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3" r:id="rId3"/>
    <p:sldMasterId id="2147483675" r:id="rId4"/>
    <p:sldMasterId id="2147483687" r:id="rId5"/>
  </p:sldMasterIdLst>
  <p:notesMasterIdLst>
    <p:notesMasterId r:id="rId26"/>
  </p:notesMasterIdLst>
  <p:handoutMasterIdLst>
    <p:handoutMasterId r:id="rId27"/>
  </p:handoutMasterIdLst>
  <p:sldIdLst>
    <p:sldId id="399" r:id="rId6"/>
    <p:sldId id="347" r:id="rId7"/>
    <p:sldId id="348" r:id="rId8"/>
    <p:sldId id="325" r:id="rId9"/>
    <p:sldId id="400" r:id="rId10"/>
    <p:sldId id="350" r:id="rId11"/>
    <p:sldId id="401" r:id="rId12"/>
    <p:sldId id="388" r:id="rId13"/>
    <p:sldId id="389" r:id="rId14"/>
    <p:sldId id="390" r:id="rId15"/>
    <p:sldId id="396" r:id="rId16"/>
    <p:sldId id="391" r:id="rId17"/>
    <p:sldId id="398" r:id="rId18"/>
    <p:sldId id="395" r:id="rId19"/>
    <p:sldId id="392" r:id="rId20"/>
    <p:sldId id="393" r:id="rId21"/>
    <p:sldId id="394" r:id="rId22"/>
    <p:sldId id="397" r:id="rId23"/>
    <p:sldId id="280" r:id="rId24"/>
    <p:sldId id="385" r:id="rId25"/>
  </p:sldIdLst>
  <p:sldSz cx="9144000" cy="5143500" type="screen16x9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660"/>
  </p:normalViewPr>
  <p:slideViewPr>
    <p:cSldViewPr>
      <p:cViewPr>
        <p:scale>
          <a:sx n="110" d="100"/>
          <a:sy n="110" d="100"/>
        </p:scale>
        <p:origin x="-1560" y="-6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F6CAB-9A0A-4926-864A-6FF66F16562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8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08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58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96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37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56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1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3645612"/>
            <a:ext cx="9144001" cy="14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35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69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2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104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50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8776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7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73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66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27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746" b="4281"/>
          <a:stretch>
            <a:fillRect/>
          </a:stretch>
        </p:blipFill>
        <p:spPr>
          <a:xfrm>
            <a:off x="0" y="2192357"/>
            <a:ext cx="9144000" cy="295252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5595964" cy="55959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b="21678"/>
          <a:stretch>
            <a:fillRect/>
          </a:stretch>
        </p:blipFill>
        <p:spPr>
          <a:xfrm>
            <a:off x="0" y="3878663"/>
            <a:ext cx="2285900" cy="126609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2717" y="4709766"/>
            <a:ext cx="1023641" cy="51091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40" y="4539058"/>
            <a:ext cx="1534672" cy="7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13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21" t="19372" r="22839"/>
          <a:stretch>
            <a:fillRect/>
          </a:stretch>
        </p:blipFill>
        <p:spPr>
          <a:xfrm>
            <a:off x="1" y="-1"/>
            <a:ext cx="9135454" cy="36456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6" b="4281"/>
          <a:stretch>
            <a:fillRect/>
          </a:stretch>
        </p:blipFill>
        <p:spPr>
          <a:xfrm>
            <a:off x="-1" y="3645612"/>
            <a:ext cx="9144001" cy="14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329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25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0166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917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0874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3194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519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359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7776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30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173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500"/>
            </a:lvl4pPr>
            <a:lvl5pPr marL="914446" indent="0">
              <a:buNone/>
              <a:defRPr sz="500"/>
            </a:lvl5pPr>
            <a:lvl6pPr marL="1143057" indent="0">
              <a:buNone/>
              <a:defRPr sz="500"/>
            </a:lvl6pPr>
            <a:lvl7pPr marL="1371668" indent="0">
              <a:buNone/>
              <a:defRPr sz="500"/>
            </a:lvl7pPr>
            <a:lvl8pPr marL="1600280" indent="0">
              <a:buNone/>
              <a:defRPr sz="500"/>
            </a:lvl8pPr>
            <a:lvl9pPr marL="182889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852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500"/>
            </a:lvl4pPr>
            <a:lvl5pPr marL="914446" indent="0">
              <a:buNone/>
              <a:defRPr sz="500"/>
            </a:lvl5pPr>
            <a:lvl6pPr marL="1143057" indent="0">
              <a:buNone/>
              <a:defRPr sz="500"/>
            </a:lvl6pPr>
            <a:lvl7pPr marL="1371668" indent="0">
              <a:buNone/>
              <a:defRPr sz="500"/>
            </a:lvl7pPr>
            <a:lvl8pPr marL="1600280" indent="0">
              <a:buNone/>
              <a:defRPr sz="500"/>
            </a:lvl8pPr>
            <a:lvl9pPr marL="182889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8232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5525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97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2022/12/10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90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516EE7D-276B-4CA8-9C22-89EEC56C6BE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2022/12/10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6CC75A5-5D54-41D7-824F-98141794C68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480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12/10/2022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23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2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08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4359" cy="5143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15616" cy="1115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44300" y="237142"/>
            <a:ext cx="4845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9C6FF74-A3CD-43E9-B936-B3D00B198B50}"/>
              </a:ext>
            </a:extLst>
          </p:cNvPr>
          <p:cNvSpPr txBox="1"/>
          <p:nvPr/>
        </p:nvSpPr>
        <p:spPr>
          <a:xfrm>
            <a:off x="3315724" y="783309"/>
            <a:ext cx="2622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800" b="1" spc="-85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2800" b="1" spc="-85" smtClean="0"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15</a:t>
            </a:r>
            <a:endParaRPr lang="en-US" sz="2800" b="1" spc="-85" dirty="0"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544" y="1602254"/>
            <a:ext cx="85674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4000" b="1" err="1" smtClean="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Tiếng</a:t>
            </a:r>
            <a:r>
              <a:rPr 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Việt</a:t>
            </a:r>
          </a:p>
          <a:p>
            <a:pPr algn="ctr" defTabSz="685800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 28 . Viết đoạn văn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nhân vật mà mình thích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từng bạn nêu suy nghĩ của mình về nhân vật đó cho cả nhóm nghe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Cử đại diện trình bày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69" y="120359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Em muốn nói về nhân vật nào trong các truyện đã đọc hoặc nghe.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Lí do em thích hoặc không thích nhân vật ấy.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Em dựa vào đặc điểm, lời nói, việc làm của nhân vật để nói lí do em thích hoặc không thích nhân vật ấy.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339502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287016" y="987574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3023f2ec814f41111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0459"/>
            <a:ext cx="9144000" cy="428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080" y="-20538"/>
            <a:ext cx="8695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Viết đoạn văn ngắn nêu lí do em thích hoặc không thích một nhân vật trong câu chuyện đã đọc.</a:t>
            </a:r>
            <a:endParaRPr lang="vi-VN" sz="24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024" y="1131590"/>
            <a:ext cx="8784976" cy="24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muốn viết về nhân vật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Đặc điểm của nhân vật ấy làm em ấn tượng là gì?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Nhân vật ấy có suy nghĩ và việc làm như thế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thích hay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Vì sao em thích hoặc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843558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</a:t>
            </a:r>
            <a:r>
              <a:rPr lang="en-US" sz="44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ý </a:t>
            </a:r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hay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với bạn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của bạn, góp ý với bạn về cách dùng từ, câu, cách diễn đạt,…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sửa, bổ sung hợp lí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7504" y="195485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ĐOẠN VĂN THAM KHẢO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31229" y="1131590"/>
            <a:ext cx="9025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0" y="267494"/>
            <a:ext cx="902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48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=""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=""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và nối tiếp</a:t>
            </a:r>
            <a:endParaRPr lang="en-US" sz="4050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=""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426;p36"/>
          <p:cNvSpPr txBox="1">
            <a:spLocks/>
          </p:cNvSpPr>
          <p:nvPr/>
        </p:nvSpPr>
        <p:spPr>
          <a:xfrm>
            <a:off x="215008" y="1419622"/>
            <a:ext cx="8928992" cy="316835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BT2,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043150F0-28E3-40A6-AAE8-7BF0EBD1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95789"/>
              </p:ext>
            </p:extLst>
          </p:nvPr>
        </p:nvGraphicFramePr>
        <p:xfrm>
          <a:off x="539552" y="1059582"/>
          <a:ext cx="7886700" cy="1121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="" xmlns:a16="http://schemas.microsoft.com/office/drawing/2014/main" val="739832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</a:t>
                      </a: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tên một số câu chuyện em yêu thích 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="" xmlns:a16="http://schemas.microsoft.com/office/drawing/2014/main" val="371499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=""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4" y="699542"/>
            <a:ext cx="783821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36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VIỆT </a:t>
            </a:r>
            <a:r>
              <a:rPr lang="en-US" sz="36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1800" y="2011335"/>
            <a:ext cx="41764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85800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Bài 28 </a:t>
            </a:r>
            <a:endParaRPr lang="en-US" sz="3600" b="1" smtClean="0">
              <a:solidFill>
                <a:srgbClr val="00206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  <a:p>
            <a:pPr lvl="0" algn="ctr" defTabSz="685800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Viết đoạn văn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15616" cy="11156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3808" y="195485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685800"/>
            <a:r>
              <a:rPr lang="en-US" sz="2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2893510" y="0"/>
            <a:ext cx="37204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defTabSz="685800" eaLnBrk="1" hangingPunct="1">
              <a:lnSpc>
                <a:spcPct val="150000"/>
              </a:lnSpc>
            </a:pP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3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592" y="1075477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sz="2800" smtClean="0">
                <a:solidFill>
                  <a:srgbClr val="7030A0"/>
                </a:solidFill>
                <a:latin typeface="Times New Roman"/>
                <a:ea typeface="Arial"/>
              </a:rPr>
              <a:t>1.  </a:t>
            </a:r>
            <a:r>
              <a:rPr lang="nl-NL" sz="2800">
                <a:solidFill>
                  <a:srgbClr val="7030A0"/>
                </a:solidFill>
                <a:latin typeface="Times New Roman"/>
                <a:ea typeface="Arial"/>
              </a:rPr>
              <a:t>Nhớ được nội dung câu chuyện muốn </a:t>
            </a:r>
            <a:r>
              <a:rPr lang="nl-NL" sz="2800" smtClean="0">
                <a:solidFill>
                  <a:srgbClr val="7030A0"/>
                </a:solidFill>
                <a:latin typeface="Times New Roman"/>
                <a:ea typeface="Arial"/>
              </a:rPr>
              <a:t>kể.</a:t>
            </a:r>
            <a:r>
              <a:rPr lang="en-US" sz="2800" smtClean="0">
                <a:solidFill>
                  <a:srgbClr val="7030A0"/>
                </a:solidFill>
                <a:latin typeface="Times New Roman"/>
                <a:ea typeface="Arial"/>
              </a:rPr>
              <a:t> </a:t>
            </a:r>
            <a:r>
              <a:rPr lang="nl-NL" sz="2800" smtClean="0">
                <a:solidFill>
                  <a:srgbClr val="7030A0"/>
                </a:solidFill>
                <a:latin typeface="Times New Roman"/>
                <a:ea typeface="Arial"/>
              </a:rPr>
              <a:t>Khắc </a:t>
            </a:r>
            <a:r>
              <a:rPr lang="nl-NL" sz="2800">
                <a:solidFill>
                  <a:srgbClr val="7030A0"/>
                </a:solidFill>
                <a:latin typeface="Times New Roman"/>
                <a:ea typeface="Arial"/>
              </a:rPr>
              <a:t>sâu được việc làm tốt hay chưa tốt của nhân vật.</a:t>
            </a:r>
            <a:endParaRPr lang="vi-VN" sz="2800">
              <a:solidFill>
                <a:srgbClr val="7030A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2029584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2800" smtClean="0">
                <a:solidFill>
                  <a:srgbClr val="002060"/>
                </a:solidFill>
                <a:latin typeface="Times New Roman"/>
                <a:ea typeface="Arial"/>
              </a:rPr>
              <a:t>2. </a:t>
            </a:r>
            <a:r>
              <a:rPr lang="nl-NL" sz="2800">
                <a:solidFill>
                  <a:srgbClr val="002060"/>
                </a:solidFill>
                <a:latin typeface="Times New Roman"/>
                <a:ea typeface="Arial"/>
              </a:rPr>
              <a:t>Viết đoạn văn kể về một nhân vật trong câu chuyện. Nêu được lí do thích hay không thích về nhân vật trong câu chuyện</a:t>
            </a:r>
            <a:r>
              <a:rPr lang="nl-NL" sz="2800" smtClean="0">
                <a:solidFill>
                  <a:srgbClr val="002060"/>
                </a:solidFill>
                <a:latin typeface="Times New Roman"/>
                <a:ea typeface="Arial"/>
              </a:rPr>
              <a:t>.</a:t>
            </a:r>
            <a:endParaRPr lang="vi-VN" sz="280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3589154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smtClean="0">
                <a:solidFill>
                  <a:srgbClr val="00B050"/>
                </a:solidFill>
                <a:latin typeface="Times New Roman"/>
                <a:ea typeface="Arial"/>
              </a:rPr>
              <a:t>3.Biết </a:t>
            </a:r>
            <a:r>
              <a:rPr lang="nl-NL" sz="2800">
                <a:solidFill>
                  <a:srgbClr val="00B050"/>
                </a:solidFill>
                <a:latin typeface="Times New Roman"/>
                <a:ea typeface="Arial"/>
              </a:rPr>
              <a:t>chia sẻ với bạn về nội dung câu chuyện</a:t>
            </a:r>
            <a:endParaRPr lang="vi-VN" sz="28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7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79513" y="39714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8781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857" y="1200151"/>
            <a:ext cx="5362894" cy="965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3" y="55102"/>
            <a:ext cx="685896" cy="564435"/>
          </a:xfrm>
          <a:prstGeom prst="ellipse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8928" y="141783"/>
            <a:ext cx="7276125" cy="1105127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68579" tIns="34289" rIns="68579" bIns="34289">
            <a:spAutoFit/>
          </a:bodyPr>
          <a:lstStyle/>
          <a:p>
            <a:pPr defTabSz="457142"/>
            <a:r>
              <a:rPr lang="vi-VN" sz="1500" b="1" dirty="0">
                <a:solidFill>
                  <a:srgbClr val="008000"/>
                </a:solidFill>
                <a:latin typeface="Nunito Black" pitchFamily="2" charset="0"/>
              </a:rPr>
              <a:t>Câu </a:t>
            </a:r>
            <a:r>
              <a:rPr lang="en-US" sz="1500" b="1" dirty="0">
                <a:solidFill>
                  <a:srgbClr val="008000"/>
                </a:solidFill>
                <a:latin typeface="Nunito Black" pitchFamily="2" charset="0"/>
              </a:rPr>
              <a:t>1</a:t>
            </a:r>
            <a:r>
              <a:rPr lang="en-US" sz="1500" dirty="0">
                <a:solidFill>
                  <a:srgbClr val="008000"/>
                </a:solidFill>
                <a:latin typeface="Nunito Black" pitchFamily="2" charset="0"/>
              </a:rPr>
              <a:t>: </a:t>
            </a:r>
            <a:r>
              <a:rPr lang="vi-VN" sz="1500" b="1" dirty="0">
                <a:solidFill>
                  <a:srgbClr val="008000"/>
                </a:solidFill>
                <a:latin typeface="Nunito Black" pitchFamily="2" charset="0"/>
              </a:rPr>
              <a:t>Trao đổi với các bạn suy nghĩ của mình về các nhân vật trong câu chuyện đã đọc.</a:t>
            </a:r>
            <a:endParaRPr lang="vi-VN" sz="1500" dirty="0">
              <a:solidFill>
                <a:srgbClr val="008000"/>
              </a:solidFill>
              <a:latin typeface="Nunito Black" pitchFamily="2" charset="0"/>
            </a:endParaRPr>
          </a:p>
          <a:p>
            <a:pPr algn="just" defTabSz="457142"/>
            <a:r>
              <a:rPr lang="vi-VN" sz="1500" i="1" dirty="0">
                <a:solidFill>
                  <a:srgbClr val="FF0000"/>
                </a:solidFill>
                <a:latin typeface="Nunito Black" pitchFamily="2" charset="0"/>
              </a:rPr>
              <a:t>G:</a:t>
            </a:r>
            <a:r>
              <a:rPr lang="vi-VN" sz="1500" i="1" dirty="0">
                <a:solidFill>
                  <a:srgbClr val="008000"/>
                </a:solidFill>
                <a:latin typeface="Nunito Black" pitchFamily="2" charset="0"/>
              </a:rPr>
              <a:t> Đọc những câu chuyện gợi ý dưới đây để nhớ lại các chi tiết về những nhân vật đã đọc.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1" y="3028951"/>
            <a:ext cx="5369743" cy="10068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4833" y="2113520"/>
            <a:ext cx="5362894" cy="9725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1094" y="4035680"/>
            <a:ext cx="5302267" cy="9935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053" y="55103"/>
            <a:ext cx="1098947" cy="8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471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0880e51dedbe2de074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3483"/>
            <a:ext cx="9865096" cy="213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827584" y="267494"/>
            <a:ext cx="696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</p:spTree>
    <p:extLst>
      <p:ext uri="{BB962C8B-B14F-4D97-AF65-F5344CB8AC3E}">
        <p14:creationId xmlns:p14="http://schemas.microsoft.com/office/powerpoint/2010/main" val="31052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ownloads\eefc8d6385c0459e1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513</Words>
  <Application>Microsoft Office PowerPoint</Application>
  <PresentationFormat>On-screen Show (16:9)</PresentationFormat>
  <Paragraphs>58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Office 主题​​</vt:lpstr>
      <vt:lpstr>Office Theme</vt:lpstr>
      <vt:lpstr>Office 主题</vt:lpstr>
      <vt:lpstr>1_Office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</cp:lastModifiedBy>
  <cp:revision>122</cp:revision>
  <dcterms:created xsi:type="dcterms:W3CDTF">2015-02-26T08:23:36Z</dcterms:created>
  <dcterms:modified xsi:type="dcterms:W3CDTF">2022-12-10T15:09:23Z</dcterms:modified>
</cp:coreProperties>
</file>