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sldIdLst>
    <p:sldId id="1552" r:id="rId2"/>
    <p:sldId id="346" r:id="rId3"/>
    <p:sldId id="345" r:id="rId4"/>
    <p:sldId id="2645" r:id="rId5"/>
    <p:sldId id="2644" r:id="rId6"/>
    <p:sldId id="2643" r:id="rId7"/>
    <p:sldId id="2637" r:id="rId8"/>
  </p:sldIdLst>
  <p:sldSz cx="12192000" cy="6858000"/>
  <p:notesSz cx="6858000" cy="9144000"/>
  <p:embeddedFontLst>
    <p:embeddedFont>
      <p:font typeface="Berkshire Swash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iny" panose="020B0604020202020204" charset="0"/>
      <p:regular r:id="rId15"/>
    </p:embeddedFont>
    <p:embeddedFont>
      <p:font typeface="iCiel Cadena" panose="02000503000000020004" charset="0"/>
      <p:bold r:id="rId16"/>
    </p:embeddedFont>
    <p:embeddedFont>
      <p:font typeface="Lato" panose="020B0604020202020204" charset="0"/>
      <p:regular r:id="rId17"/>
      <p:bold r:id="rId18"/>
      <p:italic r:id="rId19"/>
    </p:embeddedFont>
    <p:embeddedFont>
      <p:font typeface="Livvic" panose="020B060402020202020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Patrick Hand" panose="020B0604020202020204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Condensed Light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21" Type="http://schemas.openxmlformats.org/officeDocument/2006/relationships/font" Target="fonts/font1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57078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9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microsoft.com/office/2007/relationships/hdphoto" Target="../media/hdphoto2.wdp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15862" y="230845"/>
            <a:ext cx="646152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16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133" y="2272977"/>
            <a:ext cx="87350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So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sánh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lớn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gấp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mấy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lần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bé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(T1)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88730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4107" y="3606342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416138" y="804236"/>
            <a:ext cx="856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Ba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 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12 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39: So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3E8B6-601D-4D83-A96D-144C0615F97C}"/>
              </a:ext>
            </a:extLst>
          </p:cNvPr>
          <p:cNvSpPr/>
          <p:nvPr/>
        </p:nvSpPr>
        <p:spPr>
          <a:xfrm>
            <a:off x="3754702" y="202620"/>
            <a:ext cx="49407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7F0BE-E684-4815-BD2A-CEBB4BE934EE}"/>
              </a:ext>
            </a:extLst>
          </p:cNvPr>
          <p:cNvSpPr txBox="1"/>
          <p:nvPr/>
        </p:nvSpPr>
        <p:spPr>
          <a:xfrm>
            <a:off x="503367" y="1063801"/>
            <a:ext cx="11185265" cy="236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lnSpc>
                <a:spcPct val="115000"/>
              </a:lnSpc>
              <a:spcAft>
                <a:spcPts val="0"/>
              </a:spcAft>
            </a:pPr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 Nhận biết được bài toán so sánh số lớn gấp mấy lần số bé.</a:t>
            </a:r>
            <a:endParaRPr lang="en-SG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270510" algn="just">
              <a:lnSpc>
                <a:spcPct val="115000"/>
              </a:lnSpc>
              <a:spcAft>
                <a:spcPts val="0"/>
              </a:spcAft>
            </a:pPr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Biết được cách tìm số lớn gấp mấy lần số bé.</a:t>
            </a:r>
            <a:endParaRPr lang="en-SG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C7720-6658-48BD-914E-6FD6DD118D28}"/>
              </a:ext>
            </a:extLst>
          </p:cNvPr>
          <p:cNvSpPr txBox="1"/>
          <p:nvPr/>
        </p:nvSpPr>
        <p:spPr>
          <a:xfrm>
            <a:off x="503367" y="3582295"/>
            <a:ext cx="111852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-Vận dụng vào giải toán các bài toán có lời văn liên quan đến số lớn gấp mấy lần số bé.</a:t>
            </a:r>
            <a:endParaRPr lang="en-SG" sz="4400" dirty="0"/>
          </a:p>
        </p:txBody>
      </p:sp>
    </p:spTree>
    <p:extLst>
      <p:ext uri="{BB962C8B-B14F-4D97-AF65-F5344CB8AC3E}">
        <p14:creationId xmlns:p14="http://schemas.microsoft.com/office/powerpoint/2010/main" val="13165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78910" y="661168"/>
            <a:ext cx="9211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Hàng trên có 6 ô tô, hàng dưới có 2 ô tô. Hỏi số ô tô ở hàng trên gấp mấy lần số ô tô ở hàng dưới?</a:t>
            </a:r>
            <a:endParaRPr lang="en-US" sz="32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7729393" y="2462094"/>
            <a:ext cx="3380451" cy="386418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biết số lớn  gấp mấy lần số bé ta làm thế nào?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E266C-5F91-A62C-E74D-E73F6F54DE67}"/>
              </a:ext>
            </a:extLst>
          </p:cNvPr>
          <p:cNvSpPr/>
          <p:nvPr/>
        </p:nvSpPr>
        <p:spPr>
          <a:xfrm>
            <a:off x="2779572" y="4807563"/>
            <a:ext cx="3860304" cy="886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427B4-04C1-4F72-E7C6-C430B364C750}"/>
              </a:ext>
            </a:extLst>
          </p:cNvPr>
          <p:cNvGrpSpPr/>
          <p:nvPr/>
        </p:nvGrpSpPr>
        <p:grpSpPr>
          <a:xfrm>
            <a:off x="521507" y="2182264"/>
            <a:ext cx="6763305" cy="3439083"/>
            <a:chOff x="1300187" y="2425577"/>
            <a:chExt cx="6763305" cy="34390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B31C92-388C-F8B3-6F30-E26DAF5B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87" y="2425577"/>
              <a:ext cx="6763305" cy="34390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441806-703C-8985-4270-E90A7FA051B9}"/>
                </a:ext>
              </a:extLst>
            </p:cNvPr>
            <p:cNvSpPr/>
            <p:nvPr/>
          </p:nvSpPr>
          <p:spPr>
            <a:xfrm>
              <a:off x="2751687" y="4818773"/>
              <a:ext cx="3860304" cy="8862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EB99481-24CF-BB08-2A61-F938C640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387902"/>
              </p:ext>
            </p:extLst>
          </p:nvPr>
        </p:nvGraphicFramePr>
        <p:xfrm>
          <a:off x="7947729" y="2959613"/>
          <a:ext cx="3044493" cy="2416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4493">
                  <a:extLst>
                    <a:ext uri="{9D8B030D-6E8A-4147-A177-3AD203B41FA5}">
                      <a16:colId xmlns:a16="http://schemas.microsoft.com/office/drawing/2014/main" val="461257812"/>
                    </a:ext>
                  </a:extLst>
                </a:gridCol>
              </a:tblGrid>
              <a:tr h="24164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524083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40204"/>
              </p:ext>
            </p:extLst>
          </p:nvPr>
        </p:nvGraphicFramePr>
        <p:xfrm>
          <a:off x="870161" y="1918021"/>
          <a:ext cx="10559839" cy="2171461"/>
        </p:xfrm>
        <a:graphic>
          <a:graphicData uri="http://schemas.openxmlformats.org/drawingml/2006/table">
            <a:tbl>
              <a:tblPr firstRow="1" bandRow="1"/>
              <a:tblGrid>
                <a:gridCol w="5105337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913861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7563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335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6513084" y="339651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831687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1012066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9385-8600-549D-9F99-C8028E2C0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96" y="617481"/>
            <a:ext cx="10424255" cy="47243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B214BC-3CE7-4563-BFC9-35312127865E}"/>
              </a:ext>
            </a:extLst>
          </p:cNvPr>
          <p:cNvSpPr txBox="1"/>
          <p:nvPr/>
        </p:nvSpPr>
        <p:spPr>
          <a:xfrm>
            <a:off x="6452853" y="405301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a) 10 : 5 = 2 (cm)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BDAC55-2A07-4970-AD1F-3DF169C91DD5}"/>
              </a:ext>
            </a:extLst>
          </p:cNvPr>
          <p:cNvSpPr/>
          <p:nvPr/>
        </p:nvSpPr>
        <p:spPr>
          <a:xfrm>
            <a:off x="4111080" y="4053014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4072333" y="3994500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193F1B0-E6D9-C9DF-7560-91C2CEC9E044}"/>
              </a:ext>
            </a:extLst>
          </p:cNvPr>
          <p:cNvSpPr/>
          <p:nvPr/>
        </p:nvSpPr>
        <p:spPr>
          <a:xfrm>
            <a:off x="4134138" y="4704196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8A13DB-457A-2D63-F475-8CBA8E5E949B}"/>
              </a:ext>
            </a:extLst>
          </p:cNvPr>
          <p:cNvSpPr/>
          <p:nvPr/>
        </p:nvSpPr>
        <p:spPr>
          <a:xfrm>
            <a:off x="4088336" y="4689817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8249DC-6F58-CF6C-8B44-2932658E9F72}"/>
              </a:ext>
            </a:extLst>
          </p:cNvPr>
          <p:cNvSpPr txBox="1"/>
          <p:nvPr/>
        </p:nvSpPr>
        <p:spPr>
          <a:xfrm>
            <a:off x="6452853" y="468669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b) 10 : 2 = 5 (cm)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E52593-8093-E5A0-7325-E4A291C354C5}"/>
              </a:ext>
            </a:extLst>
          </p:cNvPr>
          <p:cNvGrpSpPr/>
          <p:nvPr/>
        </p:nvGrpSpPr>
        <p:grpSpPr>
          <a:xfrm>
            <a:off x="7968452" y="-419981"/>
            <a:ext cx="3956399" cy="1717154"/>
            <a:chOff x="5011766" y="-365514"/>
            <a:chExt cx="3322124" cy="1557927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5B9CE871-79A8-1880-6951-D43E187BC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E77EDB-011A-DBCA-8889-6C2BD75C0C41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789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F04D14C4-FD09-2B57-6EE3-E32DFB53F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393" y="4215119"/>
            <a:ext cx="1765357" cy="257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137A26-B8B6-90A4-A137-DFA82E8866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1" y="5400190"/>
            <a:ext cx="1590752" cy="13658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66E536-0181-9A74-CB9E-01304233E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9" y="5426402"/>
            <a:ext cx="1590752" cy="13658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98203D5-FF76-76A2-6BD5-415DF97AB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084" y="6249298"/>
            <a:ext cx="2870937" cy="656728"/>
          </a:xfrm>
          <a:prstGeom prst="rect">
            <a:avLst/>
          </a:prstGeom>
        </p:spPr>
      </p:pic>
      <p:pic>
        <p:nvPicPr>
          <p:cNvPr id="57" name="Picture 5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F6180E6-F6BC-154F-26B1-122B4D3A89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69755" y="6126759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0976 -7.40741E-7 C -0.15898 -7.40741E-7 -0.2194 0.00857 -0.2194 0.01574 L -0.2194 0.0317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11914 2.96296E-6 C -0.17266 2.96296E-6 -0.23816 0.00879 -0.23816 0.01666 L -0.23816 0.03379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8" grpId="0" animBg="1"/>
      <p:bldP spid="49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234</Words>
  <Application>Microsoft Office PowerPoint</Application>
  <PresentationFormat>Widescreen</PresentationFormat>
  <Paragraphs>41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Calibri</vt:lpstr>
      <vt:lpstr>Berkshire Swash</vt:lpstr>
      <vt:lpstr>UVN Van Chuong Nang</vt:lpstr>
      <vt:lpstr>Livvic</vt:lpstr>
      <vt:lpstr>Roboto Condensed Light</vt:lpstr>
      <vt:lpstr>Times New Roman</vt:lpstr>
      <vt:lpstr>iCiel Panton Black</vt:lpstr>
      <vt:lpstr>Open Sans</vt:lpstr>
      <vt:lpstr>Coiny</vt:lpstr>
      <vt:lpstr>Patrick Hand</vt:lpstr>
      <vt:lpstr>Lato</vt:lpstr>
      <vt:lpstr>Arial</vt:lpstr>
      <vt:lpstr>iCiel Cadena</vt:lpstr>
      <vt:lpstr>Arial-Rounded</vt:lpstr>
      <vt:lpstr>Roboto</vt:lpstr>
      <vt:lpstr>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33</cp:revision>
  <dcterms:created xsi:type="dcterms:W3CDTF">2022-06-30T08:03:45Z</dcterms:created>
  <dcterms:modified xsi:type="dcterms:W3CDTF">2022-12-17T16:06:03Z</dcterms:modified>
</cp:coreProperties>
</file>