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2" r:id="rId1"/>
  </p:sldMasterIdLst>
  <p:notesMasterIdLst>
    <p:notesMasterId r:id="rId16"/>
  </p:notesMasterIdLst>
  <p:sldIdLst>
    <p:sldId id="1552" r:id="rId2"/>
    <p:sldId id="256" r:id="rId3"/>
    <p:sldId id="319" r:id="rId4"/>
    <p:sldId id="637" r:id="rId5"/>
    <p:sldId id="634" r:id="rId6"/>
    <p:sldId id="635" r:id="rId7"/>
    <p:sldId id="371" r:id="rId8"/>
    <p:sldId id="279" r:id="rId9"/>
    <p:sldId id="636" r:id="rId10"/>
    <p:sldId id="627" r:id="rId11"/>
    <p:sldId id="633" r:id="rId12"/>
    <p:sldId id="361" r:id="rId13"/>
    <p:sldId id="353" r:id="rId14"/>
    <p:sldId id="336" r:id="rId15"/>
  </p:sldIdLst>
  <p:sldSz cx="12161838" cy="6858000"/>
  <p:notesSz cx="6858000" cy="9144000"/>
  <p:embeddedFontLst>
    <p:embeddedFont>
      <p:font typeface="HP001 4 hàng" panose="020B0604020202020204" charset="0"/>
      <p:regular r:id="rId17"/>
      <p:bold r:id="rId18"/>
    </p:embeddedFont>
    <p:embeddedFont>
      <p:font typeface="Itim" panose="020B0604020202020204" charset="-34"/>
      <p:regular r:id="rId19"/>
    </p:embeddedFont>
    <p:embeddedFont>
      <p:font typeface="Tahoma" panose="020B0604030504040204" pitchFamily="34" charset="0"/>
      <p:regular r:id="rId20"/>
      <p:bold r:id="rId21"/>
    </p:embeddedFont>
    <p:embeddedFont>
      <p:font typeface="Varela Round" panose="00000500000000000000" pitchFamily="2" charset="-79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4C37"/>
    <a:srgbClr val="DE0000"/>
    <a:srgbClr val="22211E"/>
    <a:srgbClr val="FEFAF7"/>
    <a:srgbClr val="DBF4F6"/>
    <a:srgbClr val="FFE5A8"/>
    <a:srgbClr val="FBF2DD"/>
    <a:srgbClr val="FFDC6D"/>
    <a:srgbClr val="D6F1F2"/>
    <a:srgbClr val="F9EA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44A9C77-A8A4-4D1C-BC68-1706C802DA68}">
  <a:tblStyle styleId="{A44A9C77-A8A4-4D1C-BC68-1706C802DA6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57" autoAdjust="0"/>
    <p:restoredTop sz="95352" autoAdjust="0"/>
  </p:normalViewPr>
  <p:slideViewPr>
    <p:cSldViewPr snapToGrid="0">
      <p:cViewPr varScale="1">
        <p:scale>
          <a:sx n="95" d="100"/>
          <a:sy n="95" d="100"/>
        </p:scale>
        <p:origin x="312" y="53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-18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ao Phuong" userId="dd1b873d0ed009f0" providerId="LiveId" clId="{18CA36B0-E73E-4CC6-94A2-AA9B0FEF9B0B}"/>
    <pc:docChg chg="addSld delSld modSld sldOrd">
      <pc:chgData name="Thao Phuong" userId="dd1b873d0ed009f0" providerId="LiveId" clId="{18CA36B0-E73E-4CC6-94A2-AA9B0FEF9B0B}" dt="2022-11-30T06:16:48.915" v="146" actId="47"/>
      <pc:docMkLst>
        <pc:docMk/>
      </pc:docMkLst>
      <pc:sldChg chg="del">
        <pc:chgData name="Thao Phuong" userId="dd1b873d0ed009f0" providerId="LiveId" clId="{18CA36B0-E73E-4CC6-94A2-AA9B0FEF9B0B}" dt="2022-11-30T06:16:42.674" v="145" actId="47"/>
        <pc:sldMkLst>
          <pc:docMk/>
          <pc:sldMk cId="136086501" sldId="339"/>
        </pc:sldMkLst>
      </pc:sldChg>
      <pc:sldChg chg="del">
        <pc:chgData name="Thao Phuong" userId="dd1b873d0ed009f0" providerId="LiveId" clId="{18CA36B0-E73E-4CC6-94A2-AA9B0FEF9B0B}" dt="2022-11-30T06:16:48.915" v="146" actId="47"/>
        <pc:sldMkLst>
          <pc:docMk/>
          <pc:sldMk cId="2629435706" sldId="630"/>
        </pc:sldMkLst>
      </pc:sldChg>
      <pc:sldChg chg="modSp add mod ord">
        <pc:chgData name="Thao Phuong" userId="dd1b873d0ed009f0" providerId="LiveId" clId="{18CA36B0-E73E-4CC6-94A2-AA9B0FEF9B0B}" dt="2022-11-30T06:16:34.748" v="144" actId="20577"/>
        <pc:sldMkLst>
          <pc:docMk/>
          <pc:sldMk cId="0" sldId="1552"/>
        </pc:sldMkLst>
        <pc:spChg chg="mod">
          <ac:chgData name="Thao Phuong" userId="dd1b873d0ed009f0" providerId="LiveId" clId="{18CA36B0-E73E-4CC6-94A2-AA9B0FEF9B0B}" dt="2022-11-30T06:16:34.748" v="144" actId="20577"/>
          <ac:spMkLst>
            <pc:docMk/>
            <pc:sldMk cId="0" sldId="1552"/>
            <ac:spMk id="41990" creationId="{2478F3B8-589F-0718-9DB0-032D57A29532}"/>
          </ac:spMkLst>
        </pc:spChg>
      </pc:sldChg>
    </pc:docChg>
  </pc:docChgLst>
  <pc:docChgLst>
    <pc:chgData name="Thao Phuong" userId="dd1b873d0ed009f0" providerId="LiveId" clId="{4353022D-E80C-4C41-945C-D9C113695D58}"/>
    <pc:docChg chg="custSel addSld modSld">
      <pc:chgData name="Thao Phuong" userId="dd1b873d0ed009f0" providerId="LiveId" clId="{4353022D-E80C-4C41-945C-D9C113695D58}" dt="2022-08-11T02:43:58.095" v="28" actId="20577"/>
      <pc:docMkLst>
        <pc:docMk/>
      </pc:docMkLst>
      <pc:sldChg chg="modSp">
        <pc:chgData name="Thao Phuong" userId="dd1b873d0ed009f0" providerId="LiveId" clId="{4353022D-E80C-4C41-945C-D9C113695D58}" dt="2022-08-11T02:43:58.095" v="28" actId="20577"/>
        <pc:sldMkLst>
          <pc:docMk/>
          <pc:sldMk cId="3023616049" sldId="319"/>
        </pc:sldMkLst>
        <pc:spChg chg="mod">
          <ac:chgData name="Thao Phuong" userId="dd1b873d0ed009f0" providerId="LiveId" clId="{4353022D-E80C-4C41-945C-D9C113695D58}" dt="2022-08-11T02:43:58.095" v="28" actId="20577"/>
          <ac:spMkLst>
            <pc:docMk/>
            <pc:sldMk cId="3023616049" sldId="319"/>
            <ac:spMk id="6" creationId="{512E60DC-7E3F-F284-F186-849F58A1C7C5}"/>
          </ac:spMkLst>
        </pc:spChg>
      </pc:sldChg>
      <pc:sldChg chg="delSp mod">
        <pc:chgData name="Thao Phuong" userId="dd1b873d0ed009f0" providerId="LiveId" clId="{4353022D-E80C-4C41-945C-D9C113695D58}" dt="2022-08-11T02:19:36.134" v="26" actId="478"/>
        <pc:sldMkLst>
          <pc:docMk/>
          <pc:sldMk cId="2629435706" sldId="630"/>
        </pc:sldMkLst>
        <pc:spChg chg="del">
          <ac:chgData name="Thao Phuong" userId="dd1b873d0ed009f0" providerId="LiveId" clId="{4353022D-E80C-4C41-945C-D9C113695D58}" dt="2022-08-11T02:19:36.134" v="26" actId="478"/>
          <ac:spMkLst>
            <pc:docMk/>
            <pc:sldMk cId="2629435706" sldId="630"/>
            <ac:spMk id="12" creationId="{BEA5BB4B-A7E6-A313-9089-2EAAE454B900}"/>
          </ac:spMkLst>
        </pc:spChg>
      </pc:sldChg>
      <pc:sldChg chg="addSp modSp new mod">
        <pc:chgData name="Thao Phuong" userId="dd1b873d0ed009f0" providerId="LiveId" clId="{4353022D-E80C-4C41-945C-D9C113695D58}" dt="2022-08-11T02:17:08.771" v="25" actId="14100"/>
        <pc:sldMkLst>
          <pc:docMk/>
          <pc:sldMk cId="3270139341" sldId="637"/>
        </pc:sldMkLst>
        <pc:spChg chg="add mod">
          <ac:chgData name="Thao Phuong" userId="dd1b873d0ed009f0" providerId="LiveId" clId="{4353022D-E80C-4C41-945C-D9C113695D58}" dt="2022-08-11T02:17:08.771" v="25" actId="14100"/>
          <ac:spMkLst>
            <pc:docMk/>
            <pc:sldMk cId="3270139341" sldId="637"/>
            <ac:spMk id="2" creationId="{3802C8F8-5128-1569-1E9D-327FB73A999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</a:t>
            </a:r>
            <a:r>
              <a:rPr lang="en-US" b="0" baseline="0"/>
              <a:t> Toán + Tiếng Việt các lớp 1, 2, 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endParaRPr lang="en-US" b="0"/>
          </a:p>
          <a:p>
            <a:endParaRPr lang="en-US"/>
          </a:p>
          <a:p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  <a:p>
            <a:endParaRPr lang="en-US" b="0"/>
          </a:p>
          <a:p>
            <a:endParaRPr lang="en-US" b="0"/>
          </a:p>
          <a:p>
            <a:r>
              <a:rPr lang="vi-VN" b="0"/>
              <a:t>Tác</a:t>
            </a:r>
            <a:r>
              <a:rPr lang="vi-VN" b="0" baseline="0"/>
              <a:t> giả bộ ppt</a:t>
            </a:r>
            <a:r>
              <a:rPr lang="en-US" b="0" baseline="0"/>
              <a:t> Toán + Tiếng Việt các lớp 1, 2, 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332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</a:t>
            </a:r>
            <a:r>
              <a:rPr lang="en-US" b="0" baseline="0"/>
              <a:t> Toán + Tiếng Việt các lớp 1, 2, 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850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Làm theo hàng ngang rồi GV chú phần tich mối quan hệ giữa phép nhân và chia nhé</a:t>
            </a:r>
          </a:p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02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Thầy cô thay thứ ngày vào sao cho phù hợp nhé!</a:t>
            </a:r>
          </a:p>
        </p:txBody>
      </p:sp>
    </p:spTree>
    <p:extLst>
      <p:ext uri="{BB962C8B-B14F-4D97-AF65-F5344CB8AC3E}">
        <p14:creationId xmlns:p14="http://schemas.microsoft.com/office/powerpoint/2010/main" val="3012069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GV </a:t>
            </a:r>
            <a:r>
              <a:rPr lang="en-US" b="0" dirty="0" err="1"/>
              <a:t>linh</a:t>
            </a:r>
            <a:r>
              <a:rPr lang="en-US" b="0" dirty="0"/>
              <a:t> </a:t>
            </a:r>
            <a:r>
              <a:rPr lang="en-US" b="0" dirty="0" err="1"/>
              <a:t>động</a:t>
            </a:r>
            <a:r>
              <a:rPr lang="en-US" b="0" dirty="0"/>
              <a:t> </a:t>
            </a:r>
            <a:r>
              <a:rPr lang="en-US" b="0" dirty="0" err="1"/>
              <a:t>tình</a:t>
            </a:r>
            <a:r>
              <a:rPr lang="en-US" b="0" dirty="0"/>
              <a:t> </a:t>
            </a:r>
            <a:r>
              <a:rPr lang="en-US" b="0" dirty="0" err="1"/>
              <a:t>huống</a:t>
            </a:r>
            <a:r>
              <a:rPr lang="en-US" b="0" dirty="0"/>
              <a:t> </a:t>
            </a:r>
            <a:r>
              <a:rPr lang="en-US" b="0" dirty="0" err="1"/>
              <a:t>thực</a:t>
            </a:r>
            <a:r>
              <a:rPr lang="en-US" b="0" dirty="0"/>
              <a:t> </a:t>
            </a:r>
            <a:r>
              <a:rPr lang="en-US" b="0" dirty="0" err="1"/>
              <a:t>tế</a:t>
            </a:r>
            <a:r>
              <a:rPr lang="en-US" b="0" dirty="0"/>
              <a:t> </a:t>
            </a:r>
            <a:r>
              <a:rPr lang="en-US" b="0" dirty="0" err="1"/>
              <a:t>nếu</a:t>
            </a:r>
            <a:r>
              <a:rPr lang="en-US" b="0" dirty="0"/>
              <a:t> </a:t>
            </a:r>
            <a:r>
              <a:rPr lang="en-US" b="0" dirty="0" err="1"/>
              <a:t>có</a:t>
            </a:r>
            <a:endParaRPr lang="en-US" b="0" dirty="0"/>
          </a:p>
          <a:p>
            <a:r>
              <a:rPr lang="en-US" b="0" dirty="0"/>
              <a:t>GV </a:t>
            </a:r>
            <a:r>
              <a:rPr lang="en-US" b="0" dirty="0" err="1"/>
              <a:t>có</a:t>
            </a:r>
            <a:r>
              <a:rPr lang="en-US" b="0" dirty="0"/>
              <a:t> </a:t>
            </a:r>
            <a:r>
              <a:rPr lang="en-US" b="0" dirty="0" err="1"/>
              <a:t>thể</a:t>
            </a:r>
            <a:r>
              <a:rPr lang="en-US" b="0" dirty="0"/>
              <a:t> </a:t>
            </a:r>
            <a:r>
              <a:rPr lang="en-US" b="0" dirty="0" err="1"/>
              <a:t>gọi</a:t>
            </a:r>
            <a:r>
              <a:rPr lang="en-US" b="0" dirty="0"/>
              <a:t> </a:t>
            </a:r>
            <a:r>
              <a:rPr lang="en-US" b="0" dirty="0" err="1"/>
              <a:t>một</a:t>
            </a:r>
            <a:r>
              <a:rPr lang="en-US" b="0" dirty="0"/>
              <a:t> </a:t>
            </a:r>
            <a:r>
              <a:rPr lang="en-US" b="0" dirty="0" err="1"/>
              <a:t>số</a:t>
            </a:r>
            <a:r>
              <a:rPr lang="en-US" b="0" dirty="0"/>
              <a:t> </a:t>
            </a:r>
            <a:r>
              <a:rPr lang="en-US" b="0" dirty="0" err="1"/>
              <a:t>học</a:t>
            </a:r>
            <a:r>
              <a:rPr lang="en-US" b="0" dirty="0"/>
              <a:t> </a:t>
            </a:r>
            <a:r>
              <a:rPr lang="en-US" b="0" dirty="0" err="1"/>
              <a:t>sinh</a:t>
            </a:r>
            <a:r>
              <a:rPr lang="en-US" b="0" dirty="0"/>
              <a:t> </a:t>
            </a:r>
            <a:r>
              <a:rPr lang="en-US" b="0" dirty="0" err="1"/>
              <a:t>lên</a:t>
            </a:r>
            <a:r>
              <a:rPr lang="en-US" b="0" dirty="0"/>
              <a:t> </a:t>
            </a:r>
            <a:r>
              <a:rPr lang="en-US" b="0" dirty="0" err="1"/>
              <a:t>bảng</a:t>
            </a:r>
            <a:r>
              <a:rPr lang="en-US" b="0" dirty="0"/>
              <a:t> </a:t>
            </a:r>
            <a:r>
              <a:rPr lang="en-US" b="0" dirty="0" err="1"/>
              <a:t>rồi</a:t>
            </a:r>
            <a:r>
              <a:rPr lang="en-US" b="0" dirty="0"/>
              <a:t> </a:t>
            </a:r>
            <a:r>
              <a:rPr lang="en-US" b="0" dirty="0" err="1"/>
              <a:t>nêu</a:t>
            </a:r>
            <a:r>
              <a:rPr lang="en-US" b="0" dirty="0"/>
              <a:t> </a:t>
            </a:r>
            <a:r>
              <a:rPr lang="en-US" b="0" dirty="0" err="1"/>
              <a:t>câu</a:t>
            </a:r>
            <a:r>
              <a:rPr lang="en-US" b="0" dirty="0"/>
              <a:t> </a:t>
            </a:r>
            <a:r>
              <a:rPr lang="en-US" b="0" dirty="0" err="1"/>
              <a:t>lênh</a:t>
            </a:r>
            <a:r>
              <a:rPr lang="en-US" b="0" dirty="0"/>
              <a:t> </a:t>
            </a:r>
            <a:r>
              <a:rPr lang="en-US" b="0" dirty="0" err="1"/>
              <a:t>như</a:t>
            </a:r>
            <a:r>
              <a:rPr lang="en-US" b="0" dirty="0"/>
              <a:t>: </a:t>
            </a:r>
            <a:r>
              <a:rPr lang="en-US" b="0" dirty="0" err="1"/>
              <a:t>Cô</a:t>
            </a:r>
            <a:r>
              <a:rPr lang="en-US" b="0" dirty="0"/>
              <a:t> </a:t>
            </a:r>
            <a:r>
              <a:rPr lang="en-US" b="0" dirty="0" err="1"/>
              <a:t>mời</a:t>
            </a:r>
            <a:r>
              <a:rPr lang="en-US" b="0" dirty="0"/>
              <a:t> ¼ </a:t>
            </a:r>
            <a:r>
              <a:rPr lang="en-US" b="0" dirty="0" err="1"/>
              <a:t>số</a:t>
            </a:r>
            <a:r>
              <a:rPr lang="en-US" b="0" dirty="0"/>
              <a:t> </a:t>
            </a:r>
            <a:r>
              <a:rPr lang="en-US" b="0" dirty="0" err="1"/>
              <a:t>bạn</a:t>
            </a:r>
            <a:r>
              <a:rPr lang="en-US" b="0" dirty="0"/>
              <a:t> ở </a:t>
            </a:r>
            <a:r>
              <a:rPr lang="en-US" b="0" dirty="0" err="1"/>
              <a:t>đây</a:t>
            </a:r>
            <a:r>
              <a:rPr lang="en-US" b="0" dirty="0"/>
              <a:t> </a:t>
            </a:r>
            <a:r>
              <a:rPr lang="en-US" b="0" dirty="0" err="1"/>
              <a:t>bước</a:t>
            </a:r>
            <a:r>
              <a:rPr lang="en-US" b="0" dirty="0"/>
              <a:t> </a:t>
            </a:r>
            <a:r>
              <a:rPr lang="en-US" b="0" dirty="0" err="1"/>
              <a:t>về</a:t>
            </a:r>
            <a:r>
              <a:rPr lang="en-US" b="0" dirty="0"/>
              <a:t> </a:t>
            </a:r>
            <a:r>
              <a:rPr lang="en-US" b="0" dirty="0" err="1"/>
              <a:t>chỗ</a:t>
            </a:r>
            <a:r>
              <a:rPr lang="en-US" b="0" dirty="0"/>
              <a:t> </a:t>
            </a:r>
            <a:r>
              <a:rPr lang="en-US" b="0" dirty="0" err="1"/>
              <a:t>ngồi</a:t>
            </a:r>
            <a:r>
              <a:rPr lang="en-US" b="0" dirty="0"/>
              <a:t>…</a:t>
            </a:r>
          </a:p>
          <a:p>
            <a:endParaRPr lang="en-US" b="0" dirty="0"/>
          </a:p>
          <a:p>
            <a:r>
              <a:rPr lang="vi-VN" b="0" dirty="0"/>
              <a:t>Tác</a:t>
            </a:r>
            <a:r>
              <a:rPr lang="vi-VN" b="0" baseline="0" dirty="0"/>
              <a:t> giả bộ ppt</a:t>
            </a:r>
            <a:r>
              <a:rPr lang="en-US" b="0" baseline="0" dirty="0"/>
              <a:t> </a:t>
            </a:r>
            <a:r>
              <a:rPr lang="en-US" b="0" baseline="0" dirty="0" err="1"/>
              <a:t>Toán</a:t>
            </a:r>
            <a:r>
              <a:rPr lang="en-US" b="0" baseline="0" dirty="0"/>
              <a:t> + </a:t>
            </a:r>
            <a:r>
              <a:rPr lang="en-US" b="0" baseline="0" dirty="0" err="1"/>
              <a:t>Tiếng</a:t>
            </a:r>
            <a:r>
              <a:rPr lang="en-US" b="0" baseline="0" dirty="0"/>
              <a:t> </a:t>
            </a:r>
            <a:r>
              <a:rPr lang="en-US" b="0" baseline="0" dirty="0" err="1"/>
              <a:t>Việt</a:t>
            </a:r>
            <a:r>
              <a:rPr lang="en-US" b="0" baseline="0" dirty="0"/>
              <a:t> </a:t>
            </a:r>
            <a:r>
              <a:rPr lang="en-US" b="0" baseline="0" dirty="0" err="1"/>
              <a:t>các</a:t>
            </a:r>
            <a:r>
              <a:rPr lang="en-US" b="0" baseline="0" dirty="0"/>
              <a:t> </a:t>
            </a:r>
            <a:r>
              <a:rPr lang="en-US" b="0" baseline="0" dirty="0" err="1"/>
              <a:t>lớp</a:t>
            </a:r>
            <a:r>
              <a:rPr lang="en-US" b="0" baseline="0" dirty="0"/>
              <a:t> 1, 2, 3</a:t>
            </a:r>
            <a:r>
              <a:rPr lang="vi-VN" b="0" baseline="0" dirty="0"/>
              <a:t>: Phan Thị Linh – Đà Nẵng</a:t>
            </a:r>
          </a:p>
          <a:p>
            <a:r>
              <a:rPr lang="vi-VN" b="0" baseline="0" dirty="0"/>
              <a:t>Sđt lh: 0916.604.268</a:t>
            </a:r>
          </a:p>
          <a:p>
            <a:r>
              <a:rPr lang="vi-VN" sz="1100" b="0" dirty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 dirty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 dirty="0">
                <a:hlinkClick r:id="rId3"/>
              </a:rPr>
              <a:t>https://www.facebook.com/nhilinh.phan/</a:t>
            </a:r>
            <a:endParaRPr lang="vi-VN" sz="1100" b="0" dirty="0"/>
          </a:p>
          <a:p>
            <a:r>
              <a:rPr lang="vi-VN" sz="1100" b="0" dirty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 dirty="0">
                <a:hlinkClick r:id="rId4"/>
              </a:rPr>
              <a:t>https://www.facebook.com/groups/443096903751589</a:t>
            </a:r>
            <a:endParaRPr lang="vi-VN" sz="1100" b="0" dirty="0"/>
          </a:p>
          <a:p>
            <a:r>
              <a:rPr lang="vi-VN" sz="1100" b="0" dirty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 dirty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850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cùng HS chốt lại kiến thức bài học. Có thể mời HS chốt trước rồi GV chốt sau ạ</a:t>
            </a:r>
          </a:p>
        </p:txBody>
      </p:sp>
    </p:spTree>
    <p:extLst>
      <p:ext uri="{BB962C8B-B14F-4D97-AF65-F5344CB8AC3E}">
        <p14:creationId xmlns:p14="http://schemas.microsoft.com/office/powerpoint/2010/main" val="477836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</a:t>
            </a:r>
            <a:r>
              <a:rPr lang="en-US" b="0" baseline="0"/>
              <a:t> Toán + Tiếng Việt các lớp 1, 2, 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48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929494" y="-1333234"/>
            <a:ext cx="14269245" cy="9102067"/>
            <a:chOff x="-698850" y="-999925"/>
            <a:chExt cx="10728475" cy="6826550"/>
          </a:xfrm>
        </p:grpSpPr>
        <p:sp>
          <p:nvSpPr>
            <p:cNvPr id="10" name="Google Shape;10;p2"/>
            <p:cNvSpPr/>
            <p:nvPr/>
          </p:nvSpPr>
          <p:spPr>
            <a:xfrm>
              <a:off x="-698850" y="3765625"/>
              <a:ext cx="1791300" cy="17913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71600" y="4491025"/>
              <a:ext cx="1335600" cy="13356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095325" y="-999925"/>
              <a:ext cx="1791300" cy="1791300"/>
            </a:xfrm>
            <a:prstGeom prst="ellipse">
              <a:avLst/>
            </a:prstGeom>
            <a:solidFill>
              <a:srgbClr val="DE6262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694025" y="214025"/>
              <a:ext cx="1335600" cy="13356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591350" y="-393125"/>
              <a:ext cx="796200" cy="796200"/>
            </a:xfrm>
            <a:prstGeom prst="ellipse">
              <a:avLst/>
            </a:prstGeom>
            <a:solidFill>
              <a:srgbClr val="9CED85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726825" y="4760725"/>
              <a:ext cx="796200" cy="796200"/>
            </a:xfrm>
            <a:prstGeom prst="ellipse">
              <a:avLst/>
            </a:prstGeom>
            <a:solidFill>
              <a:srgbClr val="9CED85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694025" y="4443900"/>
              <a:ext cx="320100" cy="3198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536925" y="4755925"/>
              <a:ext cx="189900" cy="1899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579483" y="1197067"/>
            <a:ext cx="9002872" cy="131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1579483" y="2385653"/>
            <a:ext cx="9002872" cy="50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oogle Shape;21;p3"/>
          <p:cNvGrpSpPr/>
          <p:nvPr/>
        </p:nvGrpSpPr>
        <p:grpSpPr>
          <a:xfrm>
            <a:off x="-1290433" y="-877113"/>
            <a:ext cx="14741906" cy="9190713"/>
            <a:chOff x="-970225" y="-657835"/>
            <a:chExt cx="11083850" cy="6893035"/>
          </a:xfrm>
        </p:grpSpPr>
        <p:sp>
          <p:nvSpPr>
            <p:cNvPr id="22" name="Google Shape;22;p3"/>
            <p:cNvSpPr/>
            <p:nvPr/>
          </p:nvSpPr>
          <p:spPr>
            <a:xfrm>
              <a:off x="-970225" y="4443900"/>
              <a:ext cx="1791300" cy="17913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" name="Google Shape;23;p3"/>
            <p:cNvSpPr/>
            <p:nvPr/>
          </p:nvSpPr>
          <p:spPr>
            <a:xfrm rot="10800000">
              <a:off x="-422742" y="-657835"/>
              <a:ext cx="1020000" cy="10200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" name="Google Shape;24;p3"/>
            <p:cNvSpPr/>
            <p:nvPr/>
          </p:nvSpPr>
          <p:spPr>
            <a:xfrm rot="10800000" flipH="1">
              <a:off x="129077" y="416774"/>
              <a:ext cx="495300" cy="4947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8322325" y="2812500"/>
              <a:ext cx="1791300" cy="17913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8244575" y="4037950"/>
              <a:ext cx="698400" cy="6984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2505054" y="1893767"/>
            <a:ext cx="7151863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4788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3145599" y="2657367"/>
            <a:ext cx="5870641" cy="23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128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3152382" y="3971000"/>
            <a:ext cx="5857074" cy="7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subTitle" idx="1"/>
          </p:nvPr>
        </p:nvSpPr>
        <p:spPr>
          <a:xfrm>
            <a:off x="2435660" y="2111967"/>
            <a:ext cx="7080440" cy="233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9" name="Google Shape;69;p8"/>
          <p:cNvGrpSpPr/>
          <p:nvPr/>
        </p:nvGrpSpPr>
        <p:grpSpPr>
          <a:xfrm>
            <a:off x="-700030" y="-1744099"/>
            <a:ext cx="14246328" cy="9681857"/>
            <a:chOff x="-526325" y="-1308075"/>
            <a:chExt cx="10711245" cy="7261393"/>
          </a:xfrm>
        </p:grpSpPr>
        <p:sp>
          <p:nvSpPr>
            <p:cNvPr id="70" name="Google Shape;70;p8"/>
            <p:cNvSpPr/>
            <p:nvPr/>
          </p:nvSpPr>
          <p:spPr>
            <a:xfrm>
              <a:off x="-172075" y="-1308075"/>
              <a:ext cx="1791300" cy="17913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" name="Google Shape;71;p8"/>
            <p:cNvSpPr/>
            <p:nvPr/>
          </p:nvSpPr>
          <p:spPr>
            <a:xfrm rot="10800000">
              <a:off x="-319542" y="4440515"/>
              <a:ext cx="1020000" cy="10200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" name="Google Shape;72;p8"/>
            <p:cNvSpPr/>
            <p:nvPr/>
          </p:nvSpPr>
          <p:spPr>
            <a:xfrm rot="10800000" flipH="1">
              <a:off x="-68824" y="4309550"/>
              <a:ext cx="327000" cy="3264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" name="Google Shape;73;p8"/>
            <p:cNvSpPr/>
            <p:nvPr/>
          </p:nvSpPr>
          <p:spPr>
            <a:xfrm rot="1549360">
              <a:off x="8092833" y="3861231"/>
              <a:ext cx="1791375" cy="1791375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" name="Google Shape;74;p8"/>
            <p:cNvSpPr/>
            <p:nvPr/>
          </p:nvSpPr>
          <p:spPr>
            <a:xfrm rot="1549646">
              <a:off x="7781570" y="4746906"/>
              <a:ext cx="698248" cy="698248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" name="Google Shape;75;p8"/>
            <p:cNvSpPr/>
            <p:nvPr/>
          </p:nvSpPr>
          <p:spPr>
            <a:xfrm rot="10800000" flipH="1">
              <a:off x="440325" y="4667225"/>
              <a:ext cx="437700" cy="436800"/>
            </a:xfrm>
            <a:prstGeom prst="ellipse">
              <a:avLst/>
            </a:prstGeom>
            <a:solidFill>
              <a:srgbClr val="DE6262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" name="Google Shape;76;p8"/>
            <p:cNvSpPr/>
            <p:nvPr/>
          </p:nvSpPr>
          <p:spPr>
            <a:xfrm>
              <a:off x="-526325" y="-304625"/>
              <a:ext cx="1303800" cy="1303800"/>
            </a:xfrm>
            <a:prstGeom prst="ellipse">
              <a:avLst/>
            </a:prstGeom>
            <a:solidFill>
              <a:srgbClr val="9CED85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" name="Google Shape;77;p8"/>
            <p:cNvSpPr/>
            <p:nvPr/>
          </p:nvSpPr>
          <p:spPr>
            <a:xfrm rot="1549646">
              <a:off x="8714270" y="-227594"/>
              <a:ext cx="698248" cy="698248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0"/>
          <p:cNvSpPr txBox="1">
            <a:spLocks noGrp="1"/>
          </p:cNvSpPr>
          <p:nvPr>
            <p:ph type="body" idx="1"/>
          </p:nvPr>
        </p:nvSpPr>
        <p:spPr>
          <a:xfrm>
            <a:off x="1003677" y="5200400"/>
            <a:ext cx="7978613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8076" lvl="0" indent="-3040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Itim"/>
              <a:buNone/>
              <a:defRPr sz="3192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"/>
          <p:cNvSpPr txBox="1">
            <a:spLocks noGrp="1"/>
          </p:cNvSpPr>
          <p:nvPr>
            <p:ph type="title" hasCustomPrompt="1"/>
          </p:nvPr>
        </p:nvSpPr>
        <p:spPr>
          <a:xfrm>
            <a:off x="1235536" y="1474833"/>
            <a:ext cx="9690766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9pPr>
          </a:lstStyle>
          <a:p>
            <a:r>
              <a:t>xx%</a:t>
            </a:r>
          </a:p>
        </p:txBody>
      </p:sp>
      <p:sp>
        <p:nvSpPr>
          <p:cNvPr id="95" name="Google Shape;95;p11"/>
          <p:cNvSpPr txBox="1">
            <a:spLocks noGrp="1"/>
          </p:cNvSpPr>
          <p:nvPr>
            <p:ph type="body" idx="1"/>
          </p:nvPr>
        </p:nvSpPr>
        <p:spPr>
          <a:xfrm>
            <a:off x="414572" y="4202967"/>
            <a:ext cx="11332694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76" lvl="0" indent="-42227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6152" lvl="1" indent="-42227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4228" lvl="2" indent="-42227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2304" lvl="3" indent="-42227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0380" lvl="4" indent="-42227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48456" lvl="5" indent="-42227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56532" lvl="6" indent="-42227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64608" lvl="7" indent="-42227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72684" lvl="8" indent="-42227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CUSTOM_6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1"/>
          <p:cNvSpPr txBox="1">
            <a:spLocks noGrp="1"/>
          </p:cNvSpPr>
          <p:nvPr>
            <p:ph type="title"/>
          </p:nvPr>
        </p:nvSpPr>
        <p:spPr>
          <a:xfrm>
            <a:off x="2504988" y="521000"/>
            <a:ext cx="7151863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4788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207" name="Google Shape;207;p21"/>
          <p:cNvSpPr txBox="1">
            <a:spLocks noGrp="1"/>
          </p:cNvSpPr>
          <p:nvPr>
            <p:ph type="subTitle" idx="1"/>
          </p:nvPr>
        </p:nvSpPr>
        <p:spPr>
          <a:xfrm>
            <a:off x="3759344" y="1225977"/>
            <a:ext cx="4643284" cy="3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08" name="Google Shape;208;p21"/>
          <p:cNvGrpSpPr/>
          <p:nvPr/>
        </p:nvGrpSpPr>
        <p:grpSpPr>
          <a:xfrm>
            <a:off x="-1467095" y="-1286733"/>
            <a:ext cx="13530218" cy="9250975"/>
            <a:chOff x="-1103050" y="-965050"/>
            <a:chExt cx="10172830" cy="6938231"/>
          </a:xfrm>
        </p:grpSpPr>
        <p:grpSp>
          <p:nvGrpSpPr>
            <p:cNvPr id="209" name="Google Shape;209;p21"/>
            <p:cNvGrpSpPr/>
            <p:nvPr/>
          </p:nvGrpSpPr>
          <p:grpSpPr>
            <a:xfrm>
              <a:off x="-1103050" y="-965050"/>
              <a:ext cx="10145298" cy="6938224"/>
              <a:chOff x="7641900" y="-965050"/>
              <a:chExt cx="10145298" cy="6938224"/>
            </a:xfrm>
          </p:grpSpPr>
          <p:sp>
            <p:nvSpPr>
              <p:cNvPr id="210" name="Google Shape;210;p21"/>
              <p:cNvSpPr/>
              <p:nvPr/>
            </p:nvSpPr>
            <p:spPr>
              <a:xfrm>
                <a:off x="7641900" y="-965050"/>
                <a:ext cx="1791300" cy="1791300"/>
              </a:xfrm>
              <a:prstGeom prst="ellipse">
                <a:avLst/>
              </a:prstGeom>
              <a:solidFill>
                <a:srgbClr val="EFC658">
                  <a:alpha val="31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1" name="Google Shape;211;p21"/>
              <p:cNvSpPr/>
              <p:nvPr/>
            </p:nvSpPr>
            <p:spPr>
              <a:xfrm rot="10800000" flipH="1">
                <a:off x="16942698" y="-565249"/>
                <a:ext cx="844500" cy="843300"/>
              </a:xfrm>
              <a:prstGeom prst="ellipse">
                <a:avLst/>
              </a:prstGeom>
              <a:solidFill>
                <a:srgbClr val="49CAD1">
                  <a:alpha val="31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2" name="Google Shape;212;p21"/>
              <p:cNvSpPr/>
              <p:nvPr/>
            </p:nvSpPr>
            <p:spPr>
              <a:xfrm rot="10800000" flipH="1">
                <a:off x="8059376" y="4492674"/>
                <a:ext cx="1482600" cy="1480500"/>
              </a:xfrm>
              <a:prstGeom prst="ellipse">
                <a:avLst/>
              </a:prstGeom>
              <a:solidFill>
                <a:srgbClr val="EB916B">
                  <a:alpha val="31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213" name="Google Shape;213;p21"/>
            <p:cNvSpPr/>
            <p:nvPr/>
          </p:nvSpPr>
          <p:spPr>
            <a:xfrm>
              <a:off x="718275" y="69950"/>
              <a:ext cx="447600" cy="4476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4" name="Google Shape;214;p21"/>
            <p:cNvSpPr/>
            <p:nvPr/>
          </p:nvSpPr>
          <p:spPr>
            <a:xfrm rot="1223388">
              <a:off x="424241" y="4710935"/>
              <a:ext cx="447754" cy="447754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5" name="Google Shape;215;p21"/>
            <p:cNvSpPr/>
            <p:nvPr/>
          </p:nvSpPr>
          <p:spPr>
            <a:xfrm rot="1222282">
              <a:off x="145418" y="4383100"/>
              <a:ext cx="272333" cy="272333"/>
            </a:xfrm>
            <a:prstGeom prst="ellipse">
              <a:avLst/>
            </a:prstGeom>
            <a:solidFill>
              <a:srgbClr val="9CED85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6" name="Google Shape;216;p21"/>
            <p:cNvSpPr/>
            <p:nvPr/>
          </p:nvSpPr>
          <p:spPr>
            <a:xfrm rot="1223432">
              <a:off x="7763933" y="4667333"/>
              <a:ext cx="1142596" cy="1142596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7" name="Google Shape;217;p21"/>
            <p:cNvSpPr/>
            <p:nvPr/>
          </p:nvSpPr>
          <p:spPr>
            <a:xfrm rot="1222451">
              <a:off x="7588892" y="4806151"/>
              <a:ext cx="409307" cy="409307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154E-E7B6-46C9-ABA9-C299E848742C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0526-0C42-4E14-9395-5B60EDB3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644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33815" y="593367"/>
            <a:ext cx="8894342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/>
              <a:buNone/>
              <a:defRPr sz="33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/>
              <a:buNone/>
              <a:defRPr sz="33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/>
              <a:buNone/>
              <a:defRPr sz="33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/>
              <a:buNone/>
              <a:defRPr sz="33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/>
              <a:buNone/>
              <a:defRPr sz="33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/>
              <a:buNone/>
              <a:defRPr sz="33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/>
              <a:buNone/>
              <a:defRPr sz="33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/>
              <a:buNone/>
              <a:defRPr sz="33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/>
              <a:buNone/>
              <a:defRPr sz="33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633815" y="1986767"/>
            <a:ext cx="8894342" cy="33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●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○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■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●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○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■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●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○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■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56" r:id="rId4"/>
    <p:sldLayoutId id="2147483657" r:id="rId5"/>
    <p:sldLayoutId id="2147483658" r:id="rId6"/>
    <p:sldLayoutId id="2147483667" r:id="rId7"/>
    <p:sldLayoutId id="2147483673" r:id="rId8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>
            <a:extLst>
              <a:ext uri="{FF2B5EF4-FFF2-40B4-BE49-F238E27FC236}">
                <a16:creationId xmlns:a16="http://schemas.microsoft.com/office/drawing/2014/main" id="{B26E5A1A-B25F-A58F-B7AC-BE80055B2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84"/>
            <a:ext cx="12161838" cy="6833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4">
            <a:extLst>
              <a:ext uri="{FF2B5EF4-FFF2-40B4-BE49-F238E27FC236}">
                <a16:creationId xmlns:a16="http://schemas.microsoft.com/office/drawing/2014/main" id="{492FF2C7-A315-E59C-70D4-882379353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83"/>
            <a:ext cx="815936" cy="81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420826-F15B-987F-30D0-49A867416834}"/>
              </a:ext>
            </a:extLst>
          </p:cNvPr>
          <p:cNvSpPr txBox="1"/>
          <p:nvPr/>
        </p:nvSpPr>
        <p:spPr>
          <a:xfrm>
            <a:off x="3680503" y="776319"/>
            <a:ext cx="6445536" cy="5219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086">
              <a:buClrTx/>
              <a:defRPr/>
            </a:pPr>
            <a:r>
              <a:rPr lang="en-US" sz="2793" b="1" kern="1200" dirty="0">
                <a:solidFill>
                  <a:srgbClr val="70AD47">
                    <a:lumMod val="75000"/>
                  </a:srgbClr>
                </a:solidFill>
                <a:latin typeface="UVN Van Chuong Nang" panose="00000400000000000000" pitchFamily="2" charset="0"/>
                <a:ea typeface="等线" panose="02010600030101010101" pitchFamily="2" charset="-122"/>
                <a:cs typeface="+mn-cs"/>
              </a:rPr>
              <a:t>TRƯỜNG TIỂU HỌC PHÚC LỢI</a:t>
            </a:r>
            <a:endParaRPr lang="vi-VN" sz="2793" b="1" kern="1200" dirty="0">
              <a:solidFill>
                <a:srgbClr val="70AD47">
                  <a:lumMod val="75000"/>
                </a:srgbClr>
              </a:solidFill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18510B-F213-4B03-AB01-7D7FBDF140DA}"/>
              </a:ext>
            </a:extLst>
          </p:cNvPr>
          <p:cNvSpPr txBox="1"/>
          <p:nvPr/>
        </p:nvSpPr>
        <p:spPr>
          <a:xfrm>
            <a:off x="4182244" y="1562027"/>
            <a:ext cx="3489402" cy="71381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4086">
              <a:buClrTx/>
              <a:defRPr/>
            </a:pPr>
            <a:r>
              <a:rPr lang="en-US" sz="4040" kern="1200" spc="-113" dirty="0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iny" panose="02000903060500060000" pitchFamily="2" charset="0"/>
                <a:ea typeface="LNTH-Kids  Chinese Font 1" panose="02010600030101010101" pitchFamily="2" charset="-128"/>
                <a:cs typeface="+mn-cs"/>
              </a:rPr>
              <a:t>TUẦN 14</a:t>
            </a:r>
          </a:p>
        </p:txBody>
      </p:sp>
      <p:sp>
        <p:nvSpPr>
          <p:cNvPr id="41990" name="TextBox 7">
            <a:extLst>
              <a:ext uri="{FF2B5EF4-FFF2-40B4-BE49-F238E27FC236}">
                <a16:creationId xmlns:a16="http://schemas.microsoft.com/office/drawing/2014/main" id="{2478F3B8-589F-0718-9DB0-032D57A29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0240" y="2408855"/>
            <a:ext cx="8713410" cy="320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defTabSz="684086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AI" sz="404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Toán</a:t>
            </a:r>
            <a:endParaRPr lang="en-US" altLang="en-AI" sz="4040" b="1" kern="1200" dirty="0">
              <a:solidFill>
                <a:srgbClr val="FF0000"/>
              </a:solidFill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  <a:p>
            <a:pPr algn="ctr" defTabSz="684086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AI" sz="4040" b="1" kern="1200" dirty="0" err="1">
                <a:solidFill>
                  <a:srgbClr val="FF0000"/>
                </a:solidFill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Bài</a:t>
            </a:r>
            <a:r>
              <a:rPr lang="en-US" altLang="en-AI" sz="4040" b="1" kern="1200" dirty="0">
                <a:solidFill>
                  <a:srgbClr val="FF0000"/>
                </a:solidFill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36:</a:t>
            </a:r>
          </a:p>
          <a:p>
            <a:pPr algn="ctr" defTabSz="684086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AI" sz="4040" b="1" kern="1200" dirty="0" err="1">
                <a:solidFill>
                  <a:srgbClr val="FF0000"/>
                </a:solidFill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Nhân</a:t>
            </a:r>
            <a:r>
              <a:rPr lang="en-US" altLang="en-AI" sz="4040" b="1" kern="1200" dirty="0">
                <a:solidFill>
                  <a:srgbClr val="FF0000"/>
                </a:solidFill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lang="en-US" altLang="en-AI" sz="4040" b="1" kern="1200" dirty="0" err="1">
                <a:solidFill>
                  <a:srgbClr val="FF0000"/>
                </a:solidFill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số</a:t>
            </a:r>
            <a:r>
              <a:rPr lang="en-US" altLang="en-AI" sz="4040" b="1" kern="1200" dirty="0">
                <a:solidFill>
                  <a:srgbClr val="FF0000"/>
                </a:solidFill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lang="en-US" altLang="en-AI" sz="4040" b="1" kern="1200" dirty="0" err="1">
                <a:solidFill>
                  <a:srgbClr val="FF0000"/>
                </a:solidFill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có</a:t>
            </a:r>
            <a:r>
              <a:rPr lang="en-US" altLang="en-AI" sz="4040" b="1" kern="1200" dirty="0">
                <a:solidFill>
                  <a:srgbClr val="FF0000"/>
                </a:solidFill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lang="en-US" altLang="en-AI" sz="4040" b="1" kern="1200" dirty="0" err="1">
                <a:solidFill>
                  <a:srgbClr val="FF0000"/>
                </a:solidFill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ba</a:t>
            </a:r>
            <a:r>
              <a:rPr lang="en-US" altLang="en-AI" sz="4040" b="1" kern="1200" dirty="0">
                <a:solidFill>
                  <a:srgbClr val="FF0000"/>
                </a:solidFill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lang="en-US" altLang="en-AI" sz="4040" b="1" kern="1200" dirty="0" err="1">
                <a:solidFill>
                  <a:srgbClr val="FF0000"/>
                </a:solidFill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chữ</a:t>
            </a:r>
            <a:r>
              <a:rPr lang="en-US" altLang="en-AI" sz="4040" b="1" kern="1200" dirty="0">
                <a:solidFill>
                  <a:srgbClr val="FF0000"/>
                </a:solidFill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lang="en-US" altLang="en-AI" sz="4040" b="1" kern="1200" dirty="0" err="1">
                <a:solidFill>
                  <a:srgbClr val="FF0000"/>
                </a:solidFill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số</a:t>
            </a:r>
            <a:r>
              <a:rPr lang="en-US" altLang="en-AI" sz="4040" b="1" kern="1200" dirty="0">
                <a:solidFill>
                  <a:srgbClr val="FF0000"/>
                </a:solidFill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lang="en-US" altLang="en-AI" sz="4040" b="1" kern="1200" dirty="0" err="1">
                <a:solidFill>
                  <a:srgbClr val="FF0000"/>
                </a:solidFill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với</a:t>
            </a:r>
            <a:r>
              <a:rPr lang="en-US" altLang="en-AI" sz="4040" b="1" kern="1200" dirty="0">
                <a:solidFill>
                  <a:srgbClr val="FF0000"/>
                </a:solidFill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lang="en-US" altLang="en-AI" sz="4040" b="1" kern="1200" dirty="0" err="1">
                <a:solidFill>
                  <a:srgbClr val="FF0000"/>
                </a:solidFill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số</a:t>
            </a:r>
            <a:r>
              <a:rPr lang="en-US" altLang="en-AI" sz="4040" b="1" kern="1200" dirty="0">
                <a:solidFill>
                  <a:srgbClr val="FF0000"/>
                </a:solidFill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lang="en-US" altLang="en-AI" sz="4040" b="1" kern="1200" dirty="0" err="1">
                <a:solidFill>
                  <a:srgbClr val="FF0000"/>
                </a:solidFill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có</a:t>
            </a:r>
            <a:r>
              <a:rPr lang="en-US" altLang="en-AI" sz="4040" b="1" kern="1200" dirty="0">
                <a:solidFill>
                  <a:srgbClr val="FF0000"/>
                </a:solidFill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lang="en-US" altLang="en-AI" sz="4040" b="1" kern="1200" dirty="0" err="1">
                <a:solidFill>
                  <a:srgbClr val="FF0000"/>
                </a:solidFill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một</a:t>
            </a:r>
            <a:r>
              <a:rPr lang="en-US" altLang="en-AI" sz="4040" b="1" kern="1200" dirty="0">
                <a:solidFill>
                  <a:srgbClr val="FF0000"/>
                </a:solidFill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lang="en-US" altLang="en-AI" sz="4040" b="1" kern="1200" dirty="0" err="1">
                <a:solidFill>
                  <a:srgbClr val="FF0000"/>
                </a:solidFill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chữ</a:t>
            </a:r>
            <a:r>
              <a:rPr lang="en-US" altLang="en-AI" sz="4040" b="1" kern="1200" dirty="0">
                <a:solidFill>
                  <a:srgbClr val="FF0000"/>
                </a:solidFill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lang="en-US" altLang="en-AI" sz="4040" b="1" kern="1200" dirty="0" err="1">
                <a:solidFill>
                  <a:srgbClr val="FF0000"/>
                </a:solidFill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số</a:t>
            </a:r>
            <a:r>
              <a:rPr lang="en-US" altLang="en-AI" sz="4040" b="1" kern="1200" dirty="0">
                <a:solidFill>
                  <a:srgbClr val="FF0000"/>
                </a:solidFill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(</a:t>
            </a:r>
            <a:r>
              <a:rPr lang="en-US" altLang="en-AI" sz="4040" b="1" kern="1200" dirty="0" err="1">
                <a:solidFill>
                  <a:srgbClr val="FF0000"/>
                </a:solidFill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Tiết</a:t>
            </a:r>
            <a:r>
              <a:rPr lang="en-US" altLang="en-AI" sz="4040" b="1" kern="1200" dirty="0">
                <a:solidFill>
                  <a:srgbClr val="FF0000"/>
                </a:solidFill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1)</a:t>
            </a:r>
          </a:p>
          <a:p>
            <a:pPr algn="ctr" defTabSz="684086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endParaRPr lang="en-US" altLang="en-AI" sz="4040" b="1" dirty="0">
              <a:solidFill>
                <a:srgbClr val="1F4E79"/>
              </a:solidFill>
              <a:latin typeface="Arial" panose="020B0604020202020204" pitchFamily="34" charset="0"/>
              <a:ea typeface="Zilla Slab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>
            <a:extLst>
              <a:ext uri="{FF2B5EF4-FFF2-40B4-BE49-F238E27FC236}">
                <a16:creationId xmlns:a16="http://schemas.microsoft.com/office/drawing/2014/main" id="{4FEBBA36-FA35-95F1-4184-8E68FAFAAD23}"/>
              </a:ext>
            </a:extLst>
          </p:cNvPr>
          <p:cNvGrpSpPr/>
          <p:nvPr/>
        </p:nvGrpSpPr>
        <p:grpSpPr>
          <a:xfrm>
            <a:off x="640351" y="262766"/>
            <a:ext cx="11152772" cy="914400"/>
            <a:chOff x="842010" y="518160"/>
            <a:chExt cx="11152772" cy="914400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63FCBE92-53BF-28DF-E3C6-9BE361FBD89D}"/>
                </a:ext>
              </a:extLst>
            </p:cNvPr>
            <p:cNvGrpSpPr/>
            <p:nvPr/>
          </p:nvGrpSpPr>
          <p:grpSpPr>
            <a:xfrm>
              <a:off x="842010" y="518160"/>
              <a:ext cx="914400" cy="914400"/>
              <a:chOff x="651510" y="2423160"/>
              <a:chExt cx="914400" cy="914400"/>
            </a:xfrm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0716A203-4855-714A-07C9-BB042B79EB2D}"/>
                  </a:ext>
                </a:extLst>
              </p:cNvPr>
              <p:cNvSpPr/>
              <p:nvPr/>
            </p:nvSpPr>
            <p:spPr>
              <a:xfrm>
                <a:off x="742950" y="2514600"/>
                <a:ext cx="731520" cy="731520"/>
              </a:xfrm>
              <a:prstGeom prst="ellipse">
                <a:avLst/>
              </a:prstGeom>
              <a:solidFill>
                <a:srgbClr val="AC84C5"/>
              </a:solidFill>
              <a:ln>
                <a:solidFill>
                  <a:srgbClr val="9470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7C508173-B11D-2B3F-E978-C5F5420F6ACE}"/>
                  </a:ext>
                </a:extLst>
              </p:cNvPr>
              <p:cNvSpPr/>
              <p:nvPr/>
            </p:nvSpPr>
            <p:spPr>
              <a:xfrm>
                <a:off x="651510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dirty="0">
                    <a:ln w="5715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+mj-lt"/>
                  </a:rPr>
                  <a:t>3</a:t>
                </a:r>
              </a:p>
            </p:txBody>
          </p:sp>
        </p:grp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19F4CC2-B717-E348-A47C-1CACCD69AD1F}"/>
                </a:ext>
              </a:extLst>
            </p:cNvPr>
            <p:cNvSpPr txBox="1"/>
            <p:nvPr/>
          </p:nvSpPr>
          <p:spPr>
            <a:xfrm>
              <a:off x="1756410" y="694789"/>
              <a:ext cx="102383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3600" dirty="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99A3AF82-8433-4E3F-A9A2-BC9F8F968ABA}"/>
              </a:ext>
            </a:extLst>
          </p:cNvPr>
          <p:cNvSpPr txBox="1"/>
          <p:nvPr/>
        </p:nvSpPr>
        <p:spPr>
          <a:xfrm>
            <a:off x="1646191" y="262766"/>
            <a:ext cx="97838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Hôm</a:t>
            </a:r>
            <a:r>
              <a:rPr lang="en-US" sz="2800" dirty="0"/>
              <a:t> nay, </a:t>
            </a:r>
            <a:r>
              <a:rPr lang="en-US" sz="2800" dirty="0" err="1"/>
              <a:t>hải</a:t>
            </a:r>
            <a:r>
              <a:rPr lang="en-US" sz="2800" dirty="0"/>
              <a:t> </a:t>
            </a:r>
            <a:r>
              <a:rPr lang="en-US" sz="2800" dirty="0" err="1"/>
              <a:t>âu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118 </a:t>
            </a:r>
            <a:r>
              <a:rPr lang="en-US" sz="2800" dirty="0" err="1"/>
              <a:t>ngày</a:t>
            </a:r>
            <a:r>
              <a:rPr lang="en-US" sz="2800" dirty="0"/>
              <a:t> </a:t>
            </a:r>
            <a:r>
              <a:rPr lang="en-US" sz="2800" dirty="0" err="1"/>
              <a:t>tuổi</a:t>
            </a:r>
            <a:r>
              <a:rPr lang="en-US" sz="2800" dirty="0"/>
              <a:t> ,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 </a:t>
            </a:r>
            <a:r>
              <a:rPr lang="en-US" sz="2800" dirty="0" err="1"/>
              <a:t>tuổi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mèo</a:t>
            </a:r>
            <a:r>
              <a:rPr lang="en-US" sz="2800" dirty="0"/>
              <a:t> </a:t>
            </a:r>
            <a:r>
              <a:rPr lang="en-US" sz="2800" dirty="0" err="1"/>
              <a:t>gấp</a:t>
            </a:r>
            <a:r>
              <a:rPr lang="en-US" sz="2800" dirty="0"/>
              <a:t> 3 </a:t>
            </a:r>
            <a:r>
              <a:rPr lang="en-US" sz="2800" dirty="0" err="1"/>
              <a:t>lần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 </a:t>
            </a:r>
            <a:r>
              <a:rPr lang="en-US" sz="2800" dirty="0" err="1"/>
              <a:t>tuổi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hải</a:t>
            </a:r>
            <a:r>
              <a:rPr lang="en-US" sz="2800" dirty="0"/>
              <a:t> </a:t>
            </a:r>
            <a:r>
              <a:rPr lang="en-US" sz="2800" dirty="0" err="1"/>
              <a:t>âu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hôm</a:t>
            </a:r>
            <a:r>
              <a:rPr lang="en-US" sz="2800" dirty="0"/>
              <a:t> nay </a:t>
            </a:r>
            <a:r>
              <a:rPr lang="en-US" sz="2800" dirty="0" err="1"/>
              <a:t>mèo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 </a:t>
            </a:r>
            <a:r>
              <a:rPr lang="en-US" sz="2800" dirty="0" err="1"/>
              <a:t>tuổi</a:t>
            </a:r>
            <a:r>
              <a:rPr lang="en-US" sz="2800" dirty="0"/>
              <a:t>?</a:t>
            </a:r>
            <a:endParaRPr lang="en-SG" sz="2800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4716315-20EB-4615-A5D9-213118DE4174}"/>
              </a:ext>
            </a:extLst>
          </p:cNvPr>
          <p:cNvCxnSpPr>
            <a:cxnSpLocks/>
          </p:cNvCxnSpPr>
          <p:nvPr/>
        </p:nvCxnSpPr>
        <p:spPr>
          <a:xfrm>
            <a:off x="3415004" y="752589"/>
            <a:ext cx="39161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AFB9B05-C675-48B9-9145-85AF394AB23E}"/>
              </a:ext>
            </a:extLst>
          </p:cNvPr>
          <p:cNvCxnSpPr>
            <a:cxnSpLocks/>
          </p:cNvCxnSpPr>
          <p:nvPr/>
        </p:nvCxnSpPr>
        <p:spPr>
          <a:xfrm>
            <a:off x="2055435" y="1647761"/>
            <a:ext cx="2245977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2D64E4D-635C-4FE1-B55E-4E5EFF45FD3F}"/>
              </a:ext>
            </a:extLst>
          </p:cNvPr>
          <p:cNvCxnSpPr>
            <a:cxnSpLocks/>
          </p:cNvCxnSpPr>
          <p:nvPr/>
        </p:nvCxnSpPr>
        <p:spPr>
          <a:xfrm>
            <a:off x="7559757" y="1282187"/>
            <a:ext cx="3288797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93B47C8-7D5C-F90C-6ADD-2D6F23FFE11E}"/>
              </a:ext>
            </a:extLst>
          </p:cNvPr>
          <p:cNvCxnSpPr>
            <a:cxnSpLocks/>
          </p:cNvCxnSpPr>
          <p:nvPr/>
        </p:nvCxnSpPr>
        <p:spPr>
          <a:xfrm>
            <a:off x="1646191" y="1178675"/>
            <a:ext cx="20748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82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10">
            <a:extLst>
              <a:ext uri="{FF2B5EF4-FFF2-40B4-BE49-F238E27FC236}">
                <a16:creationId xmlns:a16="http://schemas.microsoft.com/office/drawing/2014/main" id="{4B3FDA65-1112-9E59-C383-5ACF6333C6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693586"/>
              </p:ext>
            </p:extLst>
          </p:nvPr>
        </p:nvGraphicFramePr>
        <p:xfrm>
          <a:off x="34882" y="24846"/>
          <a:ext cx="12362688" cy="6833154"/>
        </p:xfrm>
        <a:graphic>
          <a:graphicData uri="http://schemas.openxmlformats.org/drawingml/2006/table">
            <a:tbl>
              <a:tblPr firstRow="1" bandRow="1"/>
              <a:tblGrid>
                <a:gridCol w="237744">
                  <a:extLst>
                    <a:ext uri="{9D8B030D-6E8A-4147-A177-3AD203B41FA5}">
                      <a16:colId xmlns:a16="http://schemas.microsoft.com/office/drawing/2014/main" val="3141195527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3151147950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1514941707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3092453757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1705943820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3899532901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1504412709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1466808307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3502664633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2380817918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3543710229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1226207747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2622740893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3358236929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3794742099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2906486690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3922166840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2779761096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2495969157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3626927592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857701770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2309374168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2423937644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3181772300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917889513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3900200873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1110172280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2790098732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590412432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1269897463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2868056576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2161358710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3163057758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328346012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1987707740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996658431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2612947994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2148544139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3249332975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1654711919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4015444291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4236802669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2318820784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3970120949"/>
                    </a:ext>
                  </a:extLst>
                </a:gridCol>
                <a:gridCol w="159524">
                  <a:extLst>
                    <a:ext uri="{9D8B030D-6E8A-4147-A177-3AD203B41FA5}">
                      <a16:colId xmlns:a16="http://schemas.microsoft.com/office/drawing/2014/main" val="310546710"/>
                    </a:ext>
                  </a:extLst>
                </a:gridCol>
                <a:gridCol w="315964">
                  <a:extLst>
                    <a:ext uri="{9D8B030D-6E8A-4147-A177-3AD203B41FA5}">
                      <a16:colId xmlns:a16="http://schemas.microsoft.com/office/drawing/2014/main" val="1492156878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3097457476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2821193709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3103761647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3381576055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514919813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54212992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04127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84919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5184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77877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72509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6771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10762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005065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33895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84368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9966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532587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444934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2083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87833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74065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27698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37992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10653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1376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43203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111735"/>
                  </a:ext>
                </a:extLst>
              </a:tr>
              <a:tr h="18571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1836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16848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693984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49407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5714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83166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562831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D50B3C3A-8B1C-DE0F-35AD-3132546B73B3}"/>
              </a:ext>
            </a:extLst>
          </p:cNvPr>
          <p:cNvSpPr txBox="1"/>
          <p:nvPr/>
        </p:nvSpPr>
        <p:spPr>
          <a:xfrm>
            <a:off x="1791474" y="1415531"/>
            <a:ext cx="971400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4068">
              <a:buClrTx/>
              <a:defRPr/>
            </a:pPr>
            <a:r>
              <a:rPr lang="en-US" sz="4600" b="1" kern="1200" dirty="0" err="1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Bài</a:t>
            </a:r>
            <a:r>
              <a:rPr lang="en-US" sz="4600" b="1" kern="1200" dirty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 3:</a:t>
            </a:r>
            <a:endParaRPr lang="en-VN" sz="4600" b="1" kern="1200" dirty="0">
              <a:solidFill>
                <a:srgbClr val="7030A0"/>
              </a:solidFill>
              <a:latin typeface="HP001 4 hàng" panose="020B0603050302020204" pitchFamily="34" charset="0"/>
              <a:ea typeface="+mn-ea"/>
              <a:cs typeface="HP001 5H Normal" panose="020B06030503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4076FA-FA65-007B-6EDD-80DDB03C23A4}"/>
              </a:ext>
            </a:extLst>
          </p:cNvPr>
          <p:cNvSpPr txBox="1"/>
          <p:nvPr/>
        </p:nvSpPr>
        <p:spPr>
          <a:xfrm>
            <a:off x="4743475" y="2324801"/>
            <a:ext cx="73834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4068">
              <a:buClrTx/>
              <a:defRPr/>
            </a:pPr>
            <a:r>
              <a:rPr lang="en-US" sz="4700" b="1" kern="1200" dirty="0" err="1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Bài</a:t>
            </a:r>
            <a:r>
              <a:rPr lang="en-US" sz="4700" b="1" kern="1200" dirty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 </a:t>
            </a:r>
            <a:r>
              <a:rPr lang="en-US" sz="4700" b="1" kern="1200" dirty="0" err="1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giải</a:t>
            </a:r>
            <a:r>
              <a:rPr lang="en-US" sz="4700" b="1" kern="1200" dirty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 </a:t>
            </a:r>
            <a:endParaRPr lang="en-VN" sz="4700" b="1" kern="1200" dirty="0">
              <a:solidFill>
                <a:srgbClr val="7030A0"/>
              </a:solidFill>
              <a:latin typeface="HP001 4 hàng" panose="020B0603050302020204" pitchFamily="34" charset="0"/>
              <a:ea typeface="+mn-ea"/>
              <a:cs typeface="HP001 5H Normal" panose="020B06030503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F5C26D-BBDC-C055-2A15-402FAF0162DF}"/>
              </a:ext>
            </a:extLst>
          </p:cNvPr>
          <p:cNvSpPr txBox="1"/>
          <p:nvPr/>
        </p:nvSpPr>
        <p:spPr>
          <a:xfrm>
            <a:off x="1620830" y="3291712"/>
            <a:ext cx="1077674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4068">
              <a:buClrTx/>
              <a:defRPr/>
            </a:pPr>
            <a:r>
              <a:rPr lang="vi-VN" sz="4700" b="1" kern="1200" dirty="0">
                <a:solidFill>
                  <a:srgbClr val="7030A0"/>
                </a:solidFill>
                <a:latin typeface="HP001 4 hàng" panose="020B0603050302020204" pitchFamily="34" charset="0"/>
                <a:cs typeface="HP001 5H Normal" panose="020B0603050302020204" pitchFamily="34" charset="0"/>
              </a:rPr>
              <a:t> </a:t>
            </a:r>
            <a:r>
              <a:rPr lang="en-US" sz="4700" b="1" kern="1200" dirty="0" err="1">
                <a:solidFill>
                  <a:srgbClr val="7030A0"/>
                </a:solidFill>
                <a:latin typeface="HP001 4 hàng" panose="020B0603050302020204" pitchFamily="34" charset="0"/>
                <a:cs typeface="HP001 5H Normal" panose="020B0603050302020204" pitchFamily="34" charset="0"/>
              </a:rPr>
              <a:t>Hôm</a:t>
            </a:r>
            <a:r>
              <a:rPr lang="en-US" sz="4700" b="1" kern="1200" dirty="0">
                <a:solidFill>
                  <a:srgbClr val="7030A0"/>
                </a:solidFill>
                <a:latin typeface="HP001 4 hàng" panose="020B0603050302020204" pitchFamily="34" charset="0"/>
                <a:cs typeface="HP001 5H Normal" panose="020B0603050302020204" pitchFamily="34" charset="0"/>
              </a:rPr>
              <a:t> nay </a:t>
            </a:r>
            <a:r>
              <a:rPr lang="en-US" sz="4700" b="1" kern="1200" dirty="0" err="1">
                <a:solidFill>
                  <a:srgbClr val="7030A0"/>
                </a:solidFill>
                <a:latin typeface="HP001 4 hàng" panose="020B0603050302020204" pitchFamily="34" charset="0"/>
                <a:cs typeface="HP001 5H Normal" panose="020B0603050302020204" pitchFamily="34" charset="0"/>
              </a:rPr>
              <a:t>mèo</a:t>
            </a:r>
            <a:r>
              <a:rPr lang="en-US" sz="4700" b="1" kern="1200" dirty="0">
                <a:solidFill>
                  <a:srgbClr val="7030A0"/>
                </a:solidFill>
                <a:latin typeface="HP001 4 hàng" panose="020B0603050302020204" pitchFamily="34" charset="0"/>
                <a:cs typeface="HP001 5H Normal" panose="020B0603050302020204" pitchFamily="34" charset="0"/>
              </a:rPr>
              <a:t> </a:t>
            </a:r>
            <a:r>
              <a:rPr lang="en-US" sz="4700" b="1" kern="1200" dirty="0" err="1">
                <a:solidFill>
                  <a:srgbClr val="7030A0"/>
                </a:solidFill>
                <a:latin typeface="HP001 4 hàng" panose="020B0603050302020204" pitchFamily="34" charset="0"/>
                <a:cs typeface="HP001 5H Normal" panose="020B0603050302020204" pitchFamily="34" charset="0"/>
              </a:rPr>
              <a:t>được</a:t>
            </a:r>
            <a:r>
              <a:rPr lang="en-US" sz="4700" b="1" kern="1200" dirty="0">
                <a:solidFill>
                  <a:srgbClr val="7030A0"/>
                </a:solidFill>
                <a:latin typeface="HP001 4 hàng" panose="020B0603050302020204" pitchFamily="34" charset="0"/>
                <a:cs typeface="HP001 5H Normal" panose="020B0603050302020204" pitchFamily="34" charset="0"/>
              </a:rPr>
              <a:t> </a:t>
            </a:r>
            <a:r>
              <a:rPr lang="en-US" sz="4700" b="1" kern="1200" dirty="0" err="1">
                <a:solidFill>
                  <a:srgbClr val="7030A0"/>
                </a:solidFill>
                <a:latin typeface="HP001 4 hàng" panose="020B0603050302020204" pitchFamily="34" charset="0"/>
                <a:cs typeface="HP001 5H Normal" panose="020B0603050302020204" pitchFamily="34" charset="0"/>
              </a:rPr>
              <a:t>số</a:t>
            </a:r>
            <a:r>
              <a:rPr lang="en-US" sz="4700" b="1" kern="1200" dirty="0">
                <a:solidFill>
                  <a:srgbClr val="7030A0"/>
                </a:solidFill>
                <a:latin typeface="HP001 4 hàng" panose="020B0603050302020204" pitchFamily="34" charset="0"/>
                <a:cs typeface="HP001 5H Normal" panose="020B0603050302020204" pitchFamily="34" charset="0"/>
              </a:rPr>
              <a:t> </a:t>
            </a:r>
            <a:r>
              <a:rPr lang="en-US" sz="4700" b="1" kern="1200" dirty="0" err="1">
                <a:solidFill>
                  <a:srgbClr val="7030A0"/>
                </a:solidFill>
                <a:latin typeface="HP001 4 hàng" panose="020B0603050302020204" pitchFamily="34" charset="0"/>
                <a:cs typeface="HP001 5H Normal" panose="020B0603050302020204" pitchFamily="34" charset="0"/>
              </a:rPr>
              <a:t>ngày</a:t>
            </a:r>
            <a:r>
              <a:rPr lang="en-US" sz="4700" b="1" kern="1200" dirty="0">
                <a:solidFill>
                  <a:srgbClr val="7030A0"/>
                </a:solidFill>
                <a:latin typeface="HP001 4 hàng" panose="020B0603050302020204" pitchFamily="34" charset="0"/>
                <a:cs typeface="HP001 5H Normal" panose="020B0603050302020204" pitchFamily="34" charset="0"/>
              </a:rPr>
              <a:t> </a:t>
            </a:r>
            <a:r>
              <a:rPr lang="en-US" sz="4700" b="1" kern="1200" dirty="0" err="1">
                <a:solidFill>
                  <a:srgbClr val="7030A0"/>
                </a:solidFill>
                <a:latin typeface="HP001 4 hàng" panose="020B0603050302020204" pitchFamily="34" charset="0"/>
                <a:cs typeface="HP001 5H Normal" panose="020B0603050302020204" pitchFamily="34" charset="0"/>
              </a:rPr>
              <a:t>tuổi</a:t>
            </a:r>
            <a:r>
              <a:rPr lang="en-US" sz="4700" b="1" kern="1200" dirty="0">
                <a:solidFill>
                  <a:srgbClr val="7030A0"/>
                </a:solidFill>
                <a:latin typeface="HP001 4 hàng" panose="020B0603050302020204" pitchFamily="34" charset="0"/>
                <a:cs typeface="HP001 5H Normal" panose="020B0603050302020204" pitchFamily="34" charset="0"/>
              </a:rPr>
              <a:t> </a:t>
            </a:r>
            <a:r>
              <a:rPr lang="vi-VN" sz="4700" b="1" kern="1200" dirty="0">
                <a:solidFill>
                  <a:srgbClr val="7030A0"/>
                </a:solidFill>
                <a:latin typeface="HP001 4 hàng" panose="020B0603050302020204" pitchFamily="34" charset="0"/>
                <a:cs typeface="HP001 5H Normal" panose="020B0603050302020204" pitchFamily="34" charset="0"/>
              </a:rPr>
              <a:t>là:</a:t>
            </a:r>
            <a:endParaRPr lang="en-US" sz="4700" b="1" kern="1200" dirty="0">
              <a:solidFill>
                <a:srgbClr val="7030A0"/>
              </a:solidFill>
              <a:latin typeface="HP001 4 hàng" panose="020B0603050302020204" pitchFamily="34" charset="0"/>
              <a:cs typeface="HP001 5H Normal" panose="020B06030503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680D1E6-6855-85E0-2A45-50CCEC651220}"/>
              </a:ext>
            </a:extLst>
          </p:cNvPr>
          <p:cNvSpPr txBox="1"/>
          <p:nvPr/>
        </p:nvSpPr>
        <p:spPr>
          <a:xfrm>
            <a:off x="3652150" y="4217893"/>
            <a:ext cx="7444475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4068">
              <a:buClrTx/>
              <a:defRPr/>
            </a:pPr>
            <a:r>
              <a:rPr lang="en-US" sz="4700" b="1" kern="1200" dirty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118 </a:t>
            </a:r>
            <a:r>
              <a:rPr lang="en-US" sz="4000" kern="1200" dirty="0">
                <a:solidFill>
                  <a:srgbClr val="7030A0"/>
                </a:solidFill>
                <a:latin typeface="+mj-lt"/>
                <a:ea typeface="+mn-ea"/>
                <a:cs typeface="HP001 5H Normal" panose="020B0603050302020204" pitchFamily="34" charset="0"/>
              </a:rPr>
              <a:t>x</a:t>
            </a:r>
            <a:r>
              <a:rPr lang="en-US" sz="4700" b="1" kern="1200" dirty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 3 = 354 (</a:t>
            </a:r>
            <a:r>
              <a:rPr lang="en-US" sz="4700" b="1" kern="1200" dirty="0" err="1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ngày</a:t>
            </a:r>
            <a:r>
              <a:rPr lang="en-US" sz="4700" b="1" kern="1200" dirty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 </a:t>
            </a:r>
            <a:r>
              <a:rPr lang="en-US" sz="4700" b="1" kern="1200" dirty="0" err="1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tuổi</a:t>
            </a:r>
            <a:r>
              <a:rPr lang="en-US" sz="4700" b="1" kern="1200" dirty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FCE61B4-597D-6A77-CF1C-425FA5B19461}"/>
              </a:ext>
            </a:extLst>
          </p:cNvPr>
          <p:cNvSpPr txBox="1"/>
          <p:nvPr/>
        </p:nvSpPr>
        <p:spPr>
          <a:xfrm>
            <a:off x="5699096" y="5117755"/>
            <a:ext cx="7714818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4068">
              <a:buClrTx/>
              <a:defRPr/>
            </a:pPr>
            <a:r>
              <a:rPr lang="en-US" sz="4700" b="1" kern="1200" dirty="0" err="1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Đáp</a:t>
            </a:r>
            <a:r>
              <a:rPr lang="en-US" sz="4700" b="1" kern="1200" dirty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 </a:t>
            </a:r>
            <a:r>
              <a:rPr lang="en-US" sz="4700" b="1" kern="1200" dirty="0" err="1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số</a:t>
            </a:r>
            <a:r>
              <a:rPr lang="en-US" sz="4700" b="1" kern="1200" dirty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: </a:t>
            </a:r>
            <a:r>
              <a:rPr lang="en-US" sz="4700" b="1" kern="1200" dirty="0">
                <a:solidFill>
                  <a:srgbClr val="7030A0"/>
                </a:solidFill>
                <a:latin typeface="HP001 4 hàng" panose="020B0603050302020204" pitchFamily="34" charset="0"/>
                <a:cs typeface="HP001 5H Normal" panose="020B0603050302020204" pitchFamily="34" charset="0"/>
              </a:rPr>
              <a:t>354 </a:t>
            </a:r>
            <a:r>
              <a:rPr lang="en-US" sz="4700" b="1" kern="1200" dirty="0" err="1">
                <a:solidFill>
                  <a:srgbClr val="7030A0"/>
                </a:solidFill>
                <a:latin typeface="HP001 4 hàng" panose="020B0603050302020204" pitchFamily="34" charset="0"/>
                <a:cs typeface="HP001 5H Normal" panose="020B0603050302020204" pitchFamily="34" charset="0"/>
              </a:rPr>
              <a:t>ngày</a:t>
            </a:r>
            <a:r>
              <a:rPr lang="en-US" sz="4700" b="1" kern="1200" dirty="0">
                <a:solidFill>
                  <a:srgbClr val="7030A0"/>
                </a:solidFill>
                <a:latin typeface="HP001 4 hàng" panose="020B0603050302020204" pitchFamily="34" charset="0"/>
                <a:cs typeface="HP001 5H Normal" panose="020B0603050302020204" pitchFamily="34" charset="0"/>
              </a:rPr>
              <a:t> </a:t>
            </a:r>
            <a:r>
              <a:rPr lang="en-US" sz="4700" b="1" kern="1200" dirty="0" err="1">
                <a:solidFill>
                  <a:srgbClr val="7030A0"/>
                </a:solidFill>
                <a:latin typeface="HP001 4 hàng" panose="020B0603050302020204" pitchFamily="34" charset="0"/>
                <a:cs typeface="HP001 5H Normal" panose="020B0603050302020204" pitchFamily="34" charset="0"/>
              </a:rPr>
              <a:t>tuổi</a:t>
            </a:r>
            <a:endParaRPr lang="en-US" sz="4700" b="1" kern="1200" dirty="0">
              <a:solidFill>
                <a:srgbClr val="7030A0"/>
              </a:solidFill>
              <a:latin typeface="HP001 4 hàng" panose="020B0603050302020204" pitchFamily="34" charset="0"/>
              <a:ea typeface="+mn-ea"/>
              <a:cs typeface="HP001 5H Normal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97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5A9A134-F85F-31C5-26D0-2C100EBB073A}"/>
              </a:ext>
            </a:extLst>
          </p:cNvPr>
          <p:cNvSpPr txBox="1"/>
          <p:nvPr/>
        </p:nvSpPr>
        <p:spPr>
          <a:xfrm>
            <a:off x="78325" y="6136106"/>
            <a:ext cx="12005187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700">
                <a:ln w="76200">
                  <a:solidFill>
                    <a:srgbClr val="9470A4"/>
                  </a:solidFill>
                </a:ln>
                <a:solidFill>
                  <a:schemeClr val="bg1"/>
                </a:solidFill>
                <a:effectLst>
                  <a:glow rad="101600">
                    <a:srgbClr val="7030A0">
                      <a:alpha val="60000"/>
                    </a:srgbClr>
                  </a:glow>
                </a:effectLst>
                <a:latin typeface="SVN-Billo" panose="00000400000000000000" pitchFamily="2" charset="0"/>
              </a:rPr>
              <a:t>M</a:t>
            </a:r>
            <a:r>
              <a:rPr lang="en-US" sz="13800">
                <a:ln w="76200">
                  <a:solidFill>
                    <a:srgbClr val="9470A4"/>
                  </a:solidFill>
                </a:ln>
                <a:solidFill>
                  <a:schemeClr val="bg1"/>
                </a:solidFill>
                <a:effectLst>
                  <a:glow rad="101600">
                    <a:srgbClr val="7030A0">
                      <a:alpha val="60000"/>
                    </a:srgbClr>
                  </a:glow>
                </a:effectLst>
                <a:latin typeface="SVN-Billo" panose="00000400000000000000" pitchFamily="2" charset="0"/>
              </a:rPr>
              <a:t>Ở RỘNG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8CC4FE-24E5-1FCD-85C7-2C39097B3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333" y="504088"/>
            <a:ext cx="7793170" cy="29249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55593A-4429-4AA7-2D7B-61ABF77F2F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741" y="2309925"/>
            <a:ext cx="10326354" cy="324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817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oy GIFs - Find &amp; Share on GIPHY | Kids questions, Giphy, Cool gifs">
            <a:extLst>
              <a:ext uri="{FF2B5EF4-FFF2-40B4-BE49-F238E27FC236}">
                <a16:creationId xmlns:a16="http://schemas.microsoft.com/office/drawing/2014/main" id="{9D3CBC34-A5ED-4544-2505-4536451A5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087" y="2923211"/>
            <a:ext cx="3705646" cy="368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ộ phận cơ thể cánh tay cho trẻ em&#10;">
            <a:extLst>
              <a:ext uri="{FF2B5EF4-FFF2-40B4-BE49-F238E27FC236}">
                <a16:creationId xmlns:a16="http://schemas.microsoft.com/office/drawing/2014/main" id="{F5E973C8-55AA-D1C6-A9AB-0F6DF1434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733" y="2475191"/>
            <a:ext cx="2467786" cy="413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D19F78-3015-26A8-4AC9-D3C1080BED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4921" y="0"/>
            <a:ext cx="7364606" cy="247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806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4A8F3078-F43C-9632-1AB2-A0046696A584}"/>
              </a:ext>
            </a:extLst>
          </p:cNvPr>
          <p:cNvSpPr txBox="1"/>
          <p:nvPr/>
        </p:nvSpPr>
        <p:spPr>
          <a:xfrm>
            <a:off x="156651" y="7071477"/>
            <a:ext cx="1200518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>
                <a:ln w="76200">
                  <a:solidFill>
                    <a:srgbClr val="9470A4"/>
                  </a:solidFill>
                </a:ln>
                <a:solidFill>
                  <a:schemeClr val="bg1"/>
                </a:solidFill>
                <a:effectLst>
                  <a:glow rad="101600">
                    <a:srgbClr val="7030A0">
                      <a:alpha val="60000"/>
                    </a:srgbClr>
                  </a:glow>
                </a:effectLst>
                <a:latin typeface="SVN-Billo" panose="00000400000000000000" pitchFamily="2" charset="0"/>
              </a:rPr>
              <a:t>Dặn dò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A2D7EB-E84E-7519-2048-0BAF1DAB3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3676" y="727525"/>
            <a:ext cx="12929190" cy="23901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7FBFFF6-E6F0-C1F7-CEAF-F9D69ECCB8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2528" y="3429000"/>
            <a:ext cx="4286848" cy="301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94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7"/>
          <p:cNvSpPr txBox="1">
            <a:spLocks noGrp="1"/>
          </p:cNvSpPr>
          <p:nvPr>
            <p:ph type="ctrTitle" idx="4294967295"/>
          </p:nvPr>
        </p:nvSpPr>
        <p:spPr>
          <a:xfrm>
            <a:off x="1579562" y="7245166"/>
            <a:ext cx="9002713" cy="1312863"/>
          </a:xfrm>
          <a:prstGeom prst="rect">
            <a:avLst/>
          </a:prstGeom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r>
              <a:rPr lang="en" sz="15295">
                <a:solidFill>
                  <a:schemeClr val="accent1"/>
                </a:solidFill>
              </a:rPr>
              <a:t>TOÁN 3</a:t>
            </a:r>
            <a:endParaRPr sz="15295"/>
          </a:p>
        </p:txBody>
      </p:sp>
      <p:pic>
        <p:nvPicPr>
          <p:cNvPr id="55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6FFDC38A-1D2D-5D04-C2C7-A01DF11E63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10122122" y="108456"/>
            <a:ext cx="1889524" cy="174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DA9B67-3733-D8BC-58C0-3BEC85AF4A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5889" y="3810827"/>
            <a:ext cx="5530061" cy="252177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2FD6FD1-D1BB-4F12-A6E5-ADC908D7CC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9562" y="525401"/>
            <a:ext cx="9004572" cy="409077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CE1C35C8-21C5-E106-207E-C4DA4E25F69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008993" y="567608"/>
            <a:ext cx="10367963" cy="2330450"/>
          </a:xfrm>
        </p:spPr>
        <p:txBody>
          <a:bodyPr/>
          <a:lstStyle/>
          <a:p>
            <a:pPr marL="139700" indent="0" algn="ctr">
              <a:buNone/>
            </a:pPr>
            <a:r>
              <a:rPr lang="en-US" sz="4800" b="1" dirty="0">
                <a:solidFill>
                  <a:srgbClr val="FF0000"/>
                </a:solidFill>
                <a:latin typeface="+mj-lt"/>
              </a:rPr>
              <a:t>CHỦ ĐỀ 6:</a:t>
            </a:r>
          </a:p>
          <a:p>
            <a:pPr marL="139700" indent="0" algn="ctr">
              <a:buNone/>
            </a:pPr>
            <a:r>
              <a:rPr lang="en-US" sz="4800" b="1" dirty="0">
                <a:solidFill>
                  <a:srgbClr val="FF0000"/>
                </a:solidFill>
                <a:latin typeface="+mj-lt"/>
              </a:rPr>
              <a:t>PHÉP NHÂN, PHÉP CHIA TRONG PHẠM VI 1000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512E60DC-7E3F-F284-F186-849F58A1C7C5}"/>
              </a:ext>
            </a:extLst>
          </p:cNvPr>
          <p:cNvSpPr txBox="1">
            <a:spLocks/>
          </p:cNvSpPr>
          <p:nvPr/>
        </p:nvSpPr>
        <p:spPr>
          <a:xfrm>
            <a:off x="379359" y="3289944"/>
            <a:ext cx="11403119" cy="2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2128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r>
              <a:rPr lang="en-US" sz="4800" b="1" dirty="0">
                <a:solidFill>
                  <a:srgbClr val="0070C0"/>
                </a:solidFill>
                <a:latin typeface="+mj-lt"/>
              </a:rPr>
              <a:t>BÀI 36:</a:t>
            </a:r>
          </a:p>
          <a:p>
            <a:r>
              <a:rPr lang="en-US" sz="4800" b="1" dirty="0">
                <a:solidFill>
                  <a:srgbClr val="0070C0"/>
                </a:solidFill>
                <a:latin typeface="+mj-lt"/>
              </a:rPr>
              <a:t>NHÂN SỐ CÓ BA CHỮ SỐ VỚI SỐ CÓ MỘT CHỮ SỐ</a:t>
            </a:r>
          </a:p>
          <a:p>
            <a:r>
              <a:rPr lang="en-US" sz="4000" b="1" dirty="0">
                <a:solidFill>
                  <a:srgbClr val="002060"/>
                </a:solidFill>
                <a:latin typeface="+mj-lt"/>
              </a:rPr>
              <a:t>(</a:t>
            </a:r>
            <a:r>
              <a:rPr lang="en-US" sz="4000" b="1" dirty="0" err="1">
                <a:solidFill>
                  <a:srgbClr val="002060"/>
                </a:solidFill>
                <a:latin typeface="+mj-lt"/>
              </a:rPr>
              <a:t>tiết</a:t>
            </a:r>
            <a:r>
              <a:rPr lang="en-US" sz="4000" b="1" dirty="0">
                <a:solidFill>
                  <a:srgbClr val="002060"/>
                </a:solidFill>
                <a:latin typeface="+mj-lt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302361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02C8F8-5128-1569-1E9D-327FB73A999D}"/>
              </a:ext>
            </a:extLst>
          </p:cNvPr>
          <p:cNvSpPr txBox="1"/>
          <p:nvPr/>
        </p:nvSpPr>
        <p:spPr>
          <a:xfrm>
            <a:off x="1222310" y="1184988"/>
            <a:ext cx="8994710" cy="2082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750"/>
              </a:spcAft>
            </a:pP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 TIÊU</a:t>
            </a:r>
          </a:p>
          <a:p>
            <a:pPr algn="just">
              <a:spcAft>
                <a:spcPts val="750"/>
              </a:spcAft>
            </a:pP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Biết thực hành nhân số có 3 chữ số với số có một chữ số.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vi-VN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Áp dụng phép nhân số có 3 chữ số với số có một chữ số để giải bài toán có liên quan.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139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A88C91-D52E-A172-7264-336C62B88831}"/>
              </a:ext>
            </a:extLst>
          </p:cNvPr>
          <p:cNvSpPr txBox="1"/>
          <p:nvPr/>
        </p:nvSpPr>
        <p:spPr>
          <a:xfrm>
            <a:off x="2084777" y="790583"/>
            <a:ext cx="787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31FFA5-6D65-0E4C-9496-6783F60FC30B}"/>
              </a:ext>
            </a:extLst>
          </p:cNvPr>
          <p:cNvSpPr txBox="1"/>
          <p:nvPr/>
        </p:nvSpPr>
        <p:spPr>
          <a:xfrm>
            <a:off x="1175657" y="1894114"/>
            <a:ext cx="100770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5, 185, 160, 46, 64, 4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AutoNum type="alphaL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 x   2 = ………..</a:t>
            </a:r>
          </a:p>
          <a:p>
            <a:pPr marL="457200" indent="-457200">
              <a:buAutoNum type="alphaL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x ….=………...</a:t>
            </a:r>
          </a:p>
          <a:p>
            <a:pPr marL="457200" indent="-457200">
              <a:buAutoNum type="alphaL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 x ….= ………..</a:t>
            </a:r>
          </a:p>
          <a:p>
            <a:pPr marL="457200" indent="-457200">
              <a:buAutoNum type="alphaL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 x … =………..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26F38C-8B30-DEFF-0002-0630450D10C5}"/>
              </a:ext>
            </a:extLst>
          </p:cNvPr>
          <p:cNvSpPr txBox="1"/>
          <p:nvPr/>
        </p:nvSpPr>
        <p:spPr>
          <a:xfrm>
            <a:off x="6550090" y="2878999"/>
            <a:ext cx="422676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Symbol" panose="05050102010706020507" pitchFamily="18" charset="2"/>
              <a:buChar char="Þ"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 x 2 = 46</a:t>
            </a:r>
          </a:p>
          <a:p>
            <a:pPr marL="342900" indent="-342900">
              <a:buFont typeface="Symbol" panose="05050102010706020507" pitchFamily="18" charset="2"/>
              <a:buChar char="Þ"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 x 4 = 64</a:t>
            </a:r>
          </a:p>
          <a:p>
            <a:pPr marL="342900" indent="-342900">
              <a:buFont typeface="Symbol" panose="05050102010706020507" pitchFamily="18" charset="2"/>
              <a:buChar char="Þ"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37 x 5 = 185</a:t>
            </a:r>
          </a:p>
          <a:p>
            <a:pPr marL="342900" indent="-342900">
              <a:buFont typeface="Symbol" panose="05050102010706020507" pitchFamily="18" charset="2"/>
              <a:buChar char="Þ"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 x 4 = 160</a:t>
            </a:r>
          </a:p>
        </p:txBody>
      </p:sp>
    </p:spTree>
    <p:extLst>
      <p:ext uri="{BB962C8B-B14F-4D97-AF65-F5344CB8AC3E}">
        <p14:creationId xmlns:p14="http://schemas.microsoft.com/office/powerpoint/2010/main" val="114242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FBCA33-4C9A-D716-B117-92F577143D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212" y="2225809"/>
            <a:ext cx="7847413" cy="31018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D92905-86F6-6AF7-F55A-DCAD5CB4F3E3}"/>
              </a:ext>
            </a:extLst>
          </p:cNvPr>
          <p:cNvSpPr txBox="1"/>
          <p:nvPr/>
        </p:nvSpPr>
        <p:spPr>
          <a:xfrm>
            <a:off x="1660848" y="914400"/>
            <a:ext cx="6270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241228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C7B53D8-CA15-71E7-B6C0-F6E4CA722B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075" b="67229" l="8114" r="16184">
                        <a14:foregroundMark x1="11447" y1="62480" x2="12895" y2="62262"/>
                        <a14:foregroundMark x1="10439" y1="61793" x2="12193" y2="61325"/>
                        <a14:foregroundMark x1="12588" y1="61481" x2="13246" y2="61699"/>
                        <a14:foregroundMark x1="12105" y1="61450" x2="13202" y2="61606"/>
                        <a14:foregroundMark x1="13246" y1="61543" x2="13684" y2="62543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31" t="60854" r="83823" b="32030"/>
          <a:stretch/>
        </p:blipFill>
        <p:spPr>
          <a:xfrm>
            <a:off x="962171" y="810264"/>
            <a:ext cx="2162629" cy="28256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C2DB38-F5DF-511E-4952-0E28F7A17C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743" y="1926672"/>
            <a:ext cx="12004064" cy="22740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79226E-6795-40C3-64CB-949A4FE2F14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493052" y="5525515"/>
            <a:ext cx="2570163" cy="763587"/>
          </a:xfrm>
        </p:spPr>
        <p:txBody>
          <a:bodyPr/>
          <a:lstStyle/>
          <a:p>
            <a:r>
              <a:rPr lang="en-US" sz="4400" dirty="0">
                <a:solidFill>
                  <a:srgbClr val="0070C0"/>
                </a:solidFill>
              </a:rPr>
              <a:t>Trang 97</a:t>
            </a:r>
          </a:p>
        </p:txBody>
      </p:sp>
    </p:spTree>
    <p:extLst>
      <p:ext uri="{BB962C8B-B14F-4D97-AF65-F5344CB8AC3E}">
        <p14:creationId xmlns:p14="http://schemas.microsoft.com/office/powerpoint/2010/main" val="1895914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 Box 4"/>
          <p:cNvSpPr txBox="1">
            <a:spLocks noChangeArrowheads="1"/>
          </p:cNvSpPr>
          <p:nvPr/>
        </p:nvSpPr>
        <p:spPr bwMode="auto">
          <a:xfrm>
            <a:off x="1076323" y="2136805"/>
            <a:ext cx="3178106" cy="706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99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990" b="1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99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 1</a:t>
            </a:r>
            <a:r>
              <a:rPr lang="en-US" altLang="en-US" sz="3990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399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40964" name="Text Box 5"/>
          <p:cNvSpPr txBox="1">
            <a:spLocks noChangeArrowheads="1"/>
          </p:cNvSpPr>
          <p:nvPr/>
        </p:nvSpPr>
        <p:spPr bwMode="auto">
          <a:xfrm>
            <a:off x="2622397" y="2147030"/>
            <a:ext cx="1462494" cy="706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99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399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059274" y="3128800"/>
            <a:ext cx="136820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591" b="1" dirty="0">
                <a:solidFill>
                  <a:srgbClr val="3333FF"/>
                </a:solidFill>
                <a:latin typeface="Times New Roman" panose="02020603050405020304" pitchFamily="18" charset="0"/>
              </a:rPr>
              <a:t>312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516153" y="3593598"/>
            <a:ext cx="304046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591" b="1" dirty="0">
                <a:solidFill>
                  <a:srgbClr val="3333FF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616743" y="3593598"/>
            <a:ext cx="327310" cy="39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995" dirty="0">
                <a:solidFill>
                  <a:srgbClr val="3333FF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1884883" y="4207358"/>
            <a:ext cx="927543" cy="1"/>
          </a:xfrm>
          <a:prstGeom prst="line">
            <a:avLst/>
          </a:prstGeom>
          <a:noFill/>
          <a:ln w="38100" cap="flat" cmpd="sng" algn="ctr">
            <a:solidFill>
              <a:srgbClr val="003366"/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pPr algn="ctr">
              <a:defRPr/>
            </a:pPr>
            <a:endParaRPr lang="vi-VN" sz="3591" b="1">
              <a:solidFill>
                <a:srgbClr val="3333FF"/>
              </a:solidFill>
              <a:latin typeface="Tahoma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812040" y="4189115"/>
            <a:ext cx="129219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591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 936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4706685" y="3149473"/>
            <a:ext cx="1219351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591" b="1" dirty="0">
                <a:solidFill>
                  <a:srgbClr val="00B050"/>
                </a:solidFill>
                <a:latin typeface="Times New Roman" panose="02020603050405020304" pitchFamily="18" charset="0"/>
              </a:rPr>
              <a:t>203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5120134" y="3575575"/>
            <a:ext cx="304046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591" b="1" dirty="0">
                <a:solidFill>
                  <a:srgbClr val="00B05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4274919" y="3581574"/>
            <a:ext cx="411300" cy="39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995" dirty="0">
                <a:solidFill>
                  <a:srgbClr val="00B050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4446672" y="4175038"/>
            <a:ext cx="1060993" cy="0"/>
          </a:xfrm>
          <a:prstGeom prst="line">
            <a:avLst/>
          </a:prstGeom>
          <a:noFill/>
          <a:ln w="38100" cap="flat" cmpd="sng" algn="ctr">
            <a:solidFill>
              <a:srgbClr val="003366"/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pPr algn="ctr">
              <a:defRPr/>
            </a:pPr>
            <a:endParaRPr lang="vi-VN" sz="3591" b="1">
              <a:solidFill>
                <a:srgbClr val="00B050"/>
              </a:solidFill>
              <a:latin typeface="Tahoma"/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4442112" y="4117918"/>
            <a:ext cx="129219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591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 812</a:t>
            </a: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7377798" y="3080079"/>
            <a:ext cx="1444218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591" b="1" dirty="0">
                <a:solidFill>
                  <a:srgbClr val="0070C0"/>
                </a:solidFill>
                <a:latin typeface="Times New Roman" panose="02020603050405020304" pitchFamily="18" charset="0"/>
              </a:rPr>
              <a:t>427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7829183" y="3593598"/>
            <a:ext cx="379551" cy="644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591" b="1" dirty="0">
                <a:solidFill>
                  <a:srgbClr val="0070C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6920212" y="3541786"/>
            <a:ext cx="499833" cy="39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995" dirty="0">
                <a:solidFill>
                  <a:srgbClr val="0070C0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 flipV="1">
            <a:off x="7181639" y="4189115"/>
            <a:ext cx="951590" cy="0"/>
          </a:xfrm>
          <a:prstGeom prst="line">
            <a:avLst/>
          </a:prstGeom>
          <a:noFill/>
          <a:ln w="38100" cap="flat" cmpd="sng" algn="ctr">
            <a:solidFill>
              <a:srgbClr val="003366"/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pPr algn="ctr">
              <a:defRPr/>
            </a:pPr>
            <a:endParaRPr lang="vi-VN" sz="3591" b="1">
              <a:solidFill>
                <a:srgbClr val="0070C0"/>
              </a:solidFill>
              <a:latin typeface="Tahoma"/>
            </a:endParaRP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7126837" y="4140468"/>
            <a:ext cx="129219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591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 854</a:t>
            </a: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10018143" y="2986363"/>
            <a:ext cx="1219351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591" b="1" dirty="0">
                <a:solidFill>
                  <a:srgbClr val="00B050"/>
                </a:solidFill>
                <a:latin typeface="Times New Roman" panose="02020603050405020304" pitchFamily="18" charset="0"/>
              </a:rPr>
              <a:t>131</a:t>
            </a: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10427384" y="3557332"/>
            <a:ext cx="28530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591" b="1" dirty="0">
                <a:solidFill>
                  <a:srgbClr val="00B05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9563627" y="3532583"/>
            <a:ext cx="417055" cy="39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995" dirty="0">
                <a:solidFill>
                  <a:srgbClr val="00B050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23" name="Line 24"/>
          <p:cNvSpPr>
            <a:spLocks noChangeShapeType="1"/>
          </p:cNvSpPr>
          <p:nvPr/>
        </p:nvSpPr>
        <p:spPr bwMode="auto">
          <a:xfrm>
            <a:off x="9881493" y="4175593"/>
            <a:ext cx="988150" cy="0"/>
          </a:xfrm>
          <a:prstGeom prst="line">
            <a:avLst/>
          </a:prstGeom>
          <a:noFill/>
          <a:ln w="38100" cap="flat" cmpd="sng" algn="ctr">
            <a:solidFill>
              <a:srgbClr val="003366"/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pPr algn="ctr">
              <a:defRPr/>
            </a:pPr>
            <a:endParaRPr lang="vi-VN" sz="3591" b="1">
              <a:solidFill>
                <a:srgbClr val="FF3300"/>
              </a:solidFill>
              <a:latin typeface="Tahoma"/>
            </a:endParaRPr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9759875" y="4131346"/>
            <a:ext cx="129219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591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 655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 Box 4"/>
          <p:cNvSpPr txBox="1">
            <a:spLocks noChangeArrowheads="1"/>
          </p:cNvSpPr>
          <p:nvPr/>
        </p:nvSpPr>
        <p:spPr bwMode="auto">
          <a:xfrm>
            <a:off x="1076323" y="2136805"/>
            <a:ext cx="3178106" cy="706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99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990" b="1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99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 2</a:t>
            </a:r>
            <a:r>
              <a:rPr lang="en-US" altLang="en-US" sz="3990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399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40964" name="Text Box 5"/>
          <p:cNvSpPr txBox="1">
            <a:spLocks noChangeArrowheads="1"/>
          </p:cNvSpPr>
          <p:nvPr/>
        </p:nvSpPr>
        <p:spPr bwMode="auto">
          <a:xfrm>
            <a:off x="2622397" y="2147030"/>
            <a:ext cx="3850682" cy="706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99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en-US" sz="399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99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399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99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en-US" sz="399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99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399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059274" y="3128800"/>
            <a:ext cx="136820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591" b="1" dirty="0">
                <a:solidFill>
                  <a:srgbClr val="3333FF"/>
                </a:solidFill>
                <a:latin typeface="Times New Roman" panose="02020603050405020304" pitchFamily="18" charset="0"/>
              </a:rPr>
              <a:t>243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516153" y="3593598"/>
            <a:ext cx="304046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591" b="1" dirty="0">
                <a:solidFill>
                  <a:srgbClr val="3333FF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616743" y="3593598"/>
            <a:ext cx="327310" cy="39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995" dirty="0">
                <a:solidFill>
                  <a:srgbClr val="3333FF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1884883" y="4207358"/>
            <a:ext cx="927543" cy="1"/>
          </a:xfrm>
          <a:prstGeom prst="line">
            <a:avLst/>
          </a:prstGeom>
          <a:noFill/>
          <a:ln w="38100" cap="flat" cmpd="sng" algn="ctr">
            <a:solidFill>
              <a:srgbClr val="003366"/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pPr algn="ctr">
              <a:defRPr/>
            </a:pPr>
            <a:endParaRPr lang="vi-VN" sz="3591" b="1">
              <a:solidFill>
                <a:srgbClr val="3333FF"/>
              </a:solidFill>
              <a:latin typeface="Tahoma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812040" y="4189115"/>
            <a:ext cx="129219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591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 486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4706685" y="3149473"/>
            <a:ext cx="1219351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591" b="1" dirty="0">
                <a:solidFill>
                  <a:srgbClr val="00B050"/>
                </a:solidFill>
                <a:latin typeface="Times New Roman" panose="02020603050405020304" pitchFamily="18" charset="0"/>
              </a:rPr>
              <a:t>162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5120134" y="3575575"/>
            <a:ext cx="304046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591" b="1" dirty="0">
                <a:solidFill>
                  <a:srgbClr val="00B05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4274919" y="3581574"/>
            <a:ext cx="411300" cy="39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995" dirty="0">
                <a:solidFill>
                  <a:srgbClr val="00B050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4446672" y="4175038"/>
            <a:ext cx="1060993" cy="0"/>
          </a:xfrm>
          <a:prstGeom prst="line">
            <a:avLst/>
          </a:prstGeom>
          <a:noFill/>
          <a:ln w="38100" cap="flat" cmpd="sng" algn="ctr">
            <a:solidFill>
              <a:srgbClr val="003366"/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pPr algn="ctr">
              <a:defRPr/>
            </a:pPr>
            <a:endParaRPr lang="vi-VN" sz="3591" b="1">
              <a:solidFill>
                <a:srgbClr val="00B050"/>
              </a:solidFill>
              <a:latin typeface="Tahoma"/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4442112" y="4117918"/>
            <a:ext cx="1292195" cy="644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591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 648</a:t>
            </a: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7377798" y="3080079"/>
            <a:ext cx="1444218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591" b="1" dirty="0">
                <a:solidFill>
                  <a:srgbClr val="0070C0"/>
                </a:solidFill>
                <a:latin typeface="Times New Roman" panose="02020603050405020304" pitchFamily="18" charset="0"/>
              </a:rPr>
              <a:t>250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7829183" y="3593598"/>
            <a:ext cx="379551" cy="644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591" b="1" dirty="0">
                <a:solidFill>
                  <a:srgbClr val="0070C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6920212" y="3541786"/>
            <a:ext cx="499833" cy="39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995" dirty="0">
                <a:solidFill>
                  <a:srgbClr val="0070C0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 flipV="1">
            <a:off x="7181639" y="4189115"/>
            <a:ext cx="951590" cy="0"/>
          </a:xfrm>
          <a:prstGeom prst="line">
            <a:avLst/>
          </a:prstGeom>
          <a:noFill/>
          <a:ln w="38100" cap="flat" cmpd="sng" algn="ctr">
            <a:solidFill>
              <a:srgbClr val="003366"/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pPr algn="ctr">
              <a:defRPr/>
            </a:pPr>
            <a:endParaRPr lang="vi-VN" sz="3591" b="1">
              <a:solidFill>
                <a:srgbClr val="0070C0"/>
              </a:solidFill>
              <a:latin typeface="Tahoma"/>
            </a:endParaRP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7126837" y="4140468"/>
            <a:ext cx="129219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591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 750</a:t>
            </a: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10018143" y="2986363"/>
            <a:ext cx="1219351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591" b="1" dirty="0">
                <a:solidFill>
                  <a:srgbClr val="00B050"/>
                </a:solidFill>
                <a:latin typeface="Times New Roman" panose="02020603050405020304" pitchFamily="18" charset="0"/>
              </a:rPr>
              <a:t>108</a:t>
            </a: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10427384" y="3557332"/>
            <a:ext cx="28530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591" b="1" dirty="0">
                <a:solidFill>
                  <a:srgbClr val="00B05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9563627" y="3532583"/>
            <a:ext cx="417055" cy="39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995" dirty="0">
                <a:solidFill>
                  <a:srgbClr val="00B050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23" name="Line 24"/>
          <p:cNvSpPr>
            <a:spLocks noChangeShapeType="1"/>
          </p:cNvSpPr>
          <p:nvPr/>
        </p:nvSpPr>
        <p:spPr bwMode="auto">
          <a:xfrm>
            <a:off x="9881493" y="4175593"/>
            <a:ext cx="988150" cy="0"/>
          </a:xfrm>
          <a:prstGeom prst="line">
            <a:avLst/>
          </a:prstGeom>
          <a:noFill/>
          <a:ln w="38100" cap="flat" cmpd="sng" algn="ctr">
            <a:solidFill>
              <a:srgbClr val="003366"/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pPr algn="ctr">
              <a:defRPr/>
            </a:pPr>
            <a:endParaRPr lang="vi-VN" sz="3591" b="1">
              <a:solidFill>
                <a:srgbClr val="FF3300"/>
              </a:solidFill>
              <a:latin typeface="Tahoma"/>
            </a:endParaRPr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9759875" y="4131346"/>
            <a:ext cx="129219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591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 540</a:t>
            </a:r>
          </a:p>
        </p:txBody>
      </p:sp>
    </p:spTree>
    <p:extLst>
      <p:ext uri="{BB962C8B-B14F-4D97-AF65-F5344CB8AC3E}">
        <p14:creationId xmlns:p14="http://schemas.microsoft.com/office/powerpoint/2010/main" val="585275731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4" grpId="0"/>
    </p:bldLst>
  </p:timing>
</p:sld>
</file>

<file path=ppt/theme/theme1.xml><?xml version="1.0" encoding="utf-8"?>
<a:theme xmlns:a="http://schemas.openxmlformats.org/drawingml/2006/main" name="Learning the Alphabet by Slidesgo">
  <a:themeElements>
    <a:clrScheme name="Simple Light">
      <a:dk1>
        <a:srgbClr val="000000"/>
      </a:dk1>
      <a:lt1>
        <a:srgbClr val="FFFFFF"/>
      </a:lt1>
      <a:dk2>
        <a:srgbClr val="804638"/>
      </a:dk2>
      <a:lt2>
        <a:srgbClr val="EFD89B"/>
      </a:lt2>
      <a:accent1>
        <a:srgbClr val="49CAD1"/>
      </a:accent1>
      <a:accent2>
        <a:srgbClr val="9CED85"/>
      </a:accent2>
      <a:accent3>
        <a:srgbClr val="EFC658"/>
      </a:accent3>
      <a:accent4>
        <a:srgbClr val="EEA384"/>
      </a:accent4>
      <a:accent5>
        <a:srgbClr val="DD8954"/>
      </a:accent5>
      <a:accent6>
        <a:srgbClr val="DE6262"/>
      </a:accent6>
      <a:hlink>
        <a:srgbClr val="DE626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2639</TotalTime>
  <Words>810</Words>
  <Application>Microsoft Office PowerPoint</Application>
  <PresentationFormat>Custom</PresentationFormat>
  <Paragraphs>112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Itim</vt:lpstr>
      <vt:lpstr>SVN-Billo</vt:lpstr>
      <vt:lpstr>Symbol</vt:lpstr>
      <vt:lpstr>Varela Round</vt:lpstr>
      <vt:lpstr>UVN Van Chuong Nang</vt:lpstr>
      <vt:lpstr>HP001 4 hàng</vt:lpstr>
      <vt:lpstr>Times New Roman</vt:lpstr>
      <vt:lpstr>Tahoma</vt:lpstr>
      <vt:lpstr>Coiny</vt:lpstr>
      <vt:lpstr>Learning the Alphabet by Slidesgo</vt:lpstr>
      <vt:lpstr>PowerPoint Presentation</vt:lpstr>
      <vt:lpstr>TOÁN 3</vt:lpstr>
      <vt:lpstr>PowerPoint Presentation</vt:lpstr>
      <vt:lpstr>PowerPoint Presentation</vt:lpstr>
      <vt:lpstr>PowerPoint Presentation</vt:lpstr>
      <vt:lpstr>PowerPoint Presentation</vt:lpstr>
      <vt:lpstr>Trang 97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the Alphabet</dc:title>
  <dc:creator>PC</dc:creator>
  <cp:lastModifiedBy>Thao Phuong</cp:lastModifiedBy>
  <cp:revision>337</cp:revision>
  <dcterms:modified xsi:type="dcterms:W3CDTF">2022-11-30T06:16:54Z</dcterms:modified>
</cp:coreProperties>
</file>