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6" r:id="rId3"/>
    <p:sldId id="256" r:id="rId4"/>
    <p:sldId id="267" r:id="rId5"/>
    <p:sldId id="258" r:id="rId6"/>
    <p:sldId id="259" r:id="rId7"/>
    <p:sldId id="260" r:id="rId8"/>
    <p:sldId id="261" r:id="rId9"/>
    <p:sldId id="268" r:id="rId10"/>
    <p:sldId id="262" r:id="rId11"/>
    <p:sldId id="263" r:id="rId12"/>
    <p:sldId id="265" r:id="rId13"/>
    <p:sldId id="272" r:id="rId14"/>
    <p:sldId id="269" r:id="rId15"/>
    <p:sldId id="270" r:id="rId16"/>
    <p:sldId id="271"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3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D8315-866B-4153-BF6A-CA68649C9860}" type="datetimeFigureOut">
              <a:rPr lang="en-US" smtClean="0"/>
              <a:t>5/14/2022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E25AE-BB04-499C-8837-1740250D4941}" type="slidenum">
              <a:rPr lang="en-US" smtClean="0"/>
              <a:t>‹#›</a:t>
            </a:fld>
            <a:endParaRPr lang="en-US"/>
          </a:p>
        </p:txBody>
      </p:sp>
    </p:spTree>
    <p:extLst>
      <p:ext uri="{BB962C8B-B14F-4D97-AF65-F5344CB8AC3E}">
        <p14:creationId xmlns:p14="http://schemas.microsoft.com/office/powerpoint/2010/main" val="2255115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E25AE-BB04-499C-8837-1740250D4941}" type="slidenum">
              <a:rPr lang="en-US" smtClean="0"/>
              <a:t>3</a:t>
            </a:fld>
            <a:endParaRPr lang="en-US"/>
          </a:p>
        </p:txBody>
      </p:sp>
    </p:spTree>
    <p:extLst>
      <p:ext uri="{BB962C8B-B14F-4D97-AF65-F5344CB8AC3E}">
        <p14:creationId xmlns:p14="http://schemas.microsoft.com/office/powerpoint/2010/main" val="217218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947792-9E91-4300-BE43-8D955BEA66AA}"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70619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947792-9E91-4300-BE43-8D955BEA66AA}"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241755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947792-9E91-4300-BE43-8D955BEA66AA}"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90914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947792-9E91-4300-BE43-8D955BEA66AA}"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139910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947792-9E91-4300-BE43-8D955BEA66AA}"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409388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947792-9E91-4300-BE43-8D955BEA66AA}"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280330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947792-9E91-4300-BE43-8D955BEA66AA}" type="datetimeFigureOut">
              <a:rPr lang="en-US" smtClean="0"/>
              <a:t>5/14/2022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267772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947792-9E91-4300-BE43-8D955BEA66AA}" type="datetimeFigureOut">
              <a:rPr lang="en-US" smtClean="0"/>
              <a:t>5/14/2022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66290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47792-9E91-4300-BE43-8D955BEA66AA}" type="datetimeFigureOut">
              <a:rPr lang="en-US" smtClean="0"/>
              <a:t>5/14/2022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183504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947792-9E91-4300-BE43-8D955BEA66AA}"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149239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947792-9E91-4300-BE43-8D955BEA66AA}"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115546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47792-9E91-4300-BE43-8D955BEA66AA}" type="datetimeFigureOut">
              <a:rPr lang="en-US" smtClean="0"/>
              <a:t>5/14/2022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E9176-DC7C-4E22-81E2-CF616AA47BC0}" type="slidenum">
              <a:rPr lang="en-US" smtClean="0"/>
              <a:t>‹#›</a:t>
            </a:fld>
            <a:endParaRPr lang="en-US"/>
          </a:p>
        </p:txBody>
      </p:sp>
    </p:spTree>
    <p:extLst>
      <p:ext uri="{BB962C8B-B14F-4D97-AF65-F5344CB8AC3E}">
        <p14:creationId xmlns:p14="http://schemas.microsoft.com/office/powerpoint/2010/main" val="1710511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9.png"/><Relationship Id="rId5" Type="http://schemas.openxmlformats.org/officeDocument/2006/relationships/image" Target="../media/image12.jpeg"/><Relationship Id="rId10" Type="http://schemas.openxmlformats.org/officeDocument/2006/relationships/image" Target="../media/image18.png"/><Relationship Id="rId4" Type="http://schemas.openxmlformats.org/officeDocument/2006/relationships/image" Target="../media/image11.jpe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60.png"/><Relationship Id="rId7" Type="http://schemas.openxmlformats.org/officeDocument/2006/relationships/image" Target="../media/image8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2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420888"/>
            <a:ext cx="7704856" cy="2952328"/>
          </a:xfrm>
          <a:prstGeom prst="rect">
            <a:avLst/>
          </a:prstGeom>
          <a:noFill/>
        </p:spPr>
        <p:txBody>
          <a:bodyPr wrap="none" lIns="91440" tIns="45720" rIns="91440" bIns="45720" anchor="ctr" anchorCtr="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 MỪNG CÁC EM ĐẾN VỚI</a:t>
            </a:r>
          </a:p>
          <a:p>
            <a:pPr algn="ctr"/>
            <a:endParaRPr lang="vi-V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TIẾT HỌC</a:t>
            </a:r>
          </a:p>
        </p:txBody>
      </p:sp>
      <p:sp>
        <p:nvSpPr>
          <p:cNvPr id="2" name="TextBox 1"/>
          <p:cNvSpPr txBox="1"/>
          <p:nvPr/>
        </p:nvSpPr>
        <p:spPr>
          <a:xfrm>
            <a:off x="3203848" y="3356992"/>
            <a:ext cx="2736304" cy="769441"/>
          </a:xfrm>
          <a:prstGeom prst="rect">
            <a:avLst/>
          </a:prstGeom>
          <a:noFill/>
        </p:spPr>
        <p:txBody>
          <a:bodyPr wrap="square" rtlCol="0">
            <a:spAutoFit/>
          </a:bodyPr>
          <a:lstStyle/>
          <a:p>
            <a:pPr algn="ctr"/>
            <a:r>
              <a:rPr lang="vi-VN" sz="4400" b="1">
                <a:solidFill>
                  <a:srgbClr val="0070C0"/>
                </a:solidFill>
                <a:latin typeface="+mj-lt"/>
              </a:rPr>
              <a:t>Lớp 4</a:t>
            </a:r>
            <a:endParaRPr lang="en-US" sz="4400" b="1">
              <a:solidFill>
                <a:srgbClr val="0070C0"/>
              </a:solidFill>
              <a:latin typeface="+mj-lt"/>
            </a:endParaRPr>
          </a:p>
        </p:txBody>
      </p:sp>
    </p:spTree>
    <p:extLst>
      <p:ext uri="{BB962C8B-B14F-4D97-AF65-F5344CB8AC3E}">
        <p14:creationId xmlns:p14="http://schemas.microsoft.com/office/powerpoint/2010/main" val="213549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4779"/>
            <a:ext cx="8280920" cy="584775"/>
          </a:xfrm>
          <a:prstGeom prst="rect">
            <a:avLst/>
          </a:prstGeom>
          <a:noFill/>
        </p:spPr>
        <p:txBody>
          <a:bodyPr wrap="square" rtlCol="0">
            <a:spAutoFit/>
          </a:bodyPr>
          <a:lstStyle/>
          <a:p>
            <a:r>
              <a:rPr lang="vi-VN" sz="3200" b="1">
                <a:solidFill>
                  <a:srgbClr val="FF0000"/>
                </a:solidFill>
                <a:latin typeface="+mj-lt"/>
              </a:rPr>
              <a:t>2. Luyện tập :</a:t>
            </a:r>
            <a:endParaRPr lang="en-US" sz="3200" b="1">
              <a:solidFill>
                <a:srgbClr val="FF0000"/>
              </a:solidFill>
              <a:latin typeface="+mj-lt"/>
            </a:endParaRPr>
          </a:p>
        </p:txBody>
      </p:sp>
      <p:sp>
        <p:nvSpPr>
          <p:cNvPr id="5" name="TextBox 4"/>
          <p:cNvSpPr txBox="1"/>
          <p:nvPr/>
        </p:nvSpPr>
        <p:spPr>
          <a:xfrm>
            <a:off x="157808" y="908720"/>
            <a:ext cx="8280920" cy="1569660"/>
          </a:xfrm>
          <a:prstGeom prst="rect">
            <a:avLst/>
          </a:prstGeom>
          <a:noFill/>
        </p:spPr>
        <p:txBody>
          <a:bodyPr wrap="square" rtlCol="0">
            <a:spAutoFit/>
          </a:bodyPr>
          <a:lstStyle/>
          <a:p>
            <a:r>
              <a:rPr lang="vi-VN" sz="3200" b="1" u="sng">
                <a:solidFill>
                  <a:srgbClr val="FF0000"/>
                </a:solidFill>
                <a:latin typeface="+mj-lt"/>
              </a:rPr>
              <a:t>Bài 1 </a:t>
            </a:r>
            <a:r>
              <a:rPr lang="vi-VN" sz="3200">
                <a:solidFill>
                  <a:srgbClr val="FF0000"/>
                </a:solidFill>
                <a:latin typeface="+mj-lt"/>
              </a:rPr>
              <a:t>: Quan sát hình dưới đây, hãy chỉ ra :</a:t>
            </a:r>
          </a:p>
          <a:p>
            <a:pPr marL="514350" indent="-514350">
              <a:buAutoNum type="alphaLcParenR"/>
            </a:pPr>
            <a:r>
              <a:rPr lang="vi-VN" sz="3200">
                <a:solidFill>
                  <a:srgbClr val="FF0000"/>
                </a:solidFill>
                <a:latin typeface="+mj-lt"/>
              </a:rPr>
              <a:t>Các cặp cạnh song song với nhau :</a:t>
            </a:r>
          </a:p>
          <a:p>
            <a:pPr marL="514350" indent="-514350">
              <a:buAutoNum type="alphaLcParenR"/>
            </a:pPr>
            <a:r>
              <a:rPr lang="vi-VN" sz="3200">
                <a:solidFill>
                  <a:srgbClr val="FF0000"/>
                </a:solidFill>
                <a:latin typeface="+mj-lt"/>
              </a:rPr>
              <a:t>Các cặp cạnh vuông góc với nhau</a:t>
            </a:r>
            <a:endParaRPr lang="en-US" sz="3200">
              <a:solidFill>
                <a:srgbClr val="FF0000"/>
              </a:solidFill>
              <a:latin typeface="+mj-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380" y="2692127"/>
            <a:ext cx="3467100" cy="2105025"/>
          </a:xfrm>
          <a:prstGeom prst="rect">
            <a:avLst/>
          </a:prstGeom>
          <a:solidFill>
            <a:schemeClr val="accent6">
              <a:lumMod val="20000"/>
              <a:lumOff val="80000"/>
            </a:schemeClr>
          </a:solidFill>
          <a:ln>
            <a:noFill/>
          </a:ln>
          <a:effectLst/>
        </p:spPr>
      </p:pic>
      <p:sp>
        <p:nvSpPr>
          <p:cNvPr id="10" name="TextBox 9"/>
          <p:cNvSpPr txBox="1"/>
          <p:nvPr/>
        </p:nvSpPr>
        <p:spPr>
          <a:xfrm>
            <a:off x="251520" y="2852936"/>
            <a:ext cx="4957836" cy="1077218"/>
          </a:xfrm>
          <a:prstGeom prst="rect">
            <a:avLst/>
          </a:prstGeom>
          <a:noFill/>
        </p:spPr>
        <p:txBody>
          <a:bodyPr wrap="square" rtlCol="0">
            <a:spAutoFit/>
          </a:bodyPr>
          <a:lstStyle/>
          <a:p>
            <a:r>
              <a:rPr lang="vi-VN" sz="3200">
                <a:solidFill>
                  <a:srgbClr val="0070C0"/>
                </a:solidFill>
                <a:latin typeface="+mj-lt"/>
              </a:rPr>
              <a:t>a) Các cặp cạnh song song với nhau là : AB và DC</a:t>
            </a:r>
            <a:endParaRPr lang="en-US" sz="3200">
              <a:solidFill>
                <a:srgbClr val="0070C0"/>
              </a:solidFill>
              <a:latin typeface="+mj-lt"/>
            </a:endParaRPr>
          </a:p>
        </p:txBody>
      </p:sp>
      <p:sp>
        <p:nvSpPr>
          <p:cNvPr id="13" name="TextBox 12"/>
          <p:cNvSpPr txBox="1"/>
          <p:nvPr/>
        </p:nvSpPr>
        <p:spPr>
          <a:xfrm>
            <a:off x="1475656" y="5039009"/>
            <a:ext cx="7128792" cy="1077218"/>
          </a:xfrm>
          <a:prstGeom prst="rect">
            <a:avLst/>
          </a:prstGeom>
          <a:noFill/>
        </p:spPr>
        <p:txBody>
          <a:bodyPr wrap="square" rtlCol="0">
            <a:spAutoFit/>
          </a:bodyPr>
          <a:lstStyle/>
          <a:p>
            <a:r>
              <a:rPr lang="vi-VN" sz="3200">
                <a:solidFill>
                  <a:srgbClr val="0070C0"/>
                </a:solidFill>
                <a:latin typeface="+mj-lt"/>
              </a:rPr>
              <a:t>b) Các cặp cạnh vuông góc với nhau là : AB và AD ; AD và DC</a:t>
            </a:r>
            <a:endParaRPr lang="en-US" sz="3200">
              <a:solidFill>
                <a:srgbClr val="0070C0"/>
              </a:solidFill>
              <a:latin typeface="+mj-lt"/>
            </a:endParaRPr>
          </a:p>
        </p:txBody>
      </p:sp>
      <p:sp>
        <p:nvSpPr>
          <p:cNvPr id="8" name="TextBox 7"/>
          <p:cNvSpPr txBox="1"/>
          <p:nvPr/>
        </p:nvSpPr>
        <p:spPr>
          <a:xfrm>
            <a:off x="144929" y="1398799"/>
            <a:ext cx="540000" cy="584775"/>
          </a:xfrm>
          <a:prstGeom prst="rect">
            <a:avLst/>
          </a:prstGeom>
          <a:noFill/>
        </p:spPr>
        <p:txBody>
          <a:bodyPr wrap="square" rtlCol="0">
            <a:spAutoFit/>
          </a:bodyPr>
          <a:lstStyle/>
          <a:p>
            <a:pPr algn="ctr"/>
            <a:r>
              <a:rPr lang="vi-VN" sz="3200">
                <a:solidFill>
                  <a:srgbClr val="FF0000"/>
                </a:solidFill>
                <a:latin typeface="+mj-lt"/>
              </a:rPr>
              <a:t>a)</a:t>
            </a:r>
            <a:endParaRPr lang="en-US" sz="3200">
              <a:solidFill>
                <a:srgbClr val="FF0000"/>
              </a:solidFill>
              <a:latin typeface="+mj-lt"/>
            </a:endParaRPr>
          </a:p>
        </p:txBody>
      </p:sp>
      <p:sp>
        <p:nvSpPr>
          <p:cNvPr id="9" name="TextBox 8"/>
          <p:cNvSpPr txBox="1"/>
          <p:nvPr/>
        </p:nvSpPr>
        <p:spPr>
          <a:xfrm>
            <a:off x="157808" y="1868912"/>
            <a:ext cx="540000" cy="584775"/>
          </a:xfrm>
          <a:prstGeom prst="rect">
            <a:avLst/>
          </a:prstGeom>
          <a:noFill/>
        </p:spPr>
        <p:txBody>
          <a:bodyPr wrap="square" rtlCol="0">
            <a:spAutoFit/>
          </a:bodyPr>
          <a:lstStyle/>
          <a:p>
            <a:pPr algn="ctr"/>
            <a:r>
              <a:rPr lang="vi-VN" sz="3200">
                <a:solidFill>
                  <a:srgbClr val="FF0000"/>
                </a:solidFill>
                <a:latin typeface="+mj-lt"/>
              </a:rPr>
              <a:t>b)</a:t>
            </a:r>
            <a:endParaRPr lang="en-US" sz="3200">
              <a:solidFill>
                <a:srgbClr val="FF0000"/>
              </a:solidFill>
              <a:latin typeface="+mj-lt"/>
            </a:endParaRPr>
          </a:p>
        </p:txBody>
      </p:sp>
    </p:spTree>
    <p:extLst>
      <p:ext uri="{BB962C8B-B14F-4D97-AF65-F5344CB8AC3E}">
        <p14:creationId xmlns:p14="http://schemas.microsoft.com/office/powerpoint/2010/main" val="137450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animEffect transition="in" filter="fade">
                                      <p:cBhvr>
                                        <p:cTn id="14" dur="500"/>
                                        <p:tgtEl>
                                          <p:spTgt spid="102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8"/>
                    </p:tgtEl>
                  </p:cond>
                </p:stCondLst>
                <p:endSync evt="end" delay="0">
                  <p:rtn val="all"/>
                </p:endSync>
                <p:childTnLst>
                  <p:par>
                    <p:cTn id="34" fill="hold">
                      <p:stCondLst>
                        <p:cond delay="0"/>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nextCondLst>
                <p:cond evt="onClick" delay="0">
                  <p:tgtEl>
                    <p:spTgt spid="8"/>
                  </p:tgtEl>
                </p:cond>
              </p:nextCondLst>
            </p:seq>
          </p:childTnLst>
        </p:cTn>
      </p:par>
    </p:tnLst>
    <p:bldLst>
      <p:bldP spid="5" grpId="0"/>
      <p:bldP spid="10" grpId="0"/>
      <p:bldP spid="13"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4779"/>
            <a:ext cx="8280920" cy="584775"/>
          </a:xfrm>
          <a:prstGeom prst="rect">
            <a:avLst/>
          </a:prstGeom>
          <a:noFill/>
        </p:spPr>
        <p:txBody>
          <a:bodyPr wrap="square" rtlCol="0">
            <a:spAutoFit/>
          </a:bodyPr>
          <a:lstStyle/>
          <a:p>
            <a:r>
              <a:rPr lang="vi-VN" sz="3200" b="1">
                <a:solidFill>
                  <a:srgbClr val="FF0000"/>
                </a:solidFill>
                <a:latin typeface="+mj-lt"/>
              </a:rPr>
              <a:t>2. Luyện tập :</a:t>
            </a:r>
            <a:endParaRPr lang="en-US" sz="3200" b="1">
              <a:solidFill>
                <a:srgbClr val="FF0000"/>
              </a:solidFill>
              <a:latin typeface="+mj-lt"/>
            </a:endParaRPr>
          </a:p>
        </p:txBody>
      </p:sp>
      <p:sp>
        <p:nvSpPr>
          <p:cNvPr id="5" name="TextBox 4"/>
          <p:cNvSpPr txBox="1"/>
          <p:nvPr/>
        </p:nvSpPr>
        <p:spPr>
          <a:xfrm>
            <a:off x="157808" y="764704"/>
            <a:ext cx="8280920" cy="584775"/>
          </a:xfrm>
          <a:prstGeom prst="rect">
            <a:avLst/>
          </a:prstGeom>
          <a:noFill/>
        </p:spPr>
        <p:txBody>
          <a:bodyPr wrap="square" rtlCol="0">
            <a:spAutoFit/>
          </a:bodyPr>
          <a:lstStyle/>
          <a:p>
            <a:r>
              <a:rPr lang="vi-VN" sz="3200" b="1" u="sng">
                <a:solidFill>
                  <a:srgbClr val="FF0000"/>
                </a:solidFill>
                <a:latin typeface="+mj-lt"/>
              </a:rPr>
              <a:t>Bài 2 </a:t>
            </a:r>
            <a:r>
              <a:rPr lang="vi-VN" sz="3200">
                <a:solidFill>
                  <a:srgbClr val="FF0000"/>
                </a:solidFill>
                <a:latin typeface="+mj-lt"/>
              </a:rPr>
              <a:t>: Đúng ghi Đ, sai ghi S :</a:t>
            </a:r>
            <a:endParaRPr lang="en-US" sz="3200">
              <a:solidFill>
                <a:srgbClr val="FF0000"/>
              </a:solidFill>
              <a:latin typeface="+mj-lt"/>
            </a:endParaRPr>
          </a:p>
        </p:txBody>
      </p:sp>
      <p:sp>
        <p:nvSpPr>
          <p:cNvPr id="10" name="TextBox 9"/>
          <p:cNvSpPr txBox="1"/>
          <p:nvPr/>
        </p:nvSpPr>
        <p:spPr>
          <a:xfrm>
            <a:off x="395535" y="3481844"/>
            <a:ext cx="5482877" cy="523220"/>
          </a:xfrm>
          <a:prstGeom prst="rect">
            <a:avLst/>
          </a:prstGeom>
          <a:noFill/>
        </p:spPr>
        <p:txBody>
          <a:bodyPr wrap="square" rtlCol="0">
            <a:spAutoFit/>
          </a:bodyPr>
          <a:lstStyle/>
          <a:p>
            <a:r>
              <a:rPr lang="vi-VN" sz="2800">
                <a:solidFill>
                  <a:srgbClr val="FF0000"/>
                </a:solidFill>
                <a:latin typeface="+mj-lt"/>
              </a:rPr>
              <a:t>a) Chu vi hình 1 bằng chu vi hình 2.</a:t>
            </a:r>
            <a:endParaRPr lang="en-US" sz="2800">
              <a:solidFill>
                <a:srgbClr val="FF0000"/>
              </a:solidFill>
              <a:latin typeface="+mj-lt"/>
            </a:endParaRPr>
          </a:p>
        </p:txBody>
      </p:sp>
      <p:sp>
        <p:nvSpPr>
          <p:cNvPr id="13" name="TextBox 12"/>
          <p:cNvSpPr txBox="1"/>
          <p:nvPr/>
        </p:nvSpPr>
        <p:spPr>
          <a:xfrm>
            <a:off x="395535" y="4201924"/>
            <a:ext cx="6408713" cy="523220"/>
          </a:xfrm>
          <a:prstGeom prst="rect">
            <a:avLst/>
          </a:prstGeom>
          <a:noFill/>
        </p:spPr>
        <p:txBody>
          <a:bodyPr wrap="square" rtlCol="0">
            <a:spAutoFit/>
          </a:bodyPr>
          <a:lstStyle/>
          <a:p>
            <a:r>
              <a:rPr lang="vi-VN" sz="2800">
                <a:solidFill>
                  <a:srgbClr val="FF0000"/>
                </a:solidFill>
                <a:latin typeface="+mj-lt"/>
              </a:rPr>
              <a:t>b) Diện tích hình 1 bằng diện tích hình 2.</a:t>
            </a:r>
            <a:endParaRPr lang="en-US" sz="2800">
              <a:solidFill>
                <a:srgbClr val="FF0000"/>
              </a:solidFill>
              <a:latin typeface="+mj-l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339" y="1493495"/>
            <a:ext cx="16192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397" y="1493495"/>
            <a:ext cx="128587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95535" y="4922004"/>
            <a:ext cx="6768753" cy="523220"/>
          </a:xfrm>
          <a:prstGeom prst="rect">
            <a:avLst/>
          </a:prstGeom>
          <a:noFill/>
        </p:spPr>
        <p:txBody>
          <a:bodyPr wrap="square" rtlCol="0">
            <a:spAutoFit/>
          </a:bodyPr>
          <a:lstStyle/>
          <a:p>
            <a:r>
              <a:rPr lang="vi-VN" sz="2800">
                <a:solidFill>
                  <a:srgbClr val="FF0000"/>
                </a:solidFill>
                <a:latin typeface="+mj-lt"/>
              </a:rPr>
              <a:t>c) Diện tích hình 2 lớn hơn diện tích hình 1.</a:t>
            </a:r>
            <a:endParaRPr lang="en-US" sz="2800">
              <a:solidFill>
                <a:srgbClr val="FF0000"/>
              </a:solidFill>
              <a:latin typeface="+mj-lt"/>
            </a:endParaRPr>
          </a:p>
        </p:txBody>
      </p:sp>
      <p:sp>
        <p:nvSpPr>
          <p:cNvPr id="14" name="TextBox 13"/>
          <p:cNvSpPr txBox="1"/>
          <p:nvPr/>
        </p:nvSpPr>
        <p:spPr>
          <a:xfrm>
            <a:off x="395535" y="5642084"/>
            <a:ext cx="6408713" cy="523220"/>
          </a:xfrm>
          <a:prstGeom prst="rect">
            <a:avLst/>
          </a:prstGeom>
          <a:noFill/>
        </p:spPr>
        <p:txBody>
          <a:bodyPr wrap="square" rtlCol="0">
            <a:spAutoFit/>
          </a:bodyPr>
          <a:lstStyle/>
          <a:p>
            <a:r>
              <a:rPr lang="vi-VN" sz="2800">
                <a:solidFill>
                  <a:srgbClr val="FF0000"/>
                </a:solidFill>
                <a:latin typeface="+mj-lt"/>
              </a:rPr>
              <a:t>d) Chu vi hình 1 lớn hơn chu vi hình 2.</a:t>
            </a:r>
            <a:endParaRPr lang="en-US" sz="2800">
              <a:solidFill>
                <a:srgbClr val="FF0000"/>
              </a:solidFill>
              <a:latin typeface="+mj-lt"/>
            </a:endParaRPr>
          </a:p>
        </p:txBody>
      </p:sp>
      <p:sp>
        <p:nvSpPr>
          <p:cNvPr id="6" name="TextBox 5"/>
          <p:cNvSpPr txBox="1"/>
          <p:nvPr/>
        </p:nvSpPr>
        <p:spPr>
          <a:xfrm>
            <a:off x="1475656" y="2769845"/>
            <a:ext cx="936104" cy="369332"/>
          </a:xfrm>
          <a:prstGeom prst="rect">
            <a:avLst/>
          </a:prstGeom>
          <a:noFill/>
        </p:spPr>
        <p:txBody>
          <a:bodyPr wrap="square" rtlCol="0">
            <a:spAutoFit/>
          </a:bodyPr>
          <a:lstStyle/>
          <a:p>
            <a:r>
              <a:rPr lang="vi-VN"/>
              <a:t>Hình 1</a:t>
            </a:r>
            <a:endParaRPr lang="en-US"/>
          </a:p>
        </p:txBody>
      </p:sp>
      <p:sp>
        <p:nvSpPr>
          <p:cNvPr id="15" name="TextBox 14"/>
          <p:cNvSpPr txBox="1"/>
          <p:nvPr/>
        </p:nvSpPr>
        <p:spPr>
          <a:xfrm>
            <a:off x="5935949" y="2775094"/>
            <a:ext cx="936104" cy="369332"/>
          </a:xfrm>
          <a:prstGeom prst="rect">
            <a:avLst/>
          </a:prstGeom>
          <a:noFill/>
        </p:spPr>
        <p:txBody>
          <a:bodyPr wrap="square" rtlCol="0">
            <a:spAutoFit/>
          </a:bodyPr>
          <a:lstStyle/>
          <a:p>
            <a:r>
              <a:rPr lang="vi-VN"/>
              <a:t>Hình 2</a:t>
            </a:r>
            <a:endParaRPr lang="en-US"/>
          </a:p>
        </p:txBody>
      </p:sp>
      <p:sp>
        <p:nvSpPr>
          <p:cNvPr id="7" name="Rectangle 6"/>
          <p:cNvSpPr/>
          <p:nvPr/>
        </p:nvSpPr>
        <p:spPr>
          <a:xfrm>
            <a:off x="7704408" y="3481844"/>
            <a:ext cx="540000" cy="540000"/>
          </a:xfrm>
          <a:prstGeom prst="rect">
            <a:avLst/>
          </a:prstGeom>
          <a:solidFill>
            <a:schemeClr val="accent3">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04408" y="4185144"/>
            <a:ext cx="540000" cy="540000"/>
          </a:xfrm>
          <a:prstGeom prst="rect">
            <a:avLst/>
          </a:prstGeom>
          <a:solidFill>
            <a:schemeClr val="accent3">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704408" y="4905224"/>
            <a:ext cx="540000" cy="540000"/>
          </a:xfrm>
          <a:prstGeom prst="rect">
            <a:avLst/>
          </a:prstGeom>
          <a:solidFill>
            <a:schemeClr val="accent3">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704408" y="5625304"/>
            <a:ext cx="540000" cy="540000"/>
          </a:xfrm>
          <a:prstGeom prst="rect">
            <a:avLst/>
          </a:prstGeom>
          <a:solidFill>
            <a:schemeClr val="accent3">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704408" y="5625304"/>
            <a:ext cx="540000" cy="584775"/>
          </a:xfrm>
          <a:prstGeom prst="rect">
            <a:avLst/>
          </a:prstGeom>
          <a:noFill/>
        </p:spPr>
        <p:txBody>
          <a:bodyPr wrap="square" rtlCol="0">
            <a:spAutoFit/>
          </a:bodyPr>
          <a:lstStyle/>
          <a:p>
            <a:pPr algn="ctr"/>
            <a:r>
              <a:rPr lang="vi-VN" sz="3200" b="1">
                <a:solidFill>
                  <a:srgbClr val="FF0000"/>
                </a:solidFill>
                <a:latin typeface="+mj-lt"/>
              </a:rPr>
              <a:t>Đ</a:t>
            </a:r>
            <a:endParaRPr lang="en-US" sz="3200" b="1">
              <a:solidFill>
                <a:srgbClr val="FF0000"/>
              </a:solidFill>
              <a:latin typeface="+mj-lt"/>
            </a:endParaRPr>
          </a:p>
        </p:txBody>
      </p:sp>
      <p:sp>
        <p:nvSpPr>
          <p:cNvPr id="21" name="TextBox 20"/>
          <p:cNvSpPr txBox="1"/>
          <p:nvPr/>
        </p:nvSpPr>
        <p:spPr>
          <a:xfrm>
            <a:off x="7685313" y="3451066"/>
            <a:ext cx="540000" cy="584775"/>
          </a:xfrm>
          <a:prstGeom prst="rect">
            <a:avLst/>
          </a:prstGeom>
          <a:noFill/>
        </p:spPr>
        <p:txBody>
          <a:bodyPr wrap="square" rtlCol="0">
            <a:spAutoFit/>
          </a:bodyPr>
          <a:lstStyle/>
          <a:p>
            <a:pPr algn="ctr"/>
            <a:r>
              <a:rPr lang="vi-VN" sz="3200" b="1">
                <a:solidFill>
                  <a:srgbClr val="FF0000"/>
                </a:solidFill>
                <a:latin typeface="+mj-lt"/>
              </a:rPr>
              <a:t>S</a:t>
            </a:r>
            <a:endParaRPr lang="en-US" sz="3200" b="1">
              <a:solidFill>
                <a:srgbClr val="FF0000"/>
              </a:solidFill>
              <a:latin typeface="+mj-lt"/>
            </a:endParaRPr>
          </a:p>
        </p:txBody>
      </p:sp>
      <p:sp>
        <p:nvSpPr>
          <p:cNvPr id="22" name="TextBox 21"/>
          <p:cNvSpPr txBox="1"/>
          <p:nvPr/>
        </p:nvSpPr>
        <p:spPr>
          <a:xfrm>
            <a:off x="7685313" y="4171146"/>
            <a:ext cx="540000" cy="584775"/>
          </a:xfrm>
          <a:prstGeom prst="rect">
            <a:avLst/>
          </a:prstGeom>
          <a:noFill/>
        </p:spPr>
        <p:txBody>
          <a:bodyPr wrap="square" rtlCol="0">
            <a:spAutoFit/>
          </a:bodyPr>
          <a:lstStyle/>
          <a:p>
            <a:pPr algn="ctr"/>
            <a:r>
              <a:rPr lang="vi-VN" sz="3200" b="1">
                <a:solidFill>
                  <a:srgbClr val="FF0000"/>
                </a:solidFill>
                <a:latin typeface="+mj-lt"/>
              </a:rPr>
              <a:t>S</a:t>
            </a:r>
            <a:endParaRPr lang="en-US" sz="3200" b="1">
              <a:solidFill>
                <a:srgbClr val="FF0000"/>
              </a:solidFill>
              <a:latin typeface="+mj-lt"/>
            </a:endParaRPr>
          </a:p>
        </p:txBody>
      </p:sp>
      <p:sp>
        <p:nvSpPr>
          <p:cNvPr id="23" name="TextBox 22"/>
          <p:cNvSpPr txBox="1"/>
          <p:nvPr/>
        </p:nvSpPr>
        <p:spPr>
          <a:xfrm>
            <a:off x="7685313" y="4860449"/>
            <a:ext cx="540000" cy="584775"/>
          </a:xfrm>
          <a:prstGeom prst="rect">
            <a:avLst/>
          </a:prstGeom>
          <a:noFill/>
        </p:spPr>
        <p:txBody>
          <a:bodyPr wrap="square" rtlCol="0">
            <a:spAutoFit/>
          </a:bodyPr>
          <a:lstStyle/>
          <a:p>
            <a:pPr algn="ctr"/>
            <a:r>
              <a:rPr lang="vi-VN" sz="3200" b="1">
                <a:solidFill>
                  <a:srgbClr val="FF0000"/>
                </a:solidFill>
                <a:latin typeface="+mj-lt"/>
              </a:rPr>
              <a:t>S</a:t>
            </a:r>
            <a:endParaRPr lang="en-US" sz="3200" b="1">
              <a:solidFill>
                <a:srgbClr val="FF0000"/>
              </a:solidFill>
              <a:latin typeface="+mj-lt"/>
            </a:endParaRPr>
          </a:p>
        </p:txBody>
      </p:sp>
      <p:sp>
        <p:nvSpPr>
          <p:cNvPr id="9" name="TextBox 8">
            <a:hlinkClick r:id="rId4" action="ppaction://hlinksldjump"/>
          </p:cNvPr>
          <p:cNvSpPr txBox="1"/>
          <p:nvPr/>
        </p:nvSpPr>
        <p:spPr>
          <a:xfrm>
            <a:off x="3779911" y="6525344"/>
            <a:ext cx="1584177" cy="369332"/>
          </a:xfrm>
          <a:prstGeom prst="rect">
            <a:avLst/>
          </a:prstGeom>
          <a:noFill/>
        </p:spPr>
        <p:txBody>
          <a:bodyPr wrap="square" rtlCol="0">
            <a:spAutoFit/>
          </a:bodyPr>
          <a:lstStyle/>
          <a:p>
            <a:pPr algn="ctr"/>
            <a:r>
              <a:rPr lang="vi-VN" i="1" u="sng">
                <a:solidFill>
                  <a:srgbClr val="0070C0"/>
                </a:solidFill>
              </a:rPr>
              <a:t>Trợ giúp</a:t>
            </a:r>
            <a:endParaRPr lang="en-US" i="1" u="sng">
              <a:solidFill>
                <a:srgbClr val="0070C0"/>
              </a:solidFill>
            </a:endParaRPr>
          </a:p>
        </p:txBody>
      </p:sp>
    </p:spTree>
    <p:extLst>
      <p:ext uri="{BB962C8B-B14F-4D97-AF65-F5344CB8AC3E}">
        <p14:creationId xmlns:p14="http://schemas.microsoft.com/office/powerpoint/2010/main" val="313719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p:cTn id="22" dur="500" fill="hold"/>
                                        <p:tgtEl>
                                          <p:spTgt spid="2051"/>
                                        </p:tgtEl>
                                        <p:attrNameLst>
                                          <p:attrName>ppt_w</p:attrName>
                                        </p:attrNameLst>
                                      </p:cBhvr>
                                      <p:tavLst>
                                        <p:tav tm="0">
                                          <p:val>
                                            <p:fltVal val="0"/>
                                          </p:val>
                                        </p:tav>
                                        <p:tav tm="100000">
                                          <p:val>
                                            <p:strVal val="#ppt_w"/>
                                          </p:val>
                                        </p:tav>
                                      </p:tavLst>
                                    </p:anim>
                                    <p:anim calcmode="lin" valueType="num">
                                      <p:cBhvr>
                                        <p:cTn id="23" dur="500" fill="hold"/>
                                        <p:tgtEl>
                                          <p:spTgt spid="2051"/>
                                        </p:tgtEl>
                                        <p:attrNameLst>
                                          <p:attrName>ppt_h</p:attrName>
                                        </p:attrNameLst>
                                      </p:cBhvr>
                                      <p:tavLst>
                                        <p:tav tm="0">
                                          <p:val>
                                            <p:fltVal val="0"/>
                                          </p:val>
                                        </p:tav>
                                        <p:tav tm="100000">
                                          <p:val>
                                            <p:strVal val="#ppt_h"/>
                                          </p:val>
                                        </p:tav>
                                      </p:tavLst>
                                    </p:anim>
                                    <p:animEffect transition="in" filter="fade">
                                      <p:cBhvr>
                                        <p:cTn id="24" dur="500"/>
                                        <p:tgtEl>
                                          <p:spTgt spid="2051"/>
                                        </p:tgtEl>
                                      </p:cBhvr>
                                    </p:animEffect>
                                  </p:childTnLst>
                                </p:cTn>
                              </p:par>
                              <p:par>
                                <p:cTn id="25" presetID="53" presetClass="entr" presetSubtype="16"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500" fill="hold"/>
                                        <p:tgtEl>
                                          <p:spTgt spid="2052"/>
                                        </p:tgtEl>
                                        <p:attrNameLst>
                                          <p:attrName>ppt_w</p:attrName>
                                        </p:attrNameLst>
                                      </p:cBhvr>
                                      <p:tavLst>
                                        <p:tav tm="0">
                                          <p:val>
                                            <p:fltVal val="0"/>
                                          </p:val>
                                        </p:tav>
                                        <p:tav tm="100000">
                                          <p:val>
                                            <p:strVal val="#ppt_w"/>
                                          </p:val>
                                        </p:tav>
                                      </p:tavLst>
                                    </p:anim>
                                    <p:anim calcmode="lin" valueType="num">
                                      <p:cBhvr>
                                        <p:cTn id="28" dur="500" fill="hold"/>
                                        <p:tgtEl>
                                          <p:spTgt spid="2052"/>
                                        </p:tgtEl>
                                        <p:attrNameLst>
                                          <p:attrName>ppt_h</p:attrName>
                                        </p:attrNameLst>
                                      </p:cBhvr>
                                      <p:tavLst>
                                        <p:tav tm="0">
                                          <p:val>
                                            <p:fltVal val="0"/>
                                          </p:val>
                                        </p:tav>
                                        <p:tav tm="100000">
                                          <p:val>
                                            <p:strVal val="#ppt_h"/>
                                          </p:val>
                                        </p:tav>
                                      </p:tavLst>
                                    </p:anim>
                                    <p:animEffect transition="in" filter="fade">
                                      <p:cBhvr>
                                        <p:cTn id="29" dur="500"/>
                                        <p:tgtEl>
                                          <p:spTgt spid="205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10"/>
                    </p:tgtEl>
                  </p:cond>
                </p:stCondLst>
                <p:endSync evt="end" delay="0">
                  <p:rtn val="all"/>
                </p:endSync>
                <p:childTnLst>
                  <p:par>
                    <p:cTn id="71" fill="hold">
                      <p:stCondLst>
                        <p:cond delay="0"/>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childTnLst>
                          </p:cTn>
                        </p:par>
                      </p:childTnLst>
                    </p:cTn>
                  </p:par>
                </p:childTnLst>
              </p:cTn>
              <p:nextCondLst>
                <p:cond evt="onClick" delay="0">
                  <p:tgtEl>
                    <p:spTgt spid="10"/>
                  </p:tgtEl>
                </p:cond>
              </p:nextCondLst>
            </p:seq>
            <p:seq concurrent="1" nextAc="seek">
              <p:cTn id="78" restart="whenNotActive" fill="hold" evtFilter="cancelBubble" nodeType="interactiveSeq">
                <p:stCondLst>
                  <p:cond evt="onClick" delay="0">
                    <p:tgtEl>
                      <p:spTgt spid="13"/>
                    </p:tgtEl>
                  </p:cond>
                </p:stCondLst>
                <p:endSync evt="end" delay="0">
                  <p:rtn val="all"/>
                </p:endSync>
                <p:childTnLst>
                  <p:par>
                    <p:cTn id="79" fill="hold">
                      <p:stCondLst>
                        <p:cond delay="0"/>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childTnLst>
                          </p:cTn>
                        </p:par>
                      </p:childTnLst>
                    </p:cTn>
                  </p:par>
                </p:childTnLst>
              </p:cTn>
              <p:nextCondLst>
                <p:cond evt="onClick" delay="0">
                  <p:tgtEl>
                    <p:spTgt spid="12"/>
                  </p:tgtEl>
                </p:cond>
              </p:nextCondLst>
            </p:seq>
            <p:seq concurrent="1" nextAc="seek">
              <p:cTn id="94" restart="whenNotActive" fill="hold" evtFilter="cancelBubble" nodeType="interactiveSeq">
                <p:stCondLst>
                  <p:cond evt="onClick" delay="0">
                    <p:tgtEl>
                      <p:spTgt spid="14"/>
                    </p:tgtEl>
                  </p:cond>
                </p:stCondLst>
                <p:endSync evt="end" delay="0">
                  <p:rtn val="all"/>
                </p:endSync>
                <p:childTnLst>
                  <p:par>
                    <p:cTn id="95" fill="hold">
                      <p:stCondLst>
                        <p:cond delay="0"/>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childTnLst>
                    </p:cTn>
                  </p:par>
                </p:childTnLst>
              </p:cTn>
              <p:nextCondLst>
                <p:cond evt="onClick" delay="0">
                  <p:tgtEl>
                    <p:spTgt spid="14"/>
                  </p:tgtEl>
                </p:cond>
              </p:nextCondLst>
            </p:seq>
          </p:childTnLst>
        </p:cTn>
      </p:par>
    </p:tnLst>
    <p:bldLst>
      <p:bldP spid="5" grpId="0"/>
      <p:bldP spid="10" grpId="0"/>
      <p:bldP spid="13" grpId="0"/>
      <p:bldP spid="12" grpId="0"/>
      <p:bldP spid="14" grpId="0"/>
      <p:bldP spid="6" grpId="0"/>
      <p:bldP spid="15" grpId="0"/>
      <p:bldP spid="7" grpId="0" animBg="1"/>
      <p:bldP spid="17" grpId="0" animBg="1"/>
      <p:bldP spid="18" grpId="0" animBg="1"/>
      <p:bldP spid="19" grpId="0" animBg="1"/>
      <p:bldP spid="8"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640960" cy="2439129"/>
          </a:xfrm>
          <a:prstGeom prst="rect">
            <a:avLst/>
          </a:prstGeom>
          <a:noFill/>
        </p:spPr>
        <p:txBody>
          <a:bodyPr wrap="square" rtlCol="0">
            <a:spAutoFit/>
          </a:bodyPr>
          <a:lstStyle/>
          <a:p>
            <a:pPr algn="just"/>
            <a:r>
              <a:rPr lang="vi-VN" sz="3050" b="1" u="sng">
                <a:solidFill>
                  <a:srgbClr val="FF0000"/>
                </a:solidFill>
                <a:latin typeface="+mj-lt"/>
              </a:rPr>
              <a:t>Bài 3 </a:t>
            </a:r>
            <a:r>
              <a:rPr lang="vi-VN" sz="3050">
                <a:solidFill>
                  <a:srgbClr val="FF0000"/>
                </a:solidFill>
                <a:latin typeface="+mj-lt"/>
              </a:rPr>
              <a:t>: Để lát nền một phòng học hình chữ nhật, người ta dùng loại gạch men hình vuông có cạnh 20cm. Hỏi cần bao nhiêu viên gạch để lát kín nền phòng học đó, biết rằng nền phòng học có chiều rộng 5m, chiều dài 8m và phần gạch vữa không đáng kể ?</a:t>
            </a:r>
            <a:endParaRPr lang="en-US" sz="3050">
              <a:solidFill>
                <a:srgbClr val="FF0000"/>
              </a:solidFill>
              <a:latin typeface="+mj-lt"/>
            </a:endParaRPr>
          </a:p>
        </p:txBody>
      </p:sp>
      <p:sp>
        <p:nvSpPr>
          <p:cNvPr id="5" name="TextBox 4"/>
          <p:cNvSpPr txBox="1"/>
          <p:nvPr/>
        </p:nvSpPr>
        <p:spPr>
          <a:xfrm>
            <a:off x="226405" y="2780928"/>
            <a:ext cx="8640960" cy="561692"/>
          </a:xfrm>
          <a:prstGeom prst="rect">
            <a:avLst/>
          </a:prstGeom>
          <a:noFill/>
        </p:spPr>
        <p:txBody>
          <a:bodyPr wrap="square" rtlCol="0">
            <a:spAutoFit/>
          </a:bodyPr>
          <a:lstStyle/>
          <a:p>
            <a:pPr algn="ctr"/>
            <a:r>
              <a:rPr lang="vi-VN" sz="3050" b="1" u="sng">
                <a:solidFill>
                  <a:srgbClr val="FF0000"/>
                </a:solidFill>
                <a:latin typeface="+mj-lt"/>
              </a:rPr>
              <a:t>Bài giải </a:t>
            </a:r>
            <a:r>
              <a:rPr lang="vi-VN" sz="3050">
                <a:solidFill>
                  <a:srgbClr val="FF0000"/>
                </a:solidFill>
                <a:latin typeface="+mj-lt"/>
              </a:rPr>
              <a:t>:</a:t>
            </a:r>
            <a:endParaRPr lang="en-US" sz="3050">
              <a:solidFill>
                <a:srgbClr val="FF0000"/>
              </a:solidFill>
              <a:latin typeface="+mj-lt"/>
            </a:endParaRPr>
          </a:p>
        </p:txBody>
      </p:sp>
      <p:sp>
        <p:nvSpPr>
          <p:cNvPr id="6" name="TextBox 5"/>
          <p:cNvSpPr txBox="1"/>
          <p:nvPr/>
        </p:nvSpPr>
        <p:spPr>
          <a:xfrm>
            <a:off x="251520" y="3429000"/>
            <a:ext cx="8640960" cy="561692"/>
          </a:xfrm>
          <a:prstGeom prst="rect">
            <a:avLst/>
          </a:prstGeom>
          <a:noFill/>
        </p:spPr>
        <p:txBody>
          <a:bodyPr wrap="square" rtlCol="0">
            <a:spAutoFit/>
          </a:bodyPr>
          <a:lstStyle/>
          <a:p>
            <a:pPr algn="ctr"/>
            <a:r>
              <a:rPr lang="vi-VN" sz="3050">
                <a:solidFill>
                  <a:srgbClr val="FF0000"/>
                </a:solidFill>
                <a:latin typeface="+mj-lt"/>
              </a:rPr>
              <a:t>Diện tích viên gạch hìn vuông là :</a:t>
            </a:r>
            <a:endParaRPr lang="en-US" sz="3050">
              <a:solidFill>
                <a:srgbClr val="FF0000"/>
              </a:solidFill>
              <a:latin typeface="+mj-lt"/>
            </a:endParaRPr>
          </a:p>
        </p:txBody>
      </p:sp>
      <mc:AlternateContent xmlns:mc="http://schemas.openxmlformats.org/markup-compatibility/2006" xmlns:a14="http://schemas.microsoft.com/office/drawing/2010/main">
        <mc:Choice Requires="a14">
          <p:sp>
            <p:nvSpPr>
              <p:cNvPr id="7" name="TextBox 6"/>
              <p:cNvSpPr txBox="1"/>
              <p:nvPr/>
            </p:nvSpPr>
            <p:spPr>
              <a:xfrm>
                <a:off x="220497" y="4149080"/>
                <a:ext cx="8640960" cy="1265731"/>
              </a:xfrm>
              <a:prstGeom prst="rect">
                <a:avLst/>
              </a:prstGeom>
              <a:noFill/>
            </p:spPr>
            <p:txBody>
              <a:bodyPr wrap="square" rtlCol="0">
                <a:spAutoFit/>
              </a:bodyPr>
              <a:lstStyle/>
              <a:p>
                <a:pPr algn="ctr"/>
                <a:r>
                  <a:rPr lang="vi-VN" sz="3050">
                    <a:solidFill>
                      <a:srgbClr val="FF0000"/>
                    </a:solidFill>
                    <a:latin typeface="+mj-lt"/>
                  </a:rPr>
                  <a:t>20 </a:t>
                </a:r>
                <a14:m>
                  <m:oMath xmlns:m="http://schemas.openxmlformats.org/officeDocument/2006/math">
                    <m:r>
                      <a:rPr lang="vi-VN" sz="3050" i="1" smtClean="0">
                        <a:solidFill>
                          <a:srgbClr val="FF0000"/>
                        </a:solidFill>
                        <a:latin typeface="Cambria Math"/>
                        <a:ea typeface="Cambria Math"/>
                      </a:rPr>
                      <m:t>×</m:t>
                    </m:r>
                  </m:oMath>
                </a14:m>
                <a:r>
                  <a:rPr lang="vi-VN" sz="3050">
                    <a:solidFill>
                      <a:srgbClr val="FF0000"/>
                    </a:solidFill>
                    <a:latin typeface="+mj-lt"/>
                  </a:rPr>
                  <a:t> 20 = 400 (cm</a:t>
                </a:r>
                <a:r>
                  <a:rPr lang="vi-VN" sz="3050" baseline="30000">
                    <a:solidFill>
                      <a:srgbClr val="FF0000"/>
                    </a:solidFill>
                    <a:latin typeface="+mj-lt"/>
                  </a:rPr>
                  <a:t>2</a:t>
                </a:r>
                <a:r>
                  <a:rPr lang="vi-VN" sz="3050">
                    <a:solidFill>
                      <a:srgbClr val="FF0000"/>
                    </a:solidFill>
                    <a:latin typeface="+mj-lt"/>
                  </a:rPr>
                  <a:t>)</a:t>
                </a:r>
              </a:p>
              <a:p>
                <a:pPr algn="ctr">
                  <a:lnSpc>
                    <a:spcPct val="150000"/>
                  </a:lnSpc>
                </a:pPr>
                <a:r>
                  <a:rPr lang="vi-VN" sz="3050">
                    <a:solidFill>
                      <a:srgbClr val="FF0000"/>
                    </a:solidFill>
                    <a:latin typeface="+mj-lt"/>
                  </a:rPr>
                  <a:t>400cm</a:t>
                </a:r>
                <a:r>
                  <a:rPr lang="vi-VN" sz="3050" baseline="30000">
                    <a:solidFill>
                      <a:srgbClr val="FF0000"/>
                    </a:solidFill>
                    <a:latin typeface="+mj-lt"/>
                  </a:rPr>
                  <a:t>2</a:t>
                </a:r>
                <a:r>
                  <a:rPr lang="vi-VN" sz="3050">
                    <a:solidFill>
                      <a:srgbClr val="FF0000"/>
                    </a:solidFill>
                    <a:latin typeface="+mj-lt"/>
                  </a:rPr>
                  <a:t> = 4dm</a:t>
                </a:r>
                <a:r>
                  <a:rPr lang="vi-VN" sz="3050" baseline="30000">
                    <a:solidFill>
                      <a:srgbClr val="FF0000"/>
                    </a:solidFill>
                    <a:latin typeface="+mj-lt"/>
                  </a:rPr>
                  <a:t>2</a:t>
                </a:r>
                <a:endParaRPr lang="en-US" sz="3050">
                  <a:solidFill>
                    <a:srgbClr val="FF0000"/>
                  </a:solidFill>
                  <a:latin typeface="+mj-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0497" y="4149080"/>
                <a:ext cx="8640960" cy="1265731"/>
              </a:xfrm>
              <a:prstGeom prst="rect">
                <a:avLst/>
              </a:prstGeom>
              <a:blipFill rotWithShape="1">
                <a:blip r:embed="rId2"/>
                <a:stretch>
                  <a:fillRect t="-6280" b="-7729"/>
                </a:stretch>
              </a:blipFill>
            </p:spPr>
            <p:txBody>
              <a:bodyPr/>
              <a:lstStyle/>
              <a:p>
                <a:r>
                  <a:rPr lang="en-US">
                    <a:noFill/>
                  </a:rPr>
                  <a:t> </a:t>
                </a:r>
              </a:p>
            </p:txBody>
          </p:sp>
        </mc:Fallback>
      </mc:AlternateContent>
      <p:sp>
        <p:nvSpPr>
          <p:cNvPr id="8" name="TextBox 7"/>
          <p:cNvSpPr txBox="1"/>
          <p:nvPr/>
        </p:nvSpPr>
        <p:spPr>
          <a:xfrm>
            <a:off x="251520" y="5327879"/>
            <a:ext cx="8640960" cy="561692"/>
          </a:xfrm>
          <a:prstGeom prst="rect">
            <a:avLst/>
          </a:prstGeom>
          <a:noFill/>
        </p:spPr>
        <p:txBody>
          <a:bodyPr wrap="square" rtlCol="0">
            <a:spAutoFit/>
          </a:bodyPr>
          <a:lstStyle/>
          <a:p>
            <a:pPr algn="ctr"/>
            <a:r>
              <a:rPr lang="vi-VN" sz="3050">
                <a:solidFill>
                  <a:srgbClr val="FF0000"/>
                </a:solidFill>
                <a:latin typeface="+mj-lt"/>
              </a:rPr>
              <a:t>Diện tích phòng học hình chữ nhật là :</a:t>
            </a:r>
            <a:endParaRPr lang="en-US" sz="3050">
              <a:solidFill>
                <a:srgbClr val="FF0000"/>
              </a:solidFill>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251520" y="6021288"/>
                <a:ext cx="8640960" cy="561692"/>
              </a:xfrm>
              <a:prstGeom prst="rect">
                <a:avLst/>
              </a:prstGeom>
              <a:noFill/>
            </p:spPr>
            <p:txBody>
              <a:bodyPr wrap="square" rtlCol="0">
                <a:spAutoFit/>
              </a:bodyPr>
              <a:lstStyle/>
              <a:p>
                <a:pPr algn="ctr"/>
                <a:r>
                  <a:rPr lang="vi-VN" sz="3050">
                    <a:solidFill>
                      <a:srgbClr val="FF0000"/>
                    </a:solidFill>
                    <a:latin typeface="+mj-lt"/>
                  </a:rPr>
                  <a:t>8 </a:t>
                </a:r>
                <a14:m>
                  <m:oMath xmlns:m="http://schemas.openxmlformats.org/officeDocument/2006/math">
                    <m:r>
                      <a:rPr lang="vi-VN" sz="3050" i="1" smtClean="0">
                        <a:solidFill>
                          <a:srgbClr val="FF0000"/>
                        </a:solidFill>
                        <a:latin typeface="Cambria Math"/>
                        <a:ea typeface="Cambria Math"/>
                      </a:rPr>
                      <m:t>×</m:t>
                    </m:r>
                  </m:oMath>
                </a14:m>
                <a:r>
                  <a:rPr lang="vi-VN" sz="3050">
                    <a:solidFill>
                      <a:srgbClr val="FF0000"/>
                    </a:solidFill>
                    <a:latin typeface="+mj-lt"/>
                  </a:rPr>
                  <a:t> 5 = 40 (m</a:t>
                </a:r>
                <a:r>
                  <a:rPr lang="vi-VN" sz="3050" baseline="30000">
                    <a:solidFill>
                      <a:srgbClr val="FF0000"/>
                    </a:solidFill>
                    <a:latin typeface="+mj-lt"/>
                  </a:rPr>
                  <a:t>2</a:t>
                </a:r>
                <a:r>
                  <a:rPr lang="vi-VN" sz="3050">
                    <a:solidFill>
                      <a:srgbClr val="FF0000"/>
                    </a:solidFill>
                    <a:latin typeface="+mj-lt"/>
                  </a:rPr>
                  <a:t>)</a:t>
                </a:r>
                <a:endParaRPr lang="en-US" sz="3050">
                  <a:solidFill>
                    <a:srgbClr val="FF0000"/>
                  </a:solidFill>
                  <a:latin typeface="+mj-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51520" y="6021288"/>
                <a:ext cx="8640960" cy="561692"/>
              </a:xfrm>
              <a:prstGeom prst="rect">
                <a:avLst/>
              </a:prstGeom>
              <a:blipFill rotWithShape="1">
                <a:blip r:embed="rId3"/>
                <a:stretch>
                  <a:fillRect t="-15217" b="-31522"/>
                </a:stretch>
              </a:blipFill>
            </p:spPr>
            <p:txBody>
              <a:bodyPr/>
              <a:lstStyle/>
              <a:p>
                <a:r>
                  <a:rPr lang="en-US">
                    <a:noFill/>
                  </a:rPr>
                  <a:t> </a:t>
                </a:r>
              </a:p>
            </p:txBody>
          </p:sp>
        </mc:Fallback>
      </mc:AlternateContent>
    </p:spTree>
    <p:extLst>
      <p:ext uri="{BB962C8B-B14F-4D97-AF65-F5344CB8AC3E}">
        <p14:creationId xmlns:p14="http://schemas.microsoft.com/office/powerpoint/2010/main" val="264898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405" y="116632"/>
            <a:ext cx="8640960" cy="561692"/>
          </a:xfrm>
          <a:prstGeom prst="rect">
            <a:avLst/>
          </a:prstGeom>
          <a:noFill/>
        </p:spPr>
        <p:txBody>
          <a:bodyPr wrap="square" rtlCol="0">
            <a:spAutoFit/>
          </a:bodyPr>
          <a:lstStyle/>
          <a:p>
            <a:pPr algn="ctr"/>
            <a:r>
              <a:rPr lang="vi-VN" sz="3050" b="1" i="1" u="sng">
                <a:solidFill>
                  <a:srgbClr val="FF0000"/>
                </a:solidFill>
                <a:latin typeface="+mj-lt"/>
              </a:rPr>
              <a:t>Bài giải </a:t>
            </a:r>
            <a:r>
              <a:rPr lang="vi-VN" sz="3050">
                <a:solidFill>
                  <a:srgbClr val="FF0000"/>
                </a:solidFill>
                <a:latin typeface="+mj-lt"/>
              </a:rPr>
              <a:t>:</a:t>
            </a:r>
            <a:endParaRPr lang="en-US" sz="3050">
              <a:solidFill>
                <a:srgbClr val="FF0000"/>
              </a:solidFill>
              <a:latin typeface="+mj-lt"/>
            </a:endParaRPr>
          </a:p>
        </p:txBody>
      </p:sp>
      <p:sp>
        <p:nvSpPr>
          <p:cNvPr id="5" name="TextBox 4"/>
          <p:cNvSpPr txBox="1"/>
          <p:nvPr/>
        </p:nvSpPr>
        <p:spPr>
          <a:xfrm>
            <a:off x="251520" y="764704"/>
            <a:ext cx="8640960" cy="561692"/>
          </a:xfrm>
          <a:prstGeom prst="rect">
            <a:avLst/>
          </a:prstGeom>
          <a:noFill/>
        </p:spPr>
        <p:txBody>
          <a:bodyPr wrap="square" rtlCol="0">
            <a:spAutoFit/>
          </a:bodyPr>
          <a:lstStyle/>
          <a:p>
            <a:pPr algn="ctr"/>
            <a:r>
              <a:rPr lang="vi-VN" sz="3050">
                <a:solidFill>
                  <a:srgbClr val="FF0000"/>
                </a:solidFill>
                <a:latin typeface="+mj-lt"/>
              </a:rPr>
              <a:t>Diện tích viên gạch hìn vuông là :</a:t>
            </a:r>
            <a:endParaRPr lang="en-US" sz="3050">
              <a:solidFill>
                <a:srgbClr val="FF0000"/>
              </a:solidFill>
              <a:latin typeface="+mj-lt"/>
            </a:endParaRPr>
          </a:p>
        </p:txBody>
      </p:sp>
      <mc:AlternateContent xmlns:mc="http://schemas.openxmlformats.org/markup-compatibility/2006" xmlns:a14="http://schemas.microsoft.com/office/drawing/2010/main">
        <mc:Choice Requires="a14">
          <p:sp>
            <p:nvSpPr>
              <p:cNvPr id="6" name="TextBox 5"/>
              <p:cNvSpPr txBox="1"/>
              <p:nvPr/>
            </p:nvSpPr>
            <p:spPr>
              <a:xfrm>
                <a:off x="220497" y="1446147"/>
                <a:ext cx="8640960" cy="1265731"/>
              </a:xfrm>
              <a:prstGeom prst="rect">
                <a:avLst/>
              </a:prstGeom>
              <a:noFill/>
            </p:spPr>
            <p:txBody>
              <a:bodyPr wrap="square" rtlCol="0">
                <a:spAutoFit/>
              </a:bodyPr>
              <a:lstStyle/>
              <a:p>
                <a:pPr algn="ctr"/>
                <a:r>
                  <a:rPr lang="vi-VN" sz="3050">
                    <a:solidFill>
                      <a:srgbClr val="FF0000"/>
                    </a:solidFill>
                    <a:latin typeface="+mj-lt"/>
                  </a:rPr>
                  <a:t>20 </a:t>
                </a:r>
                <a14:m>
                  <m:oMath xmlns:m="http://schemas.openxmlformats.org/officeDocument/2006/math">
                    <m:r>
                      <a:rPr lang="vi-VN" sz="3050" i="1" smtClean="0">
                        <a:solidFill>
                          <a:srgbClr val="FF0000"/>
                        </a:solidFill>
                        <a:latin typeface="Cambria Math"/>
                        <a:ea typeface="Cambria Math"/>
                      </a:rPr>
                      <m:t>×</m:t>
                    </m:r>
                  </m:oMath>
                </a14:m>
                <a:r>
                  <a:rPr lang="vi-VN" sz="3050">
                    <a:solidFill>
                      <a:srgbClr val="FF0000"/>
                    </a:solidFill>
                    <a:latin typeface="+mj-lt"/>
                  </a:rPr>
                  <a:t> 20 = 400 (cm</a:t>
                </a:r>
                <a:r>
                  <a:rPr lang="vi-VN" sz="3050" baseline="30000">
                    <a:solidFill>
                      <a:srgbClr val="FF0000"/>
                    </a:solidFill>
                    <a:latin typeface="+mj-lt"/>
                  </a:rPr>
                  <a:t>2</a:t>
                </a:r>
                <a:r>
                  <a:rPr lang="vi-VN" sz="3050">
                    <a:solidFill>
                      <a:srgbClr val="FF0000"/>
                    </a:solidFill>
                    <a:latin typeface="+mj-lt"/>
                  </a:rPr>
                  <a:t>)</a:t>
                </a:r>
              </a:p>
              <a:p>
                <a:pPr algn="ctr">
                  <a:lnSpc>
                    <a:spcPct val="150000"/>
                  </a:lnSpc>
                </a:pPr>
                <a:r>
                  <a:rPr lang="vi-VN" sz="3050">
                    <a:solidFill>
                      <a:srgbClr val="FF0000"/>
                    </a:solidFill>
                    <a:latin typeface="+mj-lt"/>
                  </a:rPr>
                  <a:t>400cm</a:t>
                </a:r>
                <a:r>
                  <a:rPr lang="vi-VN" sz="3050" baseline="30000">
                    <a:solidFill>
                      <a:srgbClr val="FF0000"/>
                    </a:solidFill>
                    <a:latin typeface="+mj-lt"/>
                  </a:rPr>
                  <a:t>2</a:t>
                </a:r>
                <a:r>
                  <a:rPr lang="vi-VN" sz="3050">
                    <a:solidFill>
                      <a:srgbClr val="FF0000"/>
                    </a:solidFill>
                    <a:latin typeface="+mj-lt"/>
                  </a:rPr>
                  <a:t> = 4dm</a:t>
                </a:r>
                <a:r>
                  <a:rPr lang="vi-VN" sz="3050" baseline="30000">
                    <a:solidFill>
                      <a:srgbClr val="FF0000"/>
                    </a:solidFill>
                    <a:latin typeface="+mj-lt"/>
                  </a:rPr>
                  <a:t>2</a:t>
                </a:r>
                <a:endParaRPr lang="en-US" sz="3050">
                  <a:solidFill>
                    <a:srgbClr val="FF0000"/>
                  </a:solidFill>
                  <a:latin typeface="+mj-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0497" y="1446147"/>
                <a:ext cx="8640960" cy="1265731"/>
              </a:xfrm>
              <a:prstGeom prst="rect">
                <a:avLst/>
              </a:prstGeom>
              <a:blipFill rotWithShape="1">
                <a:blip r:embed="rId2"/>
                <a:stretch>
                  <a:fillRect t="-6250" b="-7212"/>
                </a:stretch>
              </a:blipFill>
            </p:spPr>
            <p:txBody>
              <a:bodyPr/>
              <a:lstStyle/>
              <a:p>
                <a:r>
                  <a:rPr lang="en-US">
                    <a:noFill/>
                  </a:rPr>
                  <a:t> </a:t>
                </a:r>
              </a:p>
            </p:txBody>
          </p:sp>
        </mc:Fallback>
      </mc:AlternateContent>
      <p:sp>
        <p:nvSpPr>
          <p:cNvPr id="7" name="TextBox 6"/>
          <p:cNvSpPr txBox="1"/>
          <p:nvPr/>
        </p:nvSpPr>
        <p:spPr>
          <a:xfrm>
            <a:off x="251520" y="2663583"/>
            <a:ext cx="8640960" cy="561692"/>
          </a:xfrm>
          <a:prstGeom prst="rect">
            <a:avLst/>
          </a:prstGeom>
          <a:noFill/>
        </p:spPr>
        <p:txBody>
          <a:bodyPr wrap="square" rtlCol="0">
            <a:spAutoFit/>
          </a:bodyPr>
          <a:lstStyle/>
          <a:p>
            <a:pPr algn="ctr"/>
            <a:r>
              <a:rPr lang="vi-VN" sz="3050">
                <a:solidFill>
                  <a:srgbClr val="FF0000"/>
                </a:solidFill>
                <a:latin typeface="+mj-lt"/>
              </a:rPr>
              <a:t>Diện tích phòng học hình chữ nhật là :</a:t>
            </a:r>
            <a:endParaRPr lang="en-US" sz="3050">
              <a:solidFill>
                <a:srgbClr val="FF0000"/>
              </a:solidFill>
              <a:latin typeface="+mj-lt"/>
            </a:endParaRPr>
          </a:p>
        </p:txBody>
      </p:sp>
      <mc:AlternateContent xmlns:mc="http://schemas.openxmlformats.org/markup-compatibility/2006" xmlns:a14="http://schemas.microsoft.com/office/drawing/2010/main">
        <mc:Choice Requires="a14">
          <p:sp>
            <p:nvSpPr>
              <p:cNvPr id="8" name="TextBox 7"/>
              <p:cNvSpPr txBox="1"/>
              <p:nvPr/>
            </p:nvSpPr>
            <p:spPr>
              <a:xfrm>
                <a:off x="251520" y="3318355"/>
                <a:ext cx="8640960" cy="1265731"/>
              </a:xfrm>
              <a:prstGeom prst="rect">
                <a:avLst/>
              </a:prstGeom>
              <a:noFill/>
            </p:spPr>
            <p:txBody>
              <a:bodyPr wrap="square" rtlCol="0">
                <a:spAutoFit/>
              </a:bodyPr>
              <a:lstStyle/>
              <a:p>
                <a:pPr algn="ctr"/>
                <a:r>
                  <a:rPr lang="vi-VN" sz="3050">
                    <a:solidFill>
                      <a:srgbClr val="FF0000"/>
                    </a:solidFill>
                    <a:latin typeface="+mj-lt"/>
                  </a:rPr>
                  <a:t>8 </a:t>
                </a:r>
                <a14:m>
                  <m:oMath xmlns:m="http://schemas.openxmlformats.org/officeDocument/2006/math">
                    <m:r>
                      <a:rPr lang="vi-VN" sz="3050" i="1" smtClean="0">
                        <a:solidFill>
                          <a:srgbClr val="FF0000"/>
                        </a:solidFill>
                        <a:latin typeface="Cambria Math"/>
                        <a:ea typeface="Cambria Math"/>
                      </a:rPr>
                      <m:t>×</m:t>
                    </m:r>
                  </m:oMath>
                </a14:m>
                <a:r>
                  <a:rPr lang="vi-VN" sz="3050">
                    <a:solidFill>
                      <a:srgbClr val="FF0000"/>
                    </a:solidFill>
                    <a:latin typeface="+mj-lt"/>
                  </a:rPr>
                  <a:t> 5 = 40 (m</a:t>
                </a:r>
                <a:r>
                  <a:rPr lang="vi-VN" sz="3050" baseline="30000">
                    <a:solidFill>
                      <a:srgbClr val="FF0000"/>
                    </a:solidFill>
                    <a:latin typeface="+mj-lt"/>
                  </a:rPr>
                  <a:t>2</a:t>
                </a:r>
                <a:r>
                  <a:rPr lang="vi-VN" sz="3050">
                    <a:solidFill>
                      <a:srgbClr val="FF0000"/>
                    </a:solidFill>
                    <a:latin typeface="+mj-lt"/>
                  </a:rPr>
                  <a:t>)</a:t>
                </a:r>
              </a:p>
              <a:p>
                <a:pPr algn="ctr">
                  <a:lnSpc>
                    <a:spcPct val="150000"/>
                  </a:lnSpc>
                </a:pPr>
                <a:r>
                  <a:rPr lang="vi-VN" sz="3050">
                    <a:solidFill>
                      <a:srgbClr val="FF0000"/>
                    </a:solidFill>
                    <a:latin typeface="+mj-lt"/>
                  </a:rPr>
                  <a:t>40m</a:t>
                </a:r>
                <a:r>
                  <a:rPr lang="vi-VN" sz="3050" baseline="30000">
                    <a:solidFill>
                      <a:srgbClr val="FF0000"/>
                    </a:solidFill>
                    <a:latin typeface="+mj-lt"/>
                  </a:rPr>
                  <a:t>2</a:t>
                </a:r>
                <a:r>
                  <a:rPr lang="vi-VN" sz="3050">
                    <a:solidFill>
                      <a:srgbClr val="FF0000"/>
                    </a:solidFill>
                    <a:latin typeface="+mj-lt"/>
                  </a:rPr>
                  <a:t> = 4000dm</a:t>
                </a:r>
                <a:r>
                  <a:rPr lang="vi-VN" sz="3050" baseline="30000">
                    <a:solidFill>
                      <a:srgbClr val="FF0000"/>
                    </a:solidFill>
                    <a:latin typeface="+mj-lt"/>
                  </a:rPr>
                  <a:t>2</a:t>
                </a:r>
                <a:endParaRPr lang="en-US" sz="3050">
                  <a:solidFill>
                    <a:srgbClr val="FF0000"/>
                  </a:solidFill>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1520" y="3318355"/>
                <a:ext cx="8640960" cy="1265731"/>
              </a:xfrm>
              <a:prstGeom prst="rect">
                <a:avLst/>
              </a:prstGeom>
              <a:blipFill rotWithShape="1">
                <a:blip r:embed="rId3"/>
                <a:stretch>
                  <a:fillRect t="-6250" b="-7212"/>
                </a:stretch>
              </a:blipFill>
            </p:spPr>
            <p:txBody>
              <a:bodyPr/>
              <a:lstStyle/>
              <a:p>
                <a:r>
                  <a:rPr lang="en-US">
                    <a:noFill/>
                  </a:rPr>
                  <a:t> </a:t>
                </a:r>
              </a:p>
            </p:txBody>
          </p:sp>
        </mc:Fallback>
      </mc:AlternateContent>
      <p:sp>
        <p:nvSpPr>
          <p:cNvPr id="9" name="TextBox 8"/>
          <p:cNvSpPr txBox="1"/>
          <p:nvPr/>
        </p:nvSpPr>
        <p:spPr>
          <a:xfrm>
            <a:off x="220497" y="4620379"/>
            <a:ext cx="8640960" cy="561692"/>
          </a:xfrm>
          <a:prstGeom prst="rect">
            <a:avLst/>
          </a:prstGeom>
          <a:noFill/>
        </p:spPr>
        <p:txBody>
          <a:bodyPr wrap="square" rtlCol="0">
            <a:spAutoFit/>
          </a:bodyPr>
          <a:lstStyle/>
          <a:p>
            <a:pPr algn="ctr"/>
            <a:r>
              <a:rPr lang="vi-VN" sz="3050">
                <a:solidFill>
                  <a:srgbClr val="FF0000"/>
                </a:solidFill>
                <a:latin typeface="+mj-lt"/>
              </a:rPr>
              <a:t>Số viên gạch cần để lát kín nền phòng học đó là :</a:t>
            </a:r>
            <a:endParaRPr lang="en-US" sz="3050">
              <a:solidFill>
                <a:srgbClr val="FF0000"/>
              </a:solidFill>
              <a:latin typeface="+mj-lt"/>
            </a:endParaRPr>
          </a:p>
        </p:txBody>
      </p:sp>
      <p:sp>
        <p:nvSpPr>
          <p:cNvPr id="10" name="TextBox 9"/>
          <p:cNvSpPr txBox="1"/>
          <p:nvPr/>
        </p:nvSpPr>
        <p:spPr>
          <a:xfrm>
            <a:off x="251520" y="5301208"/>
            <a:ext cx="8640960" cy="561692"/>
          </a:xfrm>
          <a:prstGeom prst="rect">
            <a:avLst/>
          </a:prstGeom>
          <a:noFill/>
        </p:spPr>
        <p:txBody>
          <a:bodyPr wrap="square" rtlCol="0">
            <a:spAutoFit/>
          </a:bodyPr>
          <a:lstStyle/>
          <a:p>
            <a:pPr algn="ctr"/>
            <a:r>
              <a:rPr lang="vi-VN" sz="3050">
                <a:solidFill>
                  <a:srgbClr val="FF0000"/>
                </a:solidFill>
                <a:latin typeface="+mj-lt"/>
              </a:rPr>
              <a:t>4000 : 4 = 1000 (viên)</a:t>
            </a:r>
            <a:endParaRPr lang="en-US" sz="3050">
              <a:solidFill>
                <a:srgbClr val="FF0000"/>
              </a:solidFill>
              <a:latin typeface="+mj-lt"/>
            </a:endParaRPr>
          </a:p>
        </p:txBody>
      </p:sp>
      <p:sp>
        <p:nvSpPr>
          <p:cNvPr id="11" name="TextBox 10"/>
          <p:cNvSpPr txBox="1"/>
          <p:nvPr/>
        </p:nvSpPr>
        <p:spPr>
          <a:xfrm>
            <a:off x="280912" y="6021288"/>
            <a:ext cx="8640960" cy="561692"/>
          </a:xfrm>
          <a:prstGeom prst="rect">
            <a:avLst/>
          </a:prstGeom>
          <a:noFill/>
        </p:spPr>
        <p:txBody>
          <a:bodyPr wrap="square" rtlCol="0">
            <a:spAutoFit/>
          </a:bodyPr>
          <a:lstStyle/>
          <a:p>
            <a:pPr algn="ctr"/>
            <a:r>
              <a:rPr lang="vi-VN" sz="3050">
                <a:solidFill>
                  <a:srgbClr val="FF0000"/>
                </a:solidFill>
                <a:latin typeface="+mj-lt"/>
              </a:rPr>
              <a:t>			</a:t>
            </a:r>
            <a:r>
              <a:rPr lang="vi-VN" sz="3050" i="1" u="sng">
                <a:solidFill>
                  <a:srgbClr val="FF0000"/>
                </a:solidFill>
                <a:latin typeface="+mj-lt"/>
              </a:rPr>
              <a:t>Đáp số </a:t>
            </a:r>
            <a:r>
              <a:rPr lang="vi-VN" sz="3050">
                <a:solidFill>
                  <a:srgbClr val="FF0000"/>
                </a:solidFill>
                <a:latin typeface="+mj-lt"/>
              </a:rPr>
              <a:t>: 1000 viên gạch</a:t>
            </a:r>
            <a:endParaRPr lang="en-US" sz="3050">
              <a:solidFill>
                <a:srgbClr val="FF0000"/>
              </a:solidFill>
              <a:latin typeface="+mj-lt"/>
            </a:endParaRPr>
          </a:p>
        </p:txBody>
      </p:sp>
    </p:spTree>
    <p:extLst>
      <p:ext uri="{BB962C8B-B14F-4D97-AF65-F5344CB8AC3E}">
        <p14:creationId xmlns:p14="http://schemas.microsoft.com/office/powerpoint/2010/main" val="247372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851920" y="2636912"/>
            <a:ext cx="3854152" cy="1310754"/>
          </a:xfrm>
          <a:prstGeom prst="rect">
            <a:avLst/>
          </a:prstGeom>
        </p:spPr>
        <p:txBody>
          <a:bodyPr wrap="none" fromWordArt="1">
            <a:prstTxWarp prst="textPlain">
              <a:avLst>
                <a:gd name="adj" fmla="val 50000"/>
              </a:avLst>
            </a:prstTxWarp>
          </a:bodyPr>
          <a:lstStyle/>
          <a:p>
            <a:r>
              <a:rPr lang="vi-VN" sz="5400" kern="1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VẬN</a:t>
            </a:r>
            <a:r>
              <a:rPr lang="vi-VN"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 </a:t>
            </a:r>
            <a:r>
              <a:rPr lang="vi-VN" sz="5400" kern="1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DỤNG</a:t>
            </a:r>
            <a:endParaRPr lang="en-US" sz="5400" kern="1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4229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5772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379546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32" y="116632"/>
            <a:ext cx="2880000" cy="864000"/>
          </a:xfrm>
          <a:prstGeom prst="rect">
            <a:avLst/>
          </a:prstGeom>
          <a:solidFill>
            <a:srgbClr val="FF99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solidFill>
                  <a:prstClr val="black"/>
                </a:solidFill>
                <a:latin typeface="Times New Roman" pitchFamily="18" charset="0"/>
                <a:cs typeface="Times New Roman" pitchFamily="18" charset="0"/>
              </a:rPr>
              <a:t>Ngôi</a:t>
            </a:r>
            <a:r>
              <a:rPr lang="en-US" sz="2800" b="1" dirty="0">
                <a:solidFill>
                  <a:prstClr val="black"/>
                </a:solidFill>
                <a:latin typeface="Times New Roman" pitchFamily="18" charset="0"/>
                <a:cs typeface="Times New Roman" pitchFamily="18" charset="0"/>
              </a:rPr>
              <a:t> </a:t>
            </a:r>
            <a:r>
              <a:rPr lang="en-US" sz="2800" b="1" err="1">
                <a:solidFill>
                  <a:prstClr val="black"/>
                </a:solidFill>
                <a:latin typeface="Times New Roman" pitchFamily="18" charset="0"/>
                <a:cs typeface="Times New Roman" pitchFamily="18" charset="0"/>
              </a:rPr>
              <a:t>nhà</a:t>
            </a:r>
            <a:r>
              <a:rPr lang="en-US" sz="2800" b="1">
                <a:solidFill>
                  <a:prstClr val="black"/>
                </a:solidFill>
                <a:latin typeface="Times New Roman" pitchFamily="18" charset="0"/>
                <a:cs typeface="Times New Roman" pitchFamily="18" charset="0"/>
              </a:rPr>
              <a:t> </a:t>
            </a:r>
            <a:endParaRPr lang="vi-VN" sz="2800" b="1">
              <a:solidFill>
                <a:prstClr val="black"/>
              </a:solidFill>
              <a:latin typeface="Times New Roman" pitchFamily="18" charset="0"/>
              <a:cs typeface="Times New Roman" pitchFamily="18" charset="0"/>
            </a:endParaRPr>
          </a:p>
          <a:p>
            <a:pPr algn="ctr"/>
            <a:r>
              <a:rPr lang="en-US" sz="2800" b="1">
                <a:solidFill>
                  <a:prstClr val="black"/>
                </a:solidFill>
                <a:latin typeface="Times New Roman" pitchFamily="18" charset="0"/>
                <a:cs typeface="Times New Roman" pitchFamily="18" charset="0"/>
              </a:rPr>
              <a:t>thân </a:t>
            </a:r>
            <a:r>
              <a:rPr lang="en-US" sz="2800" b="1" dirty="0" err="1">
                <a:solidFill>
                  <a:prstClr val="black"/>
                </a:solidFill>
                <a:latin typeface="Times New Roman" pitchFamily="18" charset="0"/>
                <a:cs typeface="Times New Roman" pitchFamily="18" charset="0"/>
              </a:rPr>
              <a:t>quen</a:t>
            </a:r>
            <a:endParaRPr lang="en-US" sz="2800" b="1" dirty="0">
              <a:solidFill>
                <a:prstClr val="black"/>
              </a:solidFill>
              <a:latin typeface="Times New Roman" pitchFamily="18" charset="0"/>
              <a:cs typeface="Times New Roman" pitchFamily="18" charset="0"/>
            </a:endParaRPr>
          </a:p>
        </p:txBody>
      </p:sp>
      <p:pic>
        <p:nvPicPr>
          <p:cNvPr id="2091" name="Picture 1" descr="Câu đố: Con mèo"/>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6990" y="1130512"/>
            <a:ext cx="1170064" cy="1563406"/>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 descr="Clipart Of Cat, Cartoon And Cats - Truyện Mèo Lại Hoàn Mèo , Transparent  Cartoon - Jing.f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50" y="4065604"/>
            <a:ext cx="687026" cy="1197694"/>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4" descr="Hình ảnh Minh Họa Mèo đen Nhỏ Trên Nền Trắng, Dễ Thương., Bị Cô Lập, Động  Vật Vector và PNG với nền trong suốt để tải xuống miễn phí"/>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5154" y="5450024"/>
            <a:ext cx="1017951" cy="1357268"/>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9" descr="Hình ảnh Yếu Tố Hoạt Hình Nhà Chó Cưng, Nhà Clipart, Màu Vàng, Nhà ở trong  suốt PNG và Vector để tải xuống miễn phí"/>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447359" y="1002117"/>
            <a:ext cx="1346635" cy="1795513"/>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11" descr="Dog House Illustration Vector On White Background, Dog House Clipart, Dog,  Illustration PNG and Vector with Transparent Background for Free Downloa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1040" y="2526577"/>
            <a:ext cx="1170850" cy="1561133"/>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12" descr="Dog House Illustration Royalty Free Cliparts, Vectors, And Stock  Illustration. Image 1915921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9098" y="3871089"/>
            <a:ext cx="1197089" cy="1596118"/>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13" descr="Dog House Png, Vector, PSD, and Clipart With Transparent Background for  Free Download | Pngtre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8383" y="5250559"/>
            <a:ext cx="1266790" cy="16890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5" name="Text Box 14"/>
              <p:cNvSpPr txBox="1"/>
              <p:nvPr/>
            </p:nvSpPr>
            <p:spPr>
              <a:xfrm>
                <a:off x="5720824" y="1479441"/>
                <a:ext cx="2667600" cy="914400"/>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lnSpc>
                    <a:spcPct val="107000"/>
                  </a:lnSpc>
                  <a:spcAft>
                    <a:spcPts val="800"/>
                  </a:spcAft>
                </a:pPr>
                <a:r>
                  <a:rPr lang="vi-VN" sz="3200">
                    <a:latin typeface="+mj-lt"/>
                    <a:ea typeface="Calibri" panose="020F0502020204030204" pitchFamily="34" charset="0"/>
                    <a:cs typeface="Times New Roman" panose="02020603050405020304" pitchFamily="18" charset="0"/>
                  </a:rPr>
                  <a:t>S = a </a:t>
                </a:r>
                <a14:m>
                  <m:oMath xmlns:m="http://schemas.openxmlformats.org/officeDocument/2006/math">
                    <m:r>
                      <a:rPr lang="vi-VN" sz="2400" i="1" smtClean="0">
                        <a:latin typeface="Cambria Math" panose="02040503050406030204" pitchFamily="18" charset="0"/>
                        <a:ea typeface="Cambria Math"/>
                        <a:cs typeface="Times New Roman" panose="02020603050405020304" pitchFamily="18" charset="0"/>
                      </a:rPr>
                      <m:t>×</m:t>
                    </m:r>
                  </m:oMath>
                </a14:m>
                <a:r>
                  <a:rPr lang="vi-VN" sz="3200" dirty="0">
                    <a:effectLst/>
                    <a:latin typeface="+mj-lt"/>
                    <a:ea typeface="Calibri" panose="020F0502020204030204" pitchFamily="34" charset="0"/>
                    <a:cs typeface="Times New Roman" panose="02020603050405020304" pitchFamily="18" charset="0"/>
                  </a:rPr>
                  <a:t> b</a:t>
                </a:r>
                <a:endParaRPr lang="en-US" sz="3200" dirty="0">
                  <a:effectLst/>
                  <a:latin typeface="+mj-lt"/>
                  <a:ea typeface="Calibri" panose="020F0502020204030204" pitchFamily="34" charset="0"/>
                  <a:cs typeface="Times New Roman" panose="02020603050405020304" pitchFamily="18" charset="0"/>
                </a:endParaRPr>
              </a:p>
            </p:txBody>
          </p:sp>
        </mc:Choice>
        <mc:Fallback xmlns="">
          <p:sp>
            <p:nvSpPr>
              <p:cNvPr id="55" name="Text Box 14"/>
              <p:cNvSpPr txBox="1">
                <a:spLocks noRot="1" noChangeAspect="1" noMove="1" noResize="1" noEditPoints="1" noAdjustHandles="1" noChangeArrowheads="1" noChangeShapeType="1" noTextEdit="1"/>
              </p:cNvSpPr>
              <p:nvPr/>
            </p:nvSpPr>
            <p:spPr>
              <a:xfrm>
                <a:off x="5720824" y="1479441"/>
                <a:ext cx="2667600" cy="914400"/>
              </a:xfrm>
              <a:prstGeom prst="rect">
                <a:avLst/>
              </a:prstGeom>
              <a:blipFill rotWithShape="1">
                <a:blip r:embed="rId9"/>
                <a:stretch>
                  <a:fillRect/>
                </a:stretch>
              </a:blipFill>
              <a:ln w="28575">
                <a:solidFill>
                  <a:srgbClr val="0099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 Box 15"/>
              <p:cNvSpPr txBox="1"/>
              <p:nvPr/>
            </p:nvSpPr>
            <p:spPr>
              <a:xfrm>
                <a:off x="5720824" y="2926115"/>
                <a:ext cx="2667600" cy="914400"/>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vi-VN" sz="3200">
                    <a:effectLst/>
                    <a:latin typeface="+mj-lt"/>
                    <a:ea typeface="Calibri" panose="020F0502020204030204" pitchFamily="34" charset="0"/>
                    <a:cs typeface="Times New Roman" panose="02020603050405020304" pitchFamily="18" charset="0"/>
                  </a:rPr>
                  <a:t>S = </a:t>
                </a:r>
                <a14:m>
                  <m:oMath xmlns:m="http://schemas.openxmlformats.org/officeDocument/2006/math">
                    <m:f>
                      <m:fPr>
                        <m:ctrlPr>
                          <a:rPr lang="vi-VN" sz="3200" i="1" smtClean="0">
                            <a:effectLst/>
                            <a:latin typeface="Cambria Math" panose="02040503050406030204" pitchFamily="18" charset="0"/>
                            <a:cs typeface="Times New Roman" panose="02020603050405020304" pitchFamily="18" charset="0"/>
                          </a:rPr>
                        </m:ctrlPr>
                      </m:fPr>
                      <m:num>
                        <m:r>
                          <a:rPr lang="vi-VN" sz="3200" b="0" i="1" smtClean="0">
                            <a:effectLst/>
                            <a:latin typeface="Cambria Math"/>
                            <a:cs typeface="Times New Roman" panose="02020603050405020304" pitchFamily="18" charset="0"/>
                          </a:rPr>
                          <m:t>𝑎</m:t>
                        </m:r>
                        <m:r>
                          <a:rPr lang="vi-VN" sz="3200" b="0" i="1" smtClean="0">
                            <a:effectLst/>
                            <a:latin typeface="Cambria Math"/>
                            <a:cs typeface="Times New Roman" panose="02020603050405020304" pitchFamily="18" charset="0"/>
                          </a:rPr>
                          <m:t> × </m:t>
                        </m:r>
                        <m:r>
                          <a:rPr lang="vi-VN" sz="3200" b="0" i="1" smtClean="0">
                            <a:effectLst/>
                            <a:latin typeface="Cambria Math"/>
                            <a:ea typeface="Cambria Math"/>
                            <a:cs typeface="Times New Roman" panose="02020603050405020304" pitchFamily="18" charset="0"/>
                          </a:rPr>
                          <m:t>h</m:t>
                        </m:r>
                      </m:num>
                      <m:den>
                        <m:r>
                          <a:rPr lang="vi-VN" sz="3200" b="0" i="1" smtClean="0">
                            <a:effectLst/>
                            <a:latin typeface="Cambria Math"/>
                            <a:cs typeface="Times New Roman" panose="02020603050405020304" pitchFamily="18" charset="0"/>
                          </a:rPr>
                          <m:t>2</m:t>
                        </m:r>
                      </m:den>
                    </m:f>
                  </m:oMath>
                </a14:m>
                <a:endParaRPr lang="en-US" sz="3200" dirty="0">
                  <a:effectLst/>
                  <a:latin typeface="+mj-lt"/>
                  <a:ea typeface="Calibri" panose="020F0502020204030204" pitchFamily="34" charset="0"/>
                  <a:cs typeface="Times New Roman" panose="02020603050405020304" pitchFamily="18" charset="0"/>
                </a:endParaRPr>
              </a:p>
            </p:txBody>
          </p:sp>
        </mc:Choice>
        <mc:Fallback xmlns="">
          <p:sp>
            <p:nvSpPr>
              <p:cNvPr id="56" name="Text Box 15"/>
              <p:cNvSpPr txBox="1">
                <a:spLocks noRot="1" noChangeAspect="1" noMove="1" noResize="1" noEditPoints="1" noAdjustHandles="1" noChangeArrowheads="1" noChangeShapeType="1" noTextEdit="1"/>
              </p:cNvSpPr>
              <p:nvPr/>
            </p:nvSpPr>
            <p:spPr>
              <a:xfrm>
                <a:off x="5720824" y="2926115"/>
                <a:ext cx="2667600" cy="914400"/>
              </a:xfrm>
              <a:prstGeom prst="rect">
                <a:avLst/>
              </a:prstGeom>
              <a:blipFill rotWithShape="1">
                <a:blip r:embed="rId10"/>
                <a:stretch>
                  <a:fillRect/>
                </a:stretch>
              </a:blipFill>
              <a:ln w="28575">
                <a:solidFill>
                  <a:srgbClr val="0099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 Box 16"/>
              <p:cNvSpPr txBox="1"/>
              <p:nvPr/>
            </p:nvSpPr>
            <p:spPr>
              <a:xfrm>
                <a:off x="5722422" y="4336160"/>
                <a:ext cx="2665993" cy="914398"/>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lnSpc>
                    <a:spcPct val="107000"/>
                  </a:lnSpc>
                  <a:spcAft>
                    <a:spcPts val="800"/>
                  </a:spcAft>
                </a:pPr>
                <a:r>
                  <a:rPr lang="vi-VN" sz="3200">
                    <a:effectLst/>
                    <a:latin typeface="+mj-lt"/>
                    <a:ea typeface="Calibri" panose="020F0502020204030204" pitchFamily="34" charset="0"/>
                    <a:cs typeface="Times New Roman" panose="02020603050405020304" pitchFamily="18" charset="0"/>
                  </a:rPr>
                  <a:t>S = a </a:t>
                </a:r>
                <a14:m>
                  <m:oMath xmlns:m="http://schemas.openxmlformats.org/officeDocument/2006/math">
                    <m:r>
                      <a:rPr lang="vi-VN" sz="2400" i="1" smtClean="0">
                        <a:effectLst/>
                        <a:latin typeface="Cambria Math" panose="02040503050406030204" pitchFamily="18" charset="0"/>
                        <a:ea typeface="Cambria Math"/>
                        <a:cs typeface="Times New Roman" panose="02020603050405020304" pitchFamily="18" charset="0"/>
                      </a:rPr>
                      <m:t>×</m:t>
                    </m:r>
                  </m:oMath>
                </a14:m>
                <a:r>
                  <a:rPr lang="vi-VN" sz="3200" dirty="0">
                    <a:effectLst/>
                    <a:latin typeface="+mj-lt"/>
                    <a:ea typeface="Calibri" panose="020F0502020204030204" pitchFamily="34" charset="0"/>
                    <a:cs typeface="Times New Roman" panose="02020603050405020304" pitchFamily="18" charset="0"/>
                  </a:rPr>
                  <a:t> a</a:t>
                </a:r>
                <a:endParaRPr lang="en-US" sz="3200" dirty="0">
                  <a:effectLst/>
                  <a:latin typeface="+mj-lt"/>
                  <a:ea typeface="Calibri" panose="020F0502020204030204" pitchFamily="34" charset="0"/>
                  <a:cs typeface="Times New Roman" panose="02020603050405020304" pitchFamily="18" charset="0"/>
                </a:endParaRPr>
              </a:p>
            </p:txBody>
          </p:sp>
        </mc:Choice>
        <mc:Fallback xmlns="">
          <p:sp>
            <p:nvSpPr>
              <p:cNvPr id="57" name="Text Box 16"/>
              <p:cNvSpPr txBox="1">
                <a:spLocks noRot="1" noChangeAspect="1" noMove="1" noResize="1" noEditPoints="1" noAdjustHandles="1" noChangeArrowheads="1" noChangeShapeType="1" noTextEdit="1"/>
              </p:cNvSpPr>
              <p:nvPr/>
            </p:nvSpPr>
            <p:spPr>
              <a:xfrm>
                <a:off x="5722422" y="4336160"/>
                <a:ext cx="2665993" cy="914398"/>
              </a:xfrm>
              <a:prstGeom prst="rect">
                <a:avLst/>
              </a:prstGeom>
              <a:blipFill rotWithShape="1">
                <a:blip r:embed="rId11"/>
                <a:stretch>
                  <a:fillRect/>
                </a:stretch>
              </a:blipFill>
              <a:ln w="28575">
                <a:solidFill>
                  <a:srgbClr val="0099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 Box 17"/>
              <p:cNvSpPr txBox="1"/>
              <p:nvPr/>
            </p:nvSpPr>
            <p:spPr>
              <a:xfrm>
                <a:off x="5714259" y="5713134"/>
                <a:ext cx="2667600" cy="914400"/>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lnSpc>
                    <a:spcPct val="107000"/>
                  </a:lnSpc>
                  <a:spcAft>
                    <a:spcPts val="800"/>
                  </a:spcAft>
                </a:pPr>
                <a:r>
                  <a:rPr lang="vi-VN" sz="3200">
                    <a:effectLst/>
                    <a:latin typeface="Times New Roman" pitchFamily="18" charset="0"/>
                    <a:ea typeface="Calibri" panose="020F0502020204030204" pitchFamily="34" charset="0"/>
                    <a:cs typeface="Times New Roman" pitchFamily="18" charset="0"/>
                  </a:rPr>
                  <a:t>S = </a:t>
                </a:r>
                <a14:m>
                  <m:oMath xmlns:m="http://schemas.openxmlformats.org/officeDocument/2006/math">
                    <m:f>
                      <m:fPr>
                        <m:ctrlPr>
                          <a:rPr lang="vi-VN" sz="3200" i="1" smtClean="0">
                            <a:effectLst/>
                            <a:latin typeface="Cambria Math" panose="02040503050406030204" pitchFamily="18" charset="0"/>
                            <a:cs typeface="Times New Roman" pitchFamily="18" charset="0"/>
                          </a:rPr>
                        </m:ctrlPr>
                      </m:fPr>
                      <m:num>
                        <m:r>
                          <a:rPr lang="vi-VN" sz="3200" b="0" i="1" smtClean="0">
                            <a:effectLst/>
                            <a:latin typeface="Cambria Math"/>
                            <a:cs typeface="Times New Roman" pitchFamily="18" charset="0"/>
                          </a:rPr>
                          <m:t>𝑚</m:t>
                        </m:r>
                        <m:r>
                          <a:rPr lang="vi-VN" sz="3200" b="0" i="1" smtClean="0">
                            <a:effectLst/>
                            <a:latin typeface="Cambria Math"/>
                            <a:cs typeface="Times New Roman" pitchFamily="18" charset="0"/>
                          </a:rPr>
                          <m:t> × </m:t>
                        </m:r>
                        <m:r>
                          <a:rPr lang="vi-VN" sz="3200" b="0" i="1" smtClean="0">
                            <a:effectLst/>
                            <a:latin typeface="Cambria Math"/>
                            <a:ea typeface="Cambria Math"/>
                            <a:cs typeface="Times New Roman" pitchFamily="18" charset="0"/>
                          </a:rPr>
                          <m:t>𝑛</m:t>
                        </m:r>
                      </m:num>
                      <m:den>
                        <m:r>
                          <a:rPr lang="vi-VN" sz="3200" b="0" i="1" smtClean="0">
                            <a:effectLst/>
                            <a:latin typeface="Cambria Math"/>
                            <a:cs typeface="Times New Roman" pitchFamily="18" charset="0"/>
                          </a:rPr>
                          <m:t>2</m:t>
                        </m:r>
                      </m:den>
                    </m:f>
                  </m:oMath>
                </a14:m>
                <a:endParaRPr lang="en-US" sz="3200" dirty="0">
                  <a:effectLst/>
                  <a:latin typeface="Times New Roman" pitchFamily="18" charset="0"/>
                  <a:ea typeface="Calibri" panose="020F0502020204030204" pitchFamily="34" charset="0"/>
                  <a:cs typeface="Times New Roman" pitchFamily="18" charset="0"/>
                </a:endParaRPr>
              </a:p>
            </p:txBody>
          </p:sp>
        </mc:Choice>
        <mc:Fallback xmlns="">
          <p:sp>
            <p:nvSpPr>
              <p:cNvPr id="58" name="Text Box 17"/>
              <p:cNvSpPr txBox="1">
                <a:spLocks noRot="1" noChangeAspect="1" noMove="1" noResize="1" noEditPoints="1" noAdjustHandles="1" noChangeArrowheads="1" noChangeShapeType="1" noTextEdit="1"/>
              </p:cNvSpPr>
              <p:nvPr/>
            </p:nvSpPr>
            <p:spPr>
              <a:xfrm>
                <a:off x="5714259" y="5713134"/>
                <a:ext cx="2667600" cy="914400"/>
              </a:xfrm>
              <a:prstGeom prst="rect">
                <a:avLst/>
              </a:prstGeom>
              <a:blipFill rotWithShape="1">
                <a:blip r:embed="rId12"/>
                <a:stretch>
                  <a:fillRect b="-1290"/>
                </a:stretch>
              </a:blipFill>
              <a:ln w="28575">
                <a:solidFill>
                  <a:srgbClr val="009900"/>
                </a:solidFill>
              </a:ln>
              <a:effectLst/>
            </p:spPr>
            <p:txBody>
              <a:bodyPr/>
              <a:lstStyle/>
              <a:p>
                <a:r>
                  <a:rPr lang="en-US">
                    <a:noFill/>
                  </a:rPr>
                  <a:t> </a:t>
                </a:r>
              </a:p>
            </p:txBody>
          </p:sp>
        </mc:Fallback>
      </mc:AlternateContent>
      <p:sp>
        <p:nvSpPr>
          <p:cNvPr id="18" name="Rectangle 45"/>
          <p:cNvSpPr>
            <a:spLocks noChangeArrowheads="1"/>
          </p:cNvSpPr>
          <p:nvPr/>
        </p:nvSpPr>
        <p:spPr bwMode="auto">
          <a:xfrm>
            <a:off x="432707" y="10127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3132195" y="188640"/>
            <a:ext cx="5905670" cy="800219"/>
          </a:xfrm>
          <a:prstGeom prst="rect">
            <a:avLst/>
          </a:prstGeom>
          <a:noFill/>
          <a:ln>
            <a:solidFill>
              <a:srgbClr val="0070C0"/>
            </a:solid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mèo</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kumimoji="0" lang="en-US" sz="23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3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ngôi</a:t>
            </a:r>
            <a:r>
              <a:rPr kumimoji="0" lang="vi-VN" sz="2300" b="1" i="0" u="none" strike="noStrike" cap="none" normalizeH="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nhà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sz="2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nối</a:t>
            </a:r>
            <a:r>
              <a:rPr kumimoji="0" lang="en-US" sz="2300" b="1" i="0" u="none" strike="noStrike" cap="none" normalizeH="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sz="2300" b="1" i="0" u="none" strike="noStrike" cap="none" normalizeH="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kumimoji="0" lang="en-US" sz="2300" b="1" i="0" u="none" strike="noStrike" cap="none" normalizeH="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kumimoji="0" lang="en-US" sz="2300" b="1" i="0" u="none" strike="noStrike" cap="none" normalizeH="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kumimoji="0" lang="en-US" sz="23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3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20" name="Rectangle 49"/>
          <p:cNvSpPr>
            <a:spLocks noChangeArrowheads="1"/>
          </p:cNvSpPr>
          <p:nvPr/>
        </p:nvSpPr>
        <p:spPr bwMode="auto">
          <a:xfrm>
            <a:off x="94569" y="1360009"/>
            <a:ext cx="184731"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anose="020B0604020202020204" pitchFamily="34" charset="0"/>
              </a:rPr>
            </a:br>
            <a:endParaRPr kumimoji="0" 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1" name="Rectangle 56"/>
          <p:cNvSpPr>
            <a:spLocks noChangeArrowheads="1"/>
          </p:cNvSpPr>
          <p:nvPr/>
        </p:nvSpPr>
        <p:spPr bwMode="auto">
          <a:xfrm>
            <a:off x="94569" y="1529286"/>
            <a:ext cx="2167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23" name="Picture 2" descr="Phim Hoạt Hình Mèo Hoạt Hình Mèo Hình ảnh | Định dạng hình ảnh PSD  610353112| vn.lovepik.com"/>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356" y="2638309"/>
            <a:ext cx="1058535" cy="1411378"/>
          </a:xfrm>
          <a:prstGeom prst="rect">
            <a:avLst/>
          </a:prstGeom>
          <a:noFill/>
          <a:extLst>
            <a:ext uri="{909E8E84-426E-40DD-AFC4-6F175D3DCCD1}">
              <a14:hiddenFill xmlns:a14="http://schemas.microsoft.com/office/drawing/2010/main">
                <a:solidFill>
                  <a:srgbClr val="FFFFFF"/>
                </a:solidFill>
              </a14:hiddenFill>
            </a:ext>
          </a:extLst>
        </p:spPr>
      </p:pic>
      <p:sp>
        <p:nvSpPr>
          <p:cNvPr id="47" name="Text Box 5"/>
          <p:cNvSpPr txBox="1"/>
          <p:nvPr/>
        </p:nvSpPr>
        <p:spPr>
          <a:xfrm>
            <a:off x="1603686" y="1868688"/>
            <a:ext cx="2104218" cy="657889"/>
          </a:xfrm>
          <a:prstGeom prst="rect">
            <a:avLst/>
          </a:prstGeom>
          <a:solidFill>
            <a:schemeClr val="lt1"/>
          </a:solidFill>
          <a:ln w="28575">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800"/>
              </a:spcAft>
            </a:pPr>
            <a:r>
              <a:rPr lang="vi-VN" i="1">
                <a:solidFill>
                  <a:srgbClr val="FF0000"/>
                </a:solidFill>
                <a:effectLst/>
                <a:latin typeface="+mj-lt"/>
                <a:ea typeface="Calibri" panose="020F0502020204030204" pitchFamily="34" charset="0"/>
                <a:cs typeface="Times New Roman" panose="02020603050405020304" pitchFamily="18" charset="0"/>
              </a:rPr>
              <a:t>Diện tích </a:t>
            </a:r>
          </a:p>
          <a:p>
            <a:pPr algn="ctr">
              <a:spcAft>
                <a:spcPts val="800"/>
              </a:spcAft>
            </a:pPr>
            <a:r>
              <a:rPr lang="vi-VN" i="1">
                <a:solidFill>
                  <a:srgbClr val="FF0000"/>
                </a:solidFill>
                <a:effectLst/>
                <a:latin typeface="+mj-lt"/>
                <a:ea typeface="Calibri" panose="020F0502020204030204" pitchFamily="34" charset="0"/>
                <a:cs typeface="Times New Roman" panose="02020603050405020304" pitchFamily="18" charset="0"/>
              </a:rPr>
              <a:t>hình vuông</a:t>
            </a:r>
            <a:r>
              <a:rPr lang="en-US" i="1">
                <a:solidFill>
                  <a:srgbClr val="FF0000"/>
                </a:solidFill>
                <a:effectLst/>
                <a:latin typeface="+mj-lt"/>
                <a:ea typeface="Calibri" panose="020F0502020204030204" pitchFamily="34" charset="0"/>
                <a:cs typeface="Times New Roman" panose="02020603050405020304" pitchFamily="18" charset="0"/>
              </a:rPr>
              <a:t> </a:t>
            </a:r>
            <a:endParaRPr lang="en-US" i="1" dirty="0">
              <a:solidFill>
                <a:srgbClr val="FF0000"/>
              </a:solidFill>
              <a:effectLst/>
              <a:latin typeface="+mj-lt"/>
              <a:ea typeface="Calibri" panose="020F0502020204030204" pitchFamily="34" charset="0"/>
              <a:cs typeface="Times New Roman" panose="02020603050405020304" pitchFamily="18" charset="0"/>
            </a:endParaRPr>
          </a:p>
        </p:txBody>
      </p:sp>
      <p:sp>
        <p:nvSpPr>
          <p:cNvPr id="50" name="Text Box 8"/>
          <p:cNvSpPr txBox="1"/>
          <p:nvPr/>
        </p:nvSpPr>
        <p:spPr>
          <a:xfrm>
            <a:off x="1619672" y="5988976"/>
            <a:ext cx="2106000" cy="658800"/>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800"/>
              </a:spcAft>
            </a:pPr>
            <a:r>
              <a:rPr lang="vi-VN"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Diện tích </a:t>
            </a:r>
          </a:p>
          <a:p>
            <a:pPr algn="ctr">
              <a:spcAft>
                <a:spcPts val="800"/>
              </a:spcAft>
            </a:pPr>
            <a:r>
              <a:rPr lang="vi-VN" i="1">
                <a:solidFill>
                  <a:srgbClr val="FF0000"/>
                </a:solidFill>
                <a:latin typeface="Calibri" panose="020F0502020204030204" pitchFamily="34" charset="0"/>
                <a:ea typeface="Calibri" panose="020F0502020204030204" pitchFamily="34" charset="0"/>
                <a:cs typeface="Times New Roman" panose="02020603050405020304" pitchFamily="18" charset="0"/>
              </a:rPr>
              <a:t>hình thoi</a:t>
            </a:r>
            <a:endParaRPr lang="en-US"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6"/>
          <p:cNvSpPr txBox="1"/>
          <p:nvPr/>
        </p:nvSpPr>
        <p:spPr>
          <a:xfrm>
            <a:off x="1603686" y="3266098"/>
            <a:ext cx="2106000" cy="658800"/>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800"/>
              </a:spcAft>
            </a:pPr>
            <a:r>
              <a:rPr lang="vi-VN" i="1">
                <a:solidFill>
                  <a:srgbClr val="FF0000"/>
                </a:solidFill>
                <a:effectLst/>
                <a:latin typeface="Times New Roman" pitchFamily="18" charset="0"/>
                <a:ea typeface="Calibri" panose="020F0502020204030204" pitchFamily="34" charset="0"/>
                <a:cs typeface="Times New Roman" pitchFamily="18" charset="0"/>
              </a:rPr>
              <a:t>Diện tích</a:t>
            </a:r>
          </a:p>
          <a:p>
            <a:pPr algn="ctr">
              <a:spcAft>
                <a:spcPts val="800"/>
              </a:spcAft>
            </a:pPr>
            <a:r>
              <a:rPr lang="vi-VN" i="1">
                <a:solidFill>
                  <a:srgbClr val="FF0000"/>
                </a:solidFill>
                <a:latin typeface="Times New Roman" pitchFamily="18" charset="0"/>
                <a:ea typeface="Calibri" panose="020F0502020204030204" pitchFamily="34" charset="0"/>
                <a:cs typeface="Times New Roman" pitchFamily="18" charset="0"/>
              </a:rPr>
              <a:t>Hình chữ nhật</a:t>
            </a:r>
            <a:endParaRPr lang="en-US" i="1">
              <a:solidFill>
                <a:srgbClr val="FF0000"/>
              </a:solidFill>
              <a:effectLst/>
              <a:latin typeface="Times New Roman" pitchFamily="18" charset="0"/>
              <a:ea typeface="Calibri" panose="020F0502020204030204" pitchFamily="34" charset="0"/>
              <a:cs typeface="Times New Roman" pitchFamily="18" charset="0"/>
            </a:endParaRPr>
          </a:p>
        </p:txBody>
      </p:sp>
      <p:sp>
        <p:nvSpPr>
          <p:cNvPr id="49" name="Text Box 7"/>
          <p:cNvSpPr txBox="1"/>
          <p:nvPr/>
        </p:nvSpPr>
        <p:spPr>
          <a:xfrm>
            <a:off x="1601904" y="4631121"/>
            <a:ext cx="2106000" cy="658800"/>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800"/>
              </a:spcAft>
            </a:pPr>
            <a:r>
              <a:rPr lang="vi-VN" i="1">
                <a:solidFill>
                  <a:srgbClr val="FF0000"/>
                </a:solidFill>
                <a:effectLst/>
                <a:latin typeface="Times New Roman" pitchFamily="18" charset="0"/>
                <a:ea typeface="Calibri" panose="020F0502020204030204" pitchFamily="34" charset="0"/>
                <a:cs typeface="Times New Roman" pitchFamily="18" charset="0"/>
              </a:rPr>
              <a:t>Diện tích</a:t>
            </a:r>
          </a:p>
          <a:p>
            <a:pPr algn="ctr">
              <a:spcAft>
                <a:spcPts val="800"/>
              </a:spcAft>
            </a:pPr>
            <a:r>
              <a:rPr lang="vi-VN" i="1">
                <a:solidFill>
                  <a:srgbClr val="FF0000"/>
                </a:solidFill>
                <a:latin typeface="Times New Roman" pitchFamily="18" charset="0"/>
                <a:ea typeface="Calibri" panose="020F0502020204030204" pitchFamily="34" charset="0"/>
                <a:cs typeface="Times New Roman" pitchFamily="18" charset="0"/>
              </a:rPr>
              <a:t>hình bình hành</a:t>
            </a:r>
            <a:endParaRPr lang="en-US" i="1">
              <a:solidFill>
                <a:srgbClr val="FF0000"/>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532611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8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049 -4.0333E-6 L 0.19514 -0.00092 " pathEditMode="relative" rAng="0" ptsTypes="AA">
                                      <p:cBhvr>
                                        <p:cTn id="6" dur="2000" fill="hold"/>
                                        <p:tgtEl>
                                          <p:spTgt spid="50"/>
                                        </p:tgtEl>
                                        <p:attrNameLst>
                                          <p:attrName>ppt_x</p:attrName>
                                          <p:attrName>ppt_y</p:attrName>
                                        </p:attrNameLst>
                                      </p:cBhvr>
                                      <p:rCtr x="10781" y="-46"/>
                                    </p:animMotion>
                                  </p:childTnLst>
                                </p:cTn>
                              </p:par>
                              <p:par>
                                <p:cTn id="7" presetID="42" presetClass="path" presetSubtype="0" accel="50000" decel="50000" fill="hold" nodeType="withEffect">
                                  <p:stCondLst>
                                    <p:cond delay="0"/>
                                  </p:stCondLst>
                                  <p:childTnLst>
                                    <p:animMotion origin="layout" path="M -4.16667E-6 1.48148E-6 L 0.22435 -0.00579 " pathEditMode="relative" rAng="0" ptsTypes="AA">
                                      <p:cBhvr>
                                        <p:cTn id="8" dur="2000" fill="hold"/>
                                        <p:tgtEl>
                                          <p:spTgt spid="2081"/>
                                        </p:tgtEl>
                                        <p:attrNameLst>
                                          <p:attrName>ppt_x</p:attrName>
                                          <p:attrName>ppt_y</p:attrName>
                                        </p:attrNameLst>
                                      </p:cBhvr>
                                      <p:rCtr x="11211" y="-301"/>
                                    </p:animMotion>
                                  </p:childTnLst>
                                </p:cTn>
                              </p:par>
                            </p:childTnLst>
                          </p:cTn>
                        </p:par>
                      </p:childTnLst>
                    </p:cTn>
                  </p:par>
                </p:childTnLst>
              </p:cTn>
              <p:nextCondLst>
                <p:cond evt="onClick" delay="0">
                  <p:tgtEl>
                    <p:spTgt spid="2081"/>
                  </p:tgtEl>
                </p:cond>
              </p:nextCondLst>
            </p:seq>
            <p:seq concurrent="1" nextAc="seek">
              <p:cTn id="9" restart="whenNotActive" fill="hold" evtFilter="cancelBubble" nodeType="interactiveSeq">
                <p:stCondLst>
                  <p:cond evt="onClick" delay="0">
                    <p:tgtEl>
                      <p:spTgt spid="2079"/>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0.01077 0.00416 L 0.2 -0.20999 " pathEditMode="relative" rAng="0" ptsTypes="AA">
                                      <p:cBhvr>
                                        <p:cTn id="13" dur="2000" fill="hold"/>
                                        <p:tgtEl>
                                          <p:spTgt spid="49"/>
                                        </p:tgtEl>
                                        <p:attrNameLst>
                                          <p:attrName>ppt_x</p:attrName>
                                          <p:attrName>ppt_y</p:attrName>
                                        </p:attrNameLst>
                                      </p:cBhvr>
                                      <p:rCtr x="10538" y="-10708"/>
                                    </p:animMotion>
                                  </p:childTnLst>
                                </p:cTn>
                              </p:par>
                              <p:par>
                                <p:cTn id="14" presetID="42" presetClass="path" presetSubtype="0" accel="50000" decel="50000" fill="hold" nodeType="withEffect">
                                  <p:stCondLst>
                                    <p:cond delay="0"/>
                                  </p:stCondLst>
                                  <p:childTnLst>
                                    <p:animMotion origin="layout" path="M -1.04167E-6 -2.59259E-6 L 0.22591 -0.22268 " pathEditMode="relative" rAng="0" ptsTypes="AA">
                                      <p:cBhvr>
                                        <p:cTn id="15" dur="2000" fill="hold"/>
                                        <p:tgtEl>
                                          <p:spTgt spid="2079"/>
                                        </p:tgtEl>
                                        <p:attrNameLst>
                                          <p:attrName>ppt_x</p:attrName>
                                          <p:attrName>ppt_y</p:attrName>
                                        </p:attrNameLst>
                                      </p:cBhvr>
                                      <p:rCtr x="11289" y="-11134"/>
                                    </p:animMotion>
                                  </p:childTnLst>
                                </p:cTn>
                              </p:par>
                            </p:childTnLst>
                          </p:cTn>
                        </p:par>
                      </p:childTnLst>
                    </p:cTn>
                  </p:par>
                </p:childTnLst>
              </p:cTn>
              <p:nextCondLst>
                <p:cond evt="onClick" delay="0">
                  <p:tgtEl>
                    <p:spTgt spid="2079"/>
                  </p:tgtEl>
                </p:cond>
              </p:nextCondLst>
            </p:seq>
            <p:seq concurrent="1" nextAc="seek">
              <p:cTn id="16" restart="whenNotActive" fill="hold" evtFilter="cancelBubble" nodeType="interactiveSeq">
                <p:stCondLst>
                  <p:cond evt="onClick" delay="0">
                    <p:tgtEl>
                      <p:spTgt spid="2091"/>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1.38889E-6 -0.00925 L 0.19844 0.40102 " pathEditMode="relative" rAng="0" ptsTypes="AA">
                                      <p:cBhvr>
                                        <p:cTn id="20" dur="2000" fill="hold"/>
                                        <p:tgtEl>
                                          <p:spTgt spid="47"/>
                                        </p:tgtEl>
                                        <p:attrNameLst>
                                          <p:attrName>ppt_x</p:attrName>
                                          <p:attrName>ppt_y</p:attrName>
                                        </p:attrNameLst>
                                      </p:cBhvr>
                                      <p:rCtr x="9913" y="20513"/>
                                    </p:animMotion>
                                  </p:childTnLst>
                                </p:cTn>
                              </p:par>
                              <p:par>
                                <p:cTn id="21" presetID="42" presetClass="path" presetSubtype="0" accel="50000" decel="50000" fill="hold" nodeType="withEffect">
                                  <p:stCondLst>
                                    <p:cond delay="0"/>
                                  </p:stCondLst>
                                  <p:childTnLst>
                                    <p:animMotion origin="layout" path="M 3.95833E-6 -3.7037E-6 L 0.22591 0.39653 " pathEditMode="relative" rAng="0" ptsTypes="AA">
                                      <p:cBhvr>
                                        <p:cTn id="22" dur="2000" fill="hold"/>
                                        <p:tgtEl>
                                          <p:spTgt spid="2091"/>
                                        </p:tgtEl>
                                        <p:attrNameLst>
                                          <p:attrName>ppt_x</p:attrName>
                                          <p:attrName>ppt_y</p:attrName>
                                        </p:attrNameLst>
                                      </p:cBhvr>
                                      <p:rCtr x="11289" y="19815"/>
                                    </p:animMotion>
                                  </p:childTnLst>
                                </p:cTn>
                              </p:par>
                            </p:childTnLst>
                          </p:cTn>
                        </p:par>
                      </p:childTnLst>
                    </p:cTn>
                  </p:par>
                </p:childTnLst>
              </p:cTn>
              <p:nextCondLst>
                <p:cond evt="onClick" delay="0">
                  <p:tgtEl>
                    <p:spTgt spid="2091"/>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00139 -0.00555 L 0.20035 -0.22641 " pathEditMode="relative" rAng="0" ptsTypes="AA">
                                      <p:cBhvr>
                                        <p:cTn id="27" dur="2000" fill="hold"/>
                                        <p:tgtEl>
                                          <p:spTgt spid="24"/>
                                        </p:tgtEl>
                                        <p:attrNameLst>
                                          <p:attrName>ppt_x</p:attrName>
                                          <p:attrName>ppt_y</p:attrName>
                                        </p:attrNameLst>
                                      </p:cBhvr>
                                      <p:rCtr x="10087" y="-11055"/>
                                    </p:animMotion>
                                  </p:childTnLst>
                                </p:cTn>
                              </p:par>
                              <p:par>
                                <p:cTn id="28" presetID="42" presetClass="path" presetSubtype="0" accel="50000" decel="50000" fill="hold" nodeType="withEffect">
                                  <p:stCondLst>
                                    <p:cond delay="0"/>
                                  </p:stCondLst>
                                  <p:childTnLst>
                                    <p:animMotion origin="layout" path="M 1.66667E-6 0 L 0.22265 -0.23611 " pathEditMode="relative" rAng="0" ptsTypes="AA">
                                      <p:cBhvr>
                                        <p:cTn id="29" dur="2000" fill="hold"/>
                                        <p:tgtEl>
                                          <p:spTgt spid="23"/>
                                        </p:tgtEl>
                                        <p:attrNameLst>
                                          <p:attrName>ppt_x</p:attrName>
                                          <p:attrName>ppt_y</p:attrName>
                                        </p:attrNameLst>
                                      </p:cBhvr>
                                      <p:rCtr x="11133" y="-11806"/>
                                    </p:animMotion>
                                  </p:childTnLst>
                                </p:cTn>
                              </p:par>
                            </p:childTnLst>
                          </p:cTn>
                        </p:par>
                      </p:childTnLst>
                    </p:cTn>
                  </p:par>
                </p:childTnLst>
              </p:cTn>
              <p:nextCondLst>
                <p:cond evt="onClick" delay="0">
                  <p:tgtEl>
                    <p:spTgt spid="23"/>
                  </p:tgtEl>
                </p:cond>
              </p:nextCondLst>
            </p:seq>
          </p:childTnLst>
        </p:cTn>
      </p:par>
    </p:tnLst>
    <p:bldLst>
      <p:bldP spid="47" grpId="0" animBg="1"/>
      <p:bldP spid="50" grpId="0" animBg="1"/>
      <p:bldP spid="24"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476672"/>
            <a:ext cx="7344816" cy="5760640"/>
          </a:xfrm>
          <a:prstGeom prst="rect">
            <a:avLst/>
          </a:prstGeom>
          <a:noFill/>
        </p:spPr>
        <p:txBody>
          <a:bodyPr wrap="square" lIns="91440" tIns="45720" rIns="91440" bIns="45720">
            <a:prstTxWarp prst="textS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5400" b="1" spc="50">
                <a:ln w="11430"/>
                <a:solidFill>
                  <a:srgbClr val="C00000"/>
                </a:solidFill>
                <a:effectLst>
                  <a:outerShdw blurRad="76200" dist="50800" dir="5400000" algn="tl" rotWithShape="0">
                    <a:srgbClr val="000000">
                      <a:alpha val="65000"/>
                    </a:srgbClr>
                  </a:outerShdw>
                </a:effectLst>
              </a:rPr>
              <a:t>Chào Tạm Bệt </a:t>
            </a:r>
          </a:p>
          <a:p>
            <a:pPr algn="ctr"/>
            <a:r>
              <a:rPr lang="en-US" sz="5400" b="1" spc="50">
                <a:ln w="11430"/>
                <a:solidFill>
                  <a:srgbClr val="C00000"/>
                </a:solidFill>
                <a:effectLst>
                  <a:outerShdw blurRad="76200" dist="50800" dir="5400000" algn="tl" rotWithShape="0">
                    <a:srgbClr val="000000">
                      <a:alpha val="65000"/>
                    </a:srgbClr>
                  </a:outerShdw>
                </a:effectLst>
              </a:rPr>
              <a:t>các </a:t>
            </a:r>
            <a:r>
              <a:rPr lang="en-US" sz="5400" b="1" spc="50" dirty="0">
                <a:ln w="11430"/>
                <a:solidFill>
                  <a:srgbClr val="C00000"/>
                </a:solidFill>
                <a:effectLst>
                  <a:outerShdw blurRad="76200" dist="50800" dir="5400000" algn="tl" rotWithShape="0">
                    <a:srgbClr val="000000">
                      <a:alpha val="65000"/>
                    </a:srgbClr>
                  </a:outerShdw>
                </a:effectLst>
              </a:rPr>
              <a:t>em</a:t>
            </a:r>
          </a:p>
        </p:txBody>
      </p:sp>
    </p:spTree>
    <p:extLst>
      <p:ext uri="{BB962C8B-B14F-4D97-AF65-F5344CB8AC3E}">
        <p14:creationId xmlns:p14="http://schemas.microsoft.com/office/powerpoint/2010/main" val="9958765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p:cNvSpPr txBox="1"/>
              <p:nvPr/>
            </p:nvSpPr>
            <p:spPr>
              <a:xfrm>
                <a:off x="1331639" y="2321005"/>
                <a:ext cx="7416825" cy="523220"/>
              </a:xfrm>
              <a:prstGeom prst="rect">
                <a:avLst/>
              </a:prstGeom>
              <a:noFill/>
            </p:spPr>
            <p:txBody>
              <a:bodyPr wrap="square" rtlCol="0">
                <a:spAutoFit/>
              </a:bodyPr>
              <a:lstStyle/>
              <a:p>
                <a:r>
                  <a:rPr lang="vi-VN" sz="2800">
                    <a:solidFill>
                      <a:srgbClr val="FF0000"/>
                    </a:solidFill>
                    <a:latin typeface="+mj-lt"/>
                  </a:rPr>
                  <a:t>* Chu vi hình 1 bằng : (4 + 3) </a:t>
                </a:r>
                <a14:m>
                  <m:oMath xmlns:m="http://schemas.openxmlformats.org/officeDocument/2006/math">
                    <m:r>
                      <a:rPr lang="vi-VN" sz="2800" i="1" smtClean="0">
                        <a:solidFill>
                          <a:srgbClr val="FF0000"/>
                        </a:solidFill>
                        <a:latin typeface="Cambria Math"/>
                        <a:ea typeface="Cambria Math"/>
                      </a:rPr>
                      <m:t>×</m:t>
                    </m:r>
                  </m:oMath>
                </a14:m>
                <a:r>
                  <a:rPr lang="vi-VN" sz="2800">
                    <a:solidFill>
                      <a:srgbClr val="FF0000"/>
                    </a:solidFill>
                    <a:latin typeface="+mj-lt"/>
                  </a:rPr>
                  <a:t> 2 = 14 (cm) </a:t>
                </a:r>
                <a:endParaRPr lang="en-US" sz="2800">
                  <a:solidFill>
                    <a:srgbClr val="FF0000"/>
                  </a:solidFill>
                  <a:latin typeface="+mj-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331639" y="2321005"/>
                <a:ext cx="7416825" cy="523220"/>
              </a:xfrm>
              <a:prstGeom prst="rect">
                <a:avLst/>
              </a:prstGeom>
              <a:blipFill rotWithShape="1">
                <a:blip r:embed="rId2"/>
                <a:stretch>
                  <a:fillRect l="-1643" t="-12791"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331639" y="3041085"/>
                <a:ext cx="7488833" cy="523220"/>
              </a:xfrm>
              <a:prstGeom prst="rect">
                <a:avLst/>
              </a:prstGeom>
              <a:noFill/>
            </p:spPr>
            <p:txBody>
              <a:bodyPr wrap="square" rtlCol="0">
                <a:spAutoFit/>
              </a:bodyPr>
              <a:lstStyle/>
              <a:p>
                <a:r>
                  <a:rPr lang="vi-VN" sz="2800">
                    <a:solidFill>
                      <a:srgbClr val="FF0000"/>
                    </a:solidFill>
                    <a:latin typeface="+mj-lt"/>
                  </a:rPr>
                  <a:t>* Chu vi hình 2 bằng : 3 </a:t>
                </a:r>
                <a14:m>
                  <m:oMath xmlns:m="http://schemas.openxmlformats.org/officeDocument/2006/math">
                    <m:r>
                      <a:rPr lang="vi-VN" sz="2800" i="1">
                        <a:solidFill>
                          <a:srgbClr val="FF0000"/>
                        </a:solidFill>
                        <a:latin typeface="Cambria Math"/>
                        <a:ea typeface="Cambria Math"/>
                      </a:rPr>
                      <m:t>×</m:t>
                    </m:r>
                  </m:oMath>
                </a14:m>
                <a:r>
                  <a:rPr lang="vi-VN" sz="2800">
                    <a:solidFill>
                      <a:srgbClr val="FF0000"/>
                    </a:solidFill>
                    <a:latin typeface="+mj-lt"/>
                  </a:rPr>
                  <a:t> 4 = 12 (cm) </a:t>
                </a:r>
                <a:endParaRPr lang="en-US" sz="2800">
                  <a:solidFill>
                    <a:srgbClr val="FF0000"/>
                  </a:solidFill>
                  <a:latin typeface="+mj-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331639" y="3041085"/>
                <a:ext cx="7488833" cy="523220"/>
              </a:xfrm>
              <a:prstGeom prst="rect">
                <a:avLst/>
              </a:prstGeom>
              <a:blipFill rotWithShape="1">
                <a:blip r:embed="rId3"/>
                <a:stretch>
                  <a:fillRect l="-1627" t="-12791" b="-30233"/>
                </a:stretch>
              </a:blipFill>
            </p:spPr>
            <p:txBody>
              <a:bodyPr/>
              <a:lstStyle/>
              <a:p>
                <a:r>
                  <a:rPr lang="en-US">
                    <a:noFill/>
                  </a:rPr>
                  <a:t> </a:t>
                </a:r>
              </a:p>
            </p:txBody>
          </p:sp>
        </mc:Fallback>
      </mc:AlternateContent>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339" y="332656"/>
            <a:ext cx="16192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397" y="332656"/>
            <a:ext cx="128587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TextBox 11"/>
              <p:cNvSpPr txBox="1"/>
              <p:nvPr/>
            </p:nvSpPr>
            <p:spPr>
              <a:xfrm>
                <a:off x="1331639" y="3761165"/>
                <a:ext cx="6768753" cy="523220"/>
              </a:xfrm>
              <a:prstGeom prst="rect">
                <a:avLst/>
              </a:prstGeom>
              <a:noFill/>
            </p:spPr>
            <p:txBody>
              <a:bodyPr wrap="square" rtlCol="0">
                <a:spAutoFit/>
              </a:bodyPr>
              <a:lstStyle/>
              <a:p>
                <a:r>
                  <a:rPr lang="vi-VN" sz="2800">
                    <a:solidFill>
                      <a:srgbClr val="FF0000"/>
                    </a:solidFill>
                    <a:latin typeface="+mj-lt"/>
                  </a:rPr>
                  <a:t>* Diện tích hình 1 bằng : 4 </a:t>
                </a:r>
                <a14:m>
                  <m:oMath xmlns:m="http://schemas.openxmlformats.org/officeDocument/2006/math">
                    <m:r>
                      <a:rPr lang="vi-VN" sz="2800" i="1">
                        <a:solidFill>
                          <a:srgbClr val="FF0000"/>
                        </a:solidFill>
                        <a:latin typeface="Cambria Math"/>
                        <a:ea typeface="Cambria Math"/>
                      </a:rPr>
                      <m:t>×</m:t>
                    </m:r>
                  </m:oMath>
                </a14:m>
                <a:r>
                  <a:rPr lang="vi-VN" sz="2800">
                    <a:solidFill>
                      <a:srgbClr val="FF0000"/>
                    </a:solidFill>
                    <a:latin typeface="+mj-lt"/>
                  </a:rPr>
                  <a:t> 3 = 12 (cm</a:t>
                </a:r>
                <a:r>
                  <a:rPr lang="vi-VN" sz="2800" baseline="30000">
                    <a:solidFill>
                      <a:srgbClr val="FF0000"/>
                    </a:solidFill>
                    <a:latin typeface="+mj-lt"/>
                  </a:rPr>
                  <a:t>2</a:t>
                </a:r>
                <a:r>
                  <a:rPr lang="vi-VN" sz="2800">
                    <a:solidFill>
                      <a:srgbClr val="FF0000"/>
                    </a:solidFill>
                    <a:latin typeface="+mj-lt"/>
                  </a:rPr>
                  <a:t>) </a:t>
                </a:r>
                <a:endParaRPr lang="en-US" sz="2800">
                  <a:solidFill>
                    <a:srgbClr val="FF0000"/>
                  </a:solidFill>
                  <a:latin typeface="+mj-l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331639" y="3761165"/>
                <a:ext cx="6768753" cy="523220"/>
              </a:xfrm>
              <a:prstGeom prst="rect">
                <a:avLst/>
              </a:prstGeom>
              <a:blipFill rotWithShape="1">
                <a:blip r:embed="rId6"/>
                <a:stretch>
                  <a:fillRect l="-1800" t="-12791"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331639" y="4481245"/>
                <a:ext cx="6408713" cy="523220"/>
              </a:xfrm>
              <a:prstGeom prst="rect">
                <a:avLst/>
              </a:prstGeom>
              <a:noFill/>
            </p:spPr>
            <p:txBody>
              <a:bodyPr wrap="square" rtlCol="0">
                <a:spAutoFit/>
              </a:bodyPr>
              <a:lstStyle/>
              <a:p>
                <a:r>
                  <a:rPr lang="vi-VN" sz="2800">
                    <a:solidFill>
                      <a:srgbClr val="FF0000"/>
                    </a:solidFill>
                    <a:latin typeface="+mj-lt"/>
                  </a:rPr>
                  <a:t>* Diện tích hình 2 bằng : 3 </a:t>
                </a:r>
                <a14:m>
                  <m:oMath xmlns:m="http://schemas.openxmlformats.org/officeDocument/2006/math">
                    <m:r>
                      <a:rPr lang="vi-VN" sz="2800" i="1">
                        <a:solidFill>
                          <a:srgbClr val="FF0000"/>
                        </a:solidFill>
                        <a:latin typeface="Cambria Math"/>
                        <a:ea typeface="Cambria Math"/>
                      </a:rPr>
                      <m:t>×</m:t>
                    </m:r>
                  </m:oMath>
                </a14:m>
                <a:r>
                  <a:rPr lang="vi-VN" sz="2800">
                    <a:solidFill>
                      <a:srgbClr val="FF0000"/>
                    </a:solidFill>
                    <a:latin typeface="+mj-lt"/>
                  </a:rPr>
                  <a:t> 3 = 9 (cm</a:t>
                </a:r>
                <a:r>
                  <a:rPr lang="vi-VN" sz="2800" baseline="30000">
                    <a:solidFill>
                      <a:srgbClr val="FF0000"/>
                    </a:solidFill>
                    <a:latin typeface="+mj-lt"/>
                  </a:rPr>
                  <a:t>2</a:t>
                </a:r>
                <a:r>
                  <a:rPr lang="vi-VN" sz="2800">
                    <a:solidFill>
                      <a:srgbClr val="FF0000"/>
                    </a:solidFill>
                    <a:latin typeface="+mj-lt"/>
                  </a:rPr>
                  <a:t>) </a:t>
                </a:r>
                <a:endParaRPr lang="en-US" sz="2800">
                  <a:solidFill>
                    <a:srgbClr val="FF0000"/>
                  </a:solidFill>
                  <a:latin typeface="+mj-l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331639" y="4481245"/>
                <a:ext cx="6408713" cy="523220"/>
              </a:xfrm>
              <a:prstGeom prst="rect">
                <a:avLst/>
              </a:prstGeom>
              <a:blipFill rotWithShape="1">
                <a:blip r:embed="rId7"/>
                <a:stretch>
                  <a:fillRect l="-1901" t="-12791" b="-30233"/>
                </a:stretch>
              </a:blipFill>
            </p:spPr>
            <p:txBody>
              <a:bodyPr/>
              <a:lstStyle/>
              <a:p>
                <a:r>
                  <a:rPr lang="en-US">
                    <a:noFill/>
                  </a:rPr>
                  <a:t> </a:t>
                </a:r>
              </a:p>
            </p:txBody>
          </p:sp>
        </mc:Fallback>
      </mc:AlternateContent>
      <p:sp>
        <p:nvSpPr>
          <p:cNvPr id="6" name="TextBox 5"/>
          <p:cNvSpPr txBox="1"/>
          <p:nvPr/>
        </p:nvSpPr>
        <p:spPr>
          <a:xfrm>
            <a:off x="1475656" y="1609006"/>
            <a:ext cx="936104" cy="369332"/>
          </a:xfrm>
          <a:prstGeom prst="rect">
            <a:avLst/>
          </a:prstGeom>
          <a:noFill/>
        </p:spPr>
        <p:txBody>
          <a:bodyPr wrap="square" rtlCol="0">
            <a:spAutoFit/>
          </a:bodyPr>
          <a:lstStyle/>
          <a:p>
            <a:r>
              <a:rPr lang="vi-VN"/>
              <a:t>Hình 1</a:t>
            </a:r>
            <a:endParaRPr lang="en-US"/>
          </a:p>
        </p:txBody>
      </p:sp>
      <p:sp>
        <p:nvSpPr>
          <p:cNvPr id="15" name="TextBox 14"/>
          <p:cNvSpPr txBox="1"/>
          <p:nvPr/>
        </p:nvSpPr>
        <p:spPr>
          <a:xfrm>
            <a:off x="5935949" y="1614255"/>
            <a:ext cx="936104" cy="369332"/>
          </a:xfrm>
          <a:prstGeom prst="rect">
            <a:avLst/>
          </a:prstGeom>
          <a:noFill/>
        </p:spPr>
        <p:txBody>
          <a:bodyPr wrap="square" rtlCol="0">
            <a:spAutoFit/>
          </a:bodyPr>
          <a:lstStyle/>
          <a:p>
            <a:r>
              <a:rPr lang="vi-VN"/>
              <a:t>Hình 2</a:t>
            </a:r>
            <a:endParaRPr lang="en-US"/>
          </a:p>
        </p:txBody>
      </p:sp>
      <p:sp>
        <p:nvSpPr>
          <p:cNvPr id="2" name="TextBox 1">
            <a:hlinkClick r:id="rId8" action="ppaction://hlinksldjump"/>
          </p:cNvPr>
          <p:cNvSpPr txBox="1"/>
          <p:nvPr/>
        </p:nvSpPr>
        <p:spPr>
          <a:xfrm>
            <a:off x="3841651" y="6453336"/>
            <a:ext cx="2098501" cy="369332"/>
          </a:xfrm>
          <a:prstGeom prst="rect">
            <a:avLst/>
          </a:prstGeom>
          <a:noFill/>
        </p:spPr>
        <p:txBody>
          <a:bodyPr wrap="square" rtlCol="0">
            <a:spAutoFit/>
          </a:bodyPr>
          <a:lstStyle/>
          <a:p>
            <a:pPr algn="ctr"/>
            <a:r>
              <a:rPr lang="vi-VN" i="1" u="sng">
                <a:solidFill>
                  <a:srgbClr val="FF0000"/>
                </a:solidFill>
              </a:rPr>
              <a:t>Trở về</a:t>
            </a:r>
            <a:endParaRPr lang="en-US" i="1" u="sng">
              <a:solidFill>
                <a:srgbClr val="FF0000"/>
              </a:solidFill>
            </a:endParaRPr>
          </a:p>
        </p:txBody>
      </p:sp>
    </p:spTree>
    <p:extLst>
      <p:ext uri="{BB962C8B-B14F-4D97-AF65-F5344CB8AC3E}">
        <p14:creationId xmlns:p14="http://schemas.microsoft.com/office/powerpoint/2010/main" val="304559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animEffect transition="in" filter="fade">
                                      <p:cBhvr>
                                        <p:cTn id="19" dur="500"/>
                                        <p:tgtEl>
                                          <p:spTgt spid="2051"/>
                                        </p:tgtEl>
                                      </p:cBhvr>
                                    </p:animEffect>
                                  </p:childTnLst>
                                </p:cTn>
                              </p:par>
                              <p:par>
                                <p:cTn id="20" presetID="53" presetClass="entr" presetSubtype="16"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p:cTn id="22" dur="500" fill="hold"/>
                                        <p:tgtEl>
                                          <p:spTgt spid="2052"/>
                                        </p:tgtEl>
                                        <p:attrNameLst>
                                          <p:attrName>ppt_w</p:attrName>
                                        </p:attrNameLst>
                                      </p:cBhvr>
                                      <p:tavLst>
                                        <p:tav tm="0">
                                          <p:val>
                                            <p:fltVal val="0"/>
                                          </p:val>
                                        </p:tav>
                                        <p:tav tm="100000">
                                          <p:val>
                                            <p:strVal val="#ppt_w"/>
                                          </p:val>
                                        </p:tav>
                                      </p:tavLst>
                                    </p:anim>
                                    <p:anim calcmode="lin" valueType="num">
                                      <p:cBhvr>
                                        <p:cTn id="23" dur="500" fill="hold"/>
                                        <p:tgtEl>
                                          <p:spTgt spid="2052"/>
                                        </p:tgtEl>
                                        <p:attrNameLst>
                                          <p:attrName>ppt_h</p:attrName>
                                        </p:attrNameLst>
                                      </p:cBhvr>
                                      <p:tavLst>
                                        <p:tav tm="0">
                                          <p:val>
                                            <p:fltVal val="0"/>
                                          </p:val>
                                        </p:tav>
                                        <p:tav tm="100000">
                                          <p:val>
                                            <p:strVal val="#ppt_h"/>
                                          </p:val>
                                        </p:tav>
                                      </p:tavLst>
                                    </p:anim>
                                    <p:animEffect transition="in" filter="fade">
                                      <p:cBhvr>
                                        <p:cTn id="24" dur="500"/>
                                        <p:tgtEl>
                                          <p:spTgt spid="205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2" grpId="0"/>
      <p:bldP spid="14" grpId="0"/>
      <p:bldP spid="6"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4102224" y="2924944"/>
            <a:ext cx="3278088" cy="878706"/>
          </a:xfrm>
          <a:prstGeom prst="rect">
            <a:avLst/>
          </a:prstGeom>
        </p:spPr>
        <p:txBody>
          <a:bodyPr wrap="none" fromWordArt="1">
            <a:prstTxWarp prst="textPlain">
              <a:avLst>
                <a:gd name="adj" fmla="val 50000"/>
              </a:avLst>
            </a:prstTxWarp>
          </a:bodyPr>
          <a:lstStyle/>
          <a:p>
            <a:r>
              <a:rPr lang="vi-VN"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KHỞI ĐỘNG</a:t>
            </a:r>
            <a:endParaRPr lang="en-US"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4229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5772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860808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116632"/>
            <a:ext cx="6048672" cy="584775"/>
          </a:xfrm>
          <a:prstGeom prst="rect">
            <a:avLst/>
          </a:prstGeom>
          <a:noFill/>
        </p:spPr>
        <p:txBody>
          <a:bodyPr wrap="square" rtlCol="0">
            <a:spAutoFit/>
          </a:bodyPr>
          <a:lstStyle/>
          <a:p>
            <a:pPr algn="ctr"/>
            <a:r>
              <a:rPr lang="vi-VN" sz="3200" b="1">
                <a:solidFill>
                  <a:srgbClr val="0070C0"/>
                </a:solidFill>
                <a:latin typeface="+mj-lt"/>
              </a:rPr>
              <a:t>Hãy gọi tên các hình</a:t>
            </a:r>
            <a:endParaRPr lang="en-US" sz="3200" b="1">
              <a:solidFill>
                <a:srgbClr val="0070C0"/>
              </a:solidFill>
              <a:latin typeface="+mj-lt"/>
            </a:endParaRPr>
          </a:p>
        </p:txBody>
      </p:sp>
      <p:sp>
        <p:nvSpPr>
          <p:cNvPr id="5" name="Rectangle 4"/>
          <p:cNvSpPr/>
          <p:nvPr/>
        </p:nvSpPr>
        <p:spPr>
          <a:xfrm>
            <a:off x="683568" y="980728"/>
            <a:ext cx="3096344" cy="187220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2360" y="980728"/>
            <a:ext cx="1800000" cy="1800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1115616" y="4221088"/>
            <a:ext cx="3312368" cy="1800000"/>
          </a:xfrm>
          <a:prstGeom prst="parallelogram">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ecision 7"/>
          <p:cNvSpPr/>
          <p:nvPr/>
        </p:nvSpPr>
        <p:spPr>
          <a:xfrm>
            <a:off x="5364088" y="4077072"/>
            <a:ext cx="3240360" cy="1800000"/>
          </a:xfrm>
          <a:prstGeom prst="flowChartDecis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1572850" y="4221088"/>
            <a:ext cx="0" cy="180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72850" y="5877072"/>
            <a:ext cx="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17438" y="5877072"/>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84268" y="4064193"/>
            <a:ext cx="0" cy="180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64088" y="4989951"/>
            <a:ext cx="32403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86329" y="4833056"/>
            <a:ext cx="151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30917" y="4833056"/>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45842" y="3068960"/>
            <a:ext cx="2592288" cy="523220"/>
          </a:xfrm>
          <a:prstGeom prst="rect">
            <a:avLst/>
          </a:prstGeom>
          <a:noFill/>
        </p:spPr>
        <p:txBody>
          <a:bodyPr wrap="square" rtlCol="0">
            <a:spAutoFit/>
          </a:bodyPr>
          <a:lstStyle/>
          <a:p>
            <a:pPr algn="ctr"/>
            <a:r>
              <a:rPr lang="vi-VN" sz="2800">
                <a:solidFill>
                  <a:srgbClr val="FF0000"/>
                </a:solidFill>
                <a:latin typeface="+mj-lt"/>
              </a:rPr>
              <a:t>Hình chữ nhật</a:t>
            </a:r>
            <a:endParaRPr lang="en-US" sz="2800">
              <a:solidFill>
                <a:srgbClr val="FF0000"/>
              </a:solidFill>
              <a:latin typeface="+mj-lt"/>
            </a:endParaRPr>
          </a:p>
        </p:txBody>
      </p:sp>
      <p:sp>
        <p:nvSpPr>
          <p:cNvPr id="20" name="TextBox 19"/>
          <p:cNvSpPr txBox="1"/>
          <p:nvPr/>
        </p:nvSpPr>
        <p:spPr>
          <a:xfrm>
            <a:off x="5662366" y="3077896"/>
            <a:ext cx="2592288" cy="523220"/>
          </a:xfrm>
          <a:prstGeom prst="rect">
            <a:avLst/>
          </a:prstGeom>
          <a:noFill/>
        </p:spPr>
        <p:txBody>
          <a:bodyPr wrap="square" rtlCol="0">
            <a:spAutoFit/>
          </a:bodyPr>
          <a:lstStyle/>
          <a:p>
            <a:pPr algn="ctr"/>
            <a:r>
              <a:rPr lang="vi-VN" sz="2800">
                <a:solidFill>
                  <a:srgbClr val="FF0000"/>
                </a:solidFill>
                <a:latin typeface="+mj-lt"/>
              </a:rPr>
              <a:t>Hình vuông</a:t>
            </a:r>
            <a:endParaRPr lang="en-US" sz="2800">
              <a:solidFill>
                <a:srgbClr val="FF0000"/>
              </a:solidFill>
              <a:latin typeface="+mj-lt"/>
            </a:endParaRPr>
          </a:p>
        </p:txBody>
      </p:sp>
      <p:sp>
        <p:nvSpPr>
          <p:cNvPr id="21" name="TextBox 20"/>
          <p:cNvSpPr txBox="1"/>
          <p:nvPr/>
        </p:nvSpPr>
        <p:spPr>
          <a:xfrm>
            <a:off x="1259632" y="6156368"/>
            <a:ext cx="2592288" cy="523220"/>
          </a:xfrm>
          <a:prstGeom prst="rect">
            <a:avLst/>
          </a:prstGeom>
          <a:noFill/>
        </p:spPr>
        <p:txBody>
          <a:bodyPr wrap="square" rtlCol="0">
            <a:spAutoFit/>
          </a:bodyPr>
          <a:lstStyle/>
          <a:p>
            <a:pPr algn="ctr"/>
            <a:r>
              <a:rPr lang="vi-VN" sz="2800">
                <a:solidFill>
                  <a:srgbClr val="FF0000"/>
                </a:solidFill>
                <a:latin typeface="+mj-lt"/>
              </a:rPr>
              <a:t>Hình bình hành</a:t>
            </a:r>
            <a:endParaRPr lang="en-US" sz="2800">
              <a:solidFill>
                <a:srgbClr val="FF0000"/>
              </a:solidFill>
              <a:latin typeface="+mj-lt"/>
            </a:endParaRPr>
          </a:p>
        </p:txBody>
      </p:sp>
      <p:sp>
        <p:nvSpPr>
          <p:cNvPr id="22" name="TextBox 21"/>
          <p:cNvSpPr txBox="1"/>
          <p:nvPr/>
        </p:nvSpPr>
        <p:spPr>
          <a:xfrm>
            <a:off x="5721570" y="6165304"/>
            <a:ext cx="2592288" cy="523220"/>
          </a:xfrm>
          <a:prstGeom prst="rect">
            <a:avLst/>
          </a:prstGeom>
          <a:noFill/>
        </p:spPr>
        <p:txBody>
          <a:bodyPr wrap="square" rtlCol="0">
            <a:spAutoFit/>
          </a:bodyPr>
          <a:lstStyle/>
          <a:p>
            <a:pPr algn="ctr"/>
            <a:r>
              <a:rPr lang="vi-VN" sz="2800">
                <a:solidFill>
                  <a:srgbClr val="FF0000"/>
                </a:solidFill>
                <a:latin typeface="+mj-lt"/>
              </a:rPr>
              <a:t>Hình thoi</a:t>
            </a:r>
            <a:endParaRPr lang="en-US" sz="2800">
              <a:solidFill>
                <a:srgbClr val="FF0000"/>
              </a:solidFill>
              <a:latin typeface="+mj-lt"/>
            </a:endParaRPr>
          </a:p>
        </p:txBody>
      </p:sp>
    </p:spTree>
    <p:extLst>
      <p:ext uri="{BB962C8B-B14F-4D97-AF65-F5344CB8AC3E}">
        <p14:creationId xmlns:p14="http://schemas.microsoft.com/office/powerpoint/2010/main" val="1668290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childTnLst>
                    </p:cTn>
                  </p:par>
                </p:childTnLst>
              </p:cTn>
              <p:nextCondLst>
                <p:cond evt="onClick" delay="0">
                  <p:tgtEl>
                    <p:spTgt spid="8"/>
                  </p:tgtEl>
                </p:cond>
              </p:nextCondLst>
            </p:seq>
          </p:childTnLst>
        </p:cTn>
      </p:par>
    </p:tnLst>
    <p:bldLst>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707904" y="2780928"/>
            <a:ext cx="3960440" cy="878706"/>
          </a:xfrm>
          <a:prstGeom prst="rect">
            <a:avLst/>
          </a:prstGeom>
        </p:spPr>
        <p:txBody>
          <a:bodyPr wrap="none" fromWordArt="1">
            <a:prstTxWarp prst="textPlain">
              <a:avLst>
                <a:gd name="adj" fmla="val 50000"/>
              </a:avLst>
            </a:prstTxWarp>
          </a:bodyPr>
          <a:lstStyle/>
          <a:p>
            <a:r>
              <a:rPr lang="vi-VN"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KHÁM PHÁ</a:t>
            </a:r>
            <a:endParaRPr lang="en-US"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4229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5772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3723936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16632"/>
            <a:ext cx="8280920" cy="584775"/>
          </a:xfrm>
          <a:prstGeom prst="rect">
            <a:avLst/>
          </a:prstGeom>
          <a:noFill/>
        </p:spPr>
        <p:txBody>
          <a:bodyPr wrap="square" rtlCol="0">
            <a:spAutoFit/>
          </a:bodyPr>
          <a:lstStyle/>
          <a:p>
            <a:pPr algn="ctr"/>
            <a:r>
              <a:rPr lang="vi-VN" sz="3200" b="1">
                <a:solidFill>
                  <a:srgbClr val="FF0000"/>
                </a:solidFill>
                <a:latin typeface="+mj-lt"/>
              </a:rPr>
              <a:t>ÔN TẬP VỀ HÌNH HỌC</a:t>
            </a:r>
            <a:endParaRPr lang="en-US" sz="3200" b="1">
              <a:solidFill>
                <a:srgbClr val="FF0000"/>
              </a:solidFill>
              <a:latin typeface="+mj-lt"/>
            </a:endParaRPr>
          </a:p>
        </p:txBody>
      </p:sp>
      <p:sp>
        <p:nvSpPr>
          <p:cNvPr id="5" name="TextBox 4"/>
          <p:cNvSpPr txBox="1"/>
          <p:nvPr/>
        </p:nvSpPr>
        <p:spPr>
          <a:xfrm>
            <a:off x="179512" y="764704"/>
            <a:ext cx="8280920" cy="584775"/>
          </a:xfrm>
          <a:prstGeom prst="rect">
            <a:avLst/>
          </a:prstGeom>
          <a:noFill/>
        </p:spPr>
        <p:txBody>
          <a:bodyPr wrap="square" rtlCol="0">
            <a:spAutoFit/>
          </a:bodyPr>
          <a:lstStyle/>
          <a:p>
            <a:r>
              <a:rPr lang="vi-VN" sz="3200" b="1">
                <a:solidFill>
                  <a:srgbClr val="FF0000"/>
                </a:solidFill>
                <a:latin typeface="+mj-lt"/>
              </a:rPr>
              <a:t>1. Kiến thức cần ghi nhớ :</a:t>
            </a:r>
            <a:endParaRPr lang="en-US" sz="3200" b="1">
              <a:solidFill>
                <a:srgbClr val="FF0000"/>
              </a:solidFill>
              <a:latin typeface="+mj-lt"/>
            </a:endParaRPr>
          </a:p>
        </p:txBody>
      </p:sp>
      <p:sp>
        <p:nvSpPr>
          <p:cNvPr id="6" name="TextBox 5"/>
          <p:cNvSpPr txBox="1"/>
          <p:nvPr/>
        </p:nvSpPr>
        <p:spPr>
          <a:xfrm>
            <a:off x="179512" y="1556792"/>
            <a:ext cx="8280920" cy="584775"/>
          </a:xfrm>
          <a:prstGeom prst="rect">
            <a:avLst/>
          </a:prstGeom>
          <a:noFill/>
        </p:spPr>
        <p:txBody>
          <a:bodyPr wrap="square" rtlCol="0">
            <a:spAutoFit/>
          </a:bodyPr>
          <a:lstStyle/>
          <a:p>
            <a:r>
              <a:rPr lang="vi-VN" sz="3200" b="1">
                <a:solidFill>
                  <a:srgbClr val="FF0000"/>
                </a:solidFill>
                <a:latin typeface="+mj-lt"/>
              </a:rPr>
              <a:t>a) Hình chữ nhật :</a:t>
            </a:r>
            <a:endParaRPr lang="en-US" sz="3200" b="1">
              <a:solidFill>
                <a:srgbClr val="FF0000"/>
              </a:solidFill>
              <a:latin typeface="+mj-lt"/>
            </a:endParaRPr>
          </a:p>
        </p:txBody>
      </p:sp>
      <p:sp>
        <p:nvSpPr>
          <p:cNvPr id="7" name="TextBox 6"/>
          <p:cNvSpPr txBox="1"/>
          <p:nvPr/>
        </p:nvSpPr>
        <p:spPr>
          <a:xfrm>
            <a:off x="323528" y="2287744"/>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Đặc điểm</a:t>
            </a:r>
            <a:endParaRPr lang="en-US" sz="3200" b="1">
              <a:solidFill>
                <a:srgbClr val="FF0000"/>
              </a:solidFill>
              <a:latin typeface="+mj-lt"/>
            </a:endParaRPr>
          </a:p>
        </p:txBody>
      </p:sp>
      <p:sp>
        <p:nvSpPr>
          <p:cNvPr id="8" name="TextBox 7"/>
          <p:cNvSpPr txBox="1"/>
          <p:nvPr/>
        </p:nvSpPr>
        <p:spPr>
          <a:xfrm>
            <a:off x="3239852" y="2287744"/>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Chu vi</a:t>
            </a:r>
            <a:endParaRPr lang="en-US" sz="3200" b="1">
              <a:solidFill>
                <a:srgbClr val="FF0000"/>
              </a:solidFill>
              <a:latin typeface="+mj-lt"/>
            </a:endParaRPr>
          </a:p>
        </p:txBody>
      </p:sp>
      <p:sp>
        <p:nvSpPr>
          <p:cNvPr id="9" name="TextBox 8"/>
          <p:cNvSpPr txBox="1"/>
          <p:nvPr/>
        </p:nvSpPr>
        <p:spPr>
          <a:xfrm>
            <a:off x="6156176" y="2276872"/>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Diện tích</a:t>
            </a:r>
            <a:endParaRPr lang="en-US" sz="3200" b="1">
              <a:solidFill>
                <a:srgbClr val="FF0000"/>
              </a:solidFill>
              <a:latin typeface="+mj-lt"/>
            </a:endParaRPr>
          </a:p>
        </p:txBody>
      </p:sp>
      <p:sp>
        <p:nvSpPr>
          <p:cNvPr id="10" name="TextBox 9"/>
          <p:cNvSpPr txBox="1"/>
          <p:nvPr/>
        </p:nvSpPr>
        <p:spPr>
          <a:xfrm>
            <a:off x="179512" y="3295856"/>
            <a:ext cx="2880320" cy="3000821"/>
          </a:xfrm>
          <a:prstGeom prst="rect">
            <a:avLst/>
          </a:prstGeom>
          <a:noFill/>
          <a:ln>
            <a:solidFill>
              <a:srgbClr val="FF0000"/>
            </a:solidFill>
          </a:ln>
        </p:spPr>
        <p:txBody>
          <a:bodyPr wrap="square" rtlCol="0">
            <a:spAutoFit/>
          </a:bodyPr>
          <a:lstStyle/>
          <a:p>
            <a:pPr algn="just"/>
            <a:r>
              <a:rPr lang="vi-VN" sz="3150">
                <a:solidFill>
                  <a:srgbClr val="0070C0"/>
                </a:solidFill>
                <a:latin typeface="+mj-lt"/>
              </a:rPr>
              <a:t>Hình chữ nhật có 4 góc vuông, có hai cạnh dài bằng nhau và hai cạnh ngắn bằng nhau.</a:t>
            </a:r>
            <a:endParaRPr lang="en-US" sz="3150">
              <a:solidFill>
                <a:srgbClr val="0070C0"/>
              </a:solidFill>
              <a:latin typeface="+mj-lt"/>
            </a:endParaRPr>
          </a:p>
        </p:txBody>
      </p:sp>
      <p:sp>
        <p:nvSpPr>
          <p:cNvPr id="11" name="TextBox 10"/>
          <p:cNvSpPr txBox="1"/>
          <p:nvPr/>
        </p:nvSpPr>
        <p:spPr>
          <a:xfrm>
            <a:off x="3265535" y="3295856"/>
            <a:ext cx="2736304" cy="2816156"/>
          </a:xfrm>
          <a:prstGeom prst="rect">
            <a:avLst/>
          </a:prstGeom>
          <a:noFill/>
          <a:ln>
            <a:solidFill>
              <a:srgbClr val="FF0000"/>
            </a:solidFill>
          </a:ln>
        </p:spPr>
        <p:txBody>
          <a:bodyPr wrap="square" rtlCol="0">
            <a:spAutoFit/>
          </a:bodyPr>
          <a:lstStyle/>
          <a:p>
            <a:pPr algn="just"/>
            <a:r>
              <a:rPr lang="vi-VN" sz="2950">
                <a:solidFill>
                  <a:srgbClr val="0070C0"/>
                </a:solidFill>
                <a:latin typeface="+mj-lt"/>
              </a:rPr>
              <a:t>Chu vi hình chữ nhật bằng chiều dài cộng với chiều rộng (cùng một đơn vị đo) rồi nhân với 2.</a:t>
            </a:r>
            <a:endParaRPr lang="en-US" sz="2950">
              <a:solidFill>
                <a:srgbClr val="0070C0"/>
              </a:solidFill>
              <a:latin typeface="+mj-lt"/>
            </a:endParaRPr>
          </a:p>
        </p:txBody>
      </p:sp>
      <p:sp>
        <p:nvSpPr>
          <p:cNvPr id="12" name="TextBox 11"/>
          <p:cNvSpPr txBox="1"/>
          <p:nvPr/>
        </p:nvSpPr>
        <p:spPr>
          <a:xfrm>
            <a:off x="6182293" y="3289756"/>
            <a:ext cx="2736304" cy="3046988"/>
          </a:xfrm>
          <a:prstGeom prst="rect">
            <a:avLst/>
          </a:prstGeom>
          <a:noFill/>
          <a:ln>
            <a:solidFill>
              <a:srgbClr val="FF0000"/>
            </a:solidFill>
          </a:ln>
        </p:spPr>
        <p:txBody>
          <a:bodyPr wrap="square" rtlCol="0">
            <a:spAutoFit/>
          </a:bodyPr>
          <a:lstStyle/>
          <a:p>
            <a:pPr algn="just"/>
            <a:r>
              <a:rPr lang="vi-VN" sz="3150">
                <a:solidFill>
                  <a:srgbClr val="0070C0"/>
                </a:solidFill>
                <a:latin typeface="+mj-lt"/>
              </a:rPr>
              <a:t>Diện tích hình chữ nhật bằng chiều dài nhân với chiều rộng (cùng một đơn vị đo).</a:t>
            </a:r>
            <a:endParaRPr lang="en-US" sz="3150">
              <a:solidFill>
                <a:srgbClr val="0070C0"/>
              </a:solidFill>
              <a:latin typeface="+mj-lt"/>
            </a:endParaRPr>
          </a:p>
        </p:txBody>
      </p:sp>
    </p:spTree>
    <p:extLst>
      <p:ext uri="{BB962C8B-B14F-4D97-AF65-F5344CB8AC3E}">
        <p14:creationId xmlns:p14="http://schemas.microsoft.com/office/powerpoint/2010/main" val="403275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nextCondLst>
                <p:cond evt="onClick" delay="0">
                  <p:tgtEl>
                    <p:spTgt spid="6"/>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nextCondLst>
                <p:cond evt="onClick" delay="0">
                  <p:tgtEl>
                    <p:spTgt spid="7"/>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nextCondLst>
                <p:cond evt="onClick" delay="0">
                  <p:tgtEl>
                    <p:spTgt spid="9"/>
                  </p:tgtEl>
                </p:cond>
              </p:nextCondLst>
            </p:seq>
          </p:childTnLst>
        </p:cTn>
      </p:par>
    </p:tnLst>
    <p:bldLst>
      <p:bldP spid="6" grpId="0"/>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16632"/>
            <a:ext cx="8280920" cy="584775"/>
          </a:xfrm>
          <a:prstGeom prst="rect">
            <a:avLst/>
          </a:prstGeom>
          <a:noFill/>
        </p:spPr>
        <p:txBody>
          <a:bodyPr wrap="square" rtlCol="0">
            <a:spAutoFit/>
          </a:bodyPr>
          <a:lstStyle/>
          <a:p>
            <a:pPr algn="ctr"/>
            <a:r>
              <a:rPr lang="vi-VN" sz="3200" b="1">
                <a:solidFill>
                  <a:srgbClr val="FF0000"/>
                </a:solidFill>
                <a:latin typeface="+mj-lt"/>
              </a:rPr>
              <a:t>ÔN TẬP VỀ HÌNH HỌC</a:t>
            </a:r>
            <a:endParaRPr lang="en-US" sz="3200" b="1">
              <a:solidFill>
                <a:srgbClr val="FF0000"/>
              </a:solidFill>
              <a:latin typeface="+mj-lt"/>
            </a:endParaRPr>
          </a:p>
        </p:txBody>
      </p:sp>
      <p:sp>
        <p:nvSpPr>
          <p:cNvPr id="5" name="TextBox 4"/>
          <p:cNvSpPr txBox="1"/>
          <p:nvPr/>
        </p:nvSpPr>
        <p:spPr>
          <a:xfrm>
            <a:off x="179512" y="764704"/>
            <a:ext cx="8280920" cy="584775"/>
          </a:xfrm>
          <a:prstGeom prst="rect">
            <a:avLst/>
          </a:prstGeom>
          <a:noFill/>
        </p:spPr>
        <p:txBody>
          <a:bodyPr wrap="square" rtlCol="0">
            <a:spAutoFit/>
          </a:bodyPr>
          <a:lstStyle/>
          <a:p>
            <a:r>
              <a:rPr lang="vi-VN" sz="3200" b="1">
                <a:solidFill>
                  <a:srgbClr val="FF0000"/>
                </a:solidFill>
                <a:latin typeface="+mj-lt"/>
              </a:rPr>
              <a:t>1. Kiến thức cần ghi nhớ :</a:t>
            </a:r>
            <a:endParaRPr lang="en-US" sz="3200" b="1">
              <a:solidFill>
                <a:srgbClr val="FF0000"/>
              </a:solidFill>
              <a:latin typeface="+mj-lt"/>
            </a:endParaRPr>
          </a:p>
        </p:txBody>
      </p:sp>
      <p:sp>
        <p:nvSpPr>
          <p:cNvPr id="6" name="TextBox 5"/>
          <p:cNvSpPr txBox="1"/>
          <p:nvPr/>
        </p:nvSpPr>
        <p:spPr>
          <a:xfrm>
            <a:off x="179512" y="1556792"/>
            <a:ext cx="8280920" cy="584775"/>
          </a:xfrm>
          <a:prstGeom prst="rect">
            <a:avLst/>
          </a:prstGeom>
          <a:noFill/>
        </p:spPr>
        <p:txBody>
          <a:bodyPr wrap="square" rtlCol="0">
            <a:spAutoFit/>
          </a:bodyPr>
          <a:lstStyle/>
          <a:p>
            <a:r>
              <a:rPr lang="vi-VN" sz="3200" b="1">
                <a:solidFill>
                  <a:srgbClr val="FF0000"/>
                </a:solidFill>
                <a:latin typeface="+mj-lt"/>
              </a:rPr>
              <a:t>b) Hình vuông :</a:t>
            </a:r>
            <a:endParaRPr lang="en-US" sz="3200" b="1">
              <a:solidFill>
                <a:srgbClr val="FF0000"/>
              </a:solidFill>
              <a:latin typeface="+mj-lt"/>
            </a:endParaRPr>
          </a:p>
        </p:txBody>
      </p:sp>
      <p:sp>
        <p:nvSpPr>
          <p:cNvPr id="7" name="TextBox 6"/>
          <p:cNvSpPr txBox="1"/>
          <p:nvPr/>
        </p:nvSpPr>
        <p:spPr>
          <a:xfrm>
            <a:off x="323528" y="2287744"/>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Đặc điểm</a:t>
            </a:r>
            <a:endParaRPr lang="en-US" sz="3200" b="1">
              <a:solidFill>
                <a:srgbClr val="FF0000"/>
              </a:solidFill>
              <a:latin typeface="+mj-lt"/>
            </a:endParaRPr>
          </a:p>
        </p:txBody>
      </p:sp>
      <p:sp>
        <p:nvSpPr>
          <p:cNvPr id="8" name="TextBox 7"/>
          <p:cNvSpPr txBox="1"/>
          <p:nvPr/>
        </p:nvSpPr>
        <p:spPr>
          <a:xfrm>
            <a:off x="3239852" y="2287744"/>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Chu vi</a:t>
            </a:r>
            <a:endParaRPr lang="en-US" sz="3200" b="1">
              <a:solidFill>
                <a:srgbClr val="FF0000"/>
              </a:solidFill>
              <a:latin typeface="+mj-lt"/>
            </a:endParaRPr>
          </a:p>
        </p:txBody>
      </p:sp>
      <p:sp>
        <p:nvSpPr>
          <p:cNvPr id="9" name="TextBox 8"/>
          <p:cNvSpPr txBox="1"/>
          <p:nvPr/>
        </p:nvSpPr>
        <p:spPr>
          <a:xfrm>
            <a:off x="6156176" y="2276872"/>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Diện tích</a:t>
            </a:r>
            <a:endParaRPr lang="en-US" sz="3200" b="1">
              <a:solidFill>
                <a:srgbClr val="FF0000"/>
              </a:solidFill>
              <a:latin typeface="+mj-lt"/>
            </a:endParaRPr>
          </a:p>
        </p:txBody>
      </p:sp>
      <p:sp>
        <p:nvSpPr>
          <p:cNvPr id="10" name="TextBox 9"/>
          <p:cNvSpPr txBox="1"/>
          <p:nvPr/>
        </p:nvSpPr>
        <p:spPr>
          <a:xfrm>
            <a:off x="323528" y="3295856"/>
            <a:ext cx="2736304" cy="2031325"/>
          </a:xfrm>
          <a:prstGeom prst="rect">
            <a:avLst/>
          </a:prstGeom>
          <a:noFill/>
          <a:ln>
            <a:solidFill>
              <a:srgbClr val="FF0000"/>
            </a:solidFill>
          </a:ln>
        </p:spPr>
        <p:txBody>
          <a:bodyPr wrap="square" rtlCol="0">
            <a:spAutoFit/>
          </a:bodyPr>
          <a:lstStyle/>
          <a:p>
            <a:pPr algn="just"/>
            <a:r>
              <a:rPr lang="vi-VN" sz="3150">
                <a:solidFill>
                  <a:srgbClr val="0070C0"/>
                </a:solidFill>
                <a:latin typeface="+mj-lt"/>
              </a:rPr>
              <a:t>HÌnh vuông có 4 góc vuông và 4 cạnh bằng nhau.</a:t>
            </a:r>
            <a:endParaRPr lang="en-US" sz="3150">
              <a:solidFill>
                <a:srgbClr val="0070C0"/>
              </a:solidFill>
              <a:latin typeface="+mj-lt"/>
            </a:endParaRPr>
          </a:p>
        </p:txBody>
      </p:sp>
      <p:sp>
        <p:nvSpPr>
          <p:cNvPr id="11" name="TextBox 10"/>
          <p:cNvSpPr txBox="1"/>
          <p:nvPr/>
        </p:nvSpPr>
        <p:spPr>
          <a:xfrm>
            <a:off x="3265535" y="3295856"/>
            <a:ext cx="2736304" cy="1908215"/>
          </a:xfrm>
          <a:prstGeom prst="rect">
            <a:avLst/>
          </a:prstGeom>
          <a:noFill/>
          <a:ln>
            <a:solidFill>
              <a:srgbClr val="FF0000"/>
            </a:solidFill>
          </a:ln>
        </p:spPr>
        <p:txBody>
          <a:bodyPr wrap="square" rtlCol="0">
            <a:spAutoFit/>
          </a:bodyPr>
          <a:lstStyle/>
          <a:p>
            <a:pPr algn="just"/>
            <a:r>
              <a:rPr lang="vi-VN" sz="2950">
                <a:solidFill>
                  <a:srgbClr val="0070C0"/>
                </a:solidFill>
                <a:latin typeface="+mj-lt"/>
              </a:rPr>
              <a:t>Chu vi hình vuông bằng độ dài một cạnh nhân với 4.</a:t>
            </a:r>
            <a:endParaRPr lang="en-US" sz="2950">
              <a:solidFill>
                <a:srgbClr val="0070C0"/>
              </a:solidFill>
              <a:latin typeface="+mj-lt"/>
            </a:endParaRPr>
          </a:p>
        </p:txBody>
      </p:sp>
      <p:sp>
        <p:nvSpPr>
          <p:cNvPr id="12" name="TextBox 11"/>
          <p:cNvSpPr txBox="1"/>
          <p:nvPr/>
        </p:nvSpPr>
        <p:spPr>
          <a:xfrm>
            <a:off x="6182293" y="3289756"/>
            <a:ext cx="2736304" cy="2531462"/>
          </a:xfrm>
          <a:prstGeom prst="rect">
            <a:avLst/>
          </a:prstGeom>
          <a:noFill/>
          <a:ln>
            <a:solidFill>
              <a:srgbClr val="FF0000"/>
            </a:solidFill>
          </a:ln>
        </p:spPr>
        <p:txBody>
          <a:bodyPr wrap="square" rtlCol="0">
            <a:spAutoFit/>
          </a:bodyPr>
          <a:lstStyle/>
          <a:p>
            <a:pPr algn="just"/>
            <a:r>
              <a:rPr lang="vi-VN" sz="3150">
                <a:solidFill>
                  <a:srgbClr val="0070C0"/>
                </a:solidFill>
                <a:latin typeface="+mj-lt"/>
              </a:rPr>
              <a:t>Diện tích hình vuông bằng </a:t>
            </a:r>
            <a:r>
              <a:rPr lang="vi-VN" sz="3200">
                <a:solidFill>
                  <a:srgbClr val="0070C0"/>
                </a:solidFill>
                <a:latin typeface="+mj-lt"/>
              </a:rPr>
              <a:t>độ dài một cạnh</a:t>
            </a:r>
            <a:r>
              <a:rPr lang="vi-VN" sz="3150">
                <a:solidFill>
                  <a:srgbClr val="0070C0"/>
                </a:solidFill>
                <a:latin typeface="+mj-lt"/>
              </a:rPr>
              <a:t> nhân với chính nó.</a:t>
            </a:r>
            <a:endParaRPr lang="en-US" sz="3150">
              <a:solidFill>
                <a:srgbClr val="0070C0"/>
              </a:solidFill>
              <a:latin typeface="+mj-lt"/>
            </a:endParaRPr>
          </a:p>
        </p:txBody>
      </p:sp>
    </p:spTree>
    <p:extLst>
      <p:ext uri="{BB962C8B-B14F-4D97-AF65-F5344CB8AC3E}">
        <p14:creationId xmlns:p14="http://schemas.microsoft.com/office/powerpoint/2010/main" val="30312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nextCondLst>
                <p:cond evt="onClick" delay="0">
                  <p:tgtEl>
                    <p:spTgt spid="6"/>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nextCondLst>
                <p:cond evt="onClick" delay="0">
                  <p:tgtEl>
                    <p:spTgt spid="7"/>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nextCondLst>
                <p:cond evt="onClick" delay="0">
                  <p:tgtEl>
                    <p:spTgt spid="9"/>
                  </p:tgtEl>
                </p:cond>
              </p:nextCondLst>
            </p:seq>
          </p:childTnLst>
        </p:cTn>
      </p:par>
    </p:tnLst>
    <p:bldLst>
      <p:bldP spid="6" grpId="0"/>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16632"/>
            <a:ext cx="8280920" cy="584775"/>
          </a:xfrm>
          <a:prstGeom prst="rect">
            <a:avLst/>
          </a:prstGeom>
          <a:noFill/>
        </p:spPr>
        <p:txBody>
          <a:bodyPr wrap="square" rtlCol="0">
            <a:spAutoFit/>
          </a:bodyPr>
          <a:lstStyle/>
          <a:p>
            <a:pPr algn="ctr"/>
            <a:r>
              <a:rPr lang="vi-VN" sz="3200" b="1">
                <a:solidFill>
                  <a:srgbClr val="FF0000"/>
                </a:solidFill>
                <a:latin typeface="+mj-lt"/>
              </a:rPr>
              <a:t>ÔN TẬP VỀ HÌNH HỌC</a:t>
            </a:r>
            <a:endParaRPr lang="en-US" sz="3200" b="1">
              <a:solidFill>
                <a:srgbClr val="FF0000"/>
              </a:solidFill>
              <a:latin typeface="+mj-lt"/>
            </a:endParaRPr>
          </a:p>
        </p:txBody>
      </p:sp>
      <p:sp>
        <p:nvSpPr>
          <p:cNvPr id="5" name="TextBox 4"/>
          <p:cNvSpPr txBox="1"/>
          <p:nvPr/>
        </p:nvSpPr>
        <p:spPr>
          <a:xfrm>
            <a:off x="179512" y="764704"/>
            <a:ext cx="8280920" cy="584775"/>
          </a:xfrm>
          <a:prstGeom prst="rect">
            <a:avLst/>
          </a:prstGeom>
          <a:noFill/>
        </p:spPr>
        <p:txBody>
          <a:bodyPr wrap="square" rtlCol="0">
            <a:spAutoFit/>
          </a:bodyPr>
          <a:lstStyle/>
          <a:p>
            <a:r>
              <a:rPr lang="vi-VN" sz="3200" b="1">
                <a:solidFill>
                  <a:srgbClr val="FF0000"/>
                </a:solidFill>
                <a:latin typeface="+mj-lt"/>
              </a:rPr>
              <a:t>1. Kiến thức cần ghi nhớ :</a:t>
            </a:r>
            <a:endParaRPr lang="en-US" sz="3200" b="1">
              <a:solidFill>
                <a:srgbClr val="FF0000"/>
              </a:solidFill>
              <a:latin typeface="+mj-lt"/>
            </a:endParaRPr>
          </a:p>
        </p:txBody>
      </p:sp>
      <p:sp>
        <p:nvSpPr>
          <p:cNvPr id="6" name="TextBox 5"/>
          <p:cNvSpPr txBox="1"/>
          <p:nvPr/>
        </p:nvSpPr>
        <p:spPr>
          <a:xfrm>
            <a:off x="179512" y="1556792"/>
            <a:ext cx="8280920" cy="584775"/>
          </a:xfrm>
          <a:prstGeom prst="rect">
            <a:avLst/>
          </a:prstGeom>
          <a:noFill/>
        </p:spPr>
        <p:txBody>
          <a:bodyPr wrap="square" rtlCol="0">
            <a:spAutoFit/>
          </a:bodyPr>
          <a:lstStyle/>
          <a:p>
            <a:r>
              <a:rPr lang="vi-VN" sz="3200" b="1">
                <a:solidFill>
                  <a:srgbClr val="FF0000"/>
                </a:solidFill>
                <a:latin typeface="+mj-lt"/>
              </a:rPr>
              <a:t>c) Hình bình hành :</a:t>
            </a:r>
            <a:endParaRPr lang="en-US" sz="3200" b="1">
              <a:solidFill>
                <a:srgbClr val="FF0000"/>
              </a:solidFill>
              <a:latin typeface="+mj-lt"/>
            </a:endParaRPr>
          </a:p>
        </p:txBody>
      </p:sp>
      <p:sp>
        <p:nvSpPr>
          <p:cNvPr id="7" name="TextBox 6"/>
          <p:cNvSpPr txBox="1"/>
          <p:nvPr/>
        </p:nvSpPr>
        <p:spPr>
          <a:xfrm>
            <a:off x="323528" y="2287744"/>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Đặc điểm</a:t>
            </a:r>
            <a:endParaRPr lang="en-US" sz="3200" b="1">
              <a:solidFill>
                <a:srgbClr val="FF0000"/>
              </a:solidFill>
              <a:latin typeface="+mj-lt"/>
            </a:endParaRPr>
          </a:p>
        </p:txBody>
      </p:sp>
      <p:sp>
        <p:nvSpPr>
          <p:cNvPr id="9" name="TextBox 8"/>
          <p:cNvSpPr txBox="1"/>
          <p:nvPr/>
        </p:nvSpPr>
        <p:spPr>
          <a:xfrm>
            <a:off x="6156176" y="2276872"/>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Diện tích</a:t>
            </a:r>
            <a:endParaRPr lang="en-US" sz="3200" b="1">
              <a:solidFill>
                <a:srgbClr val="FF0000"/>
              </a:solidFill>
              <a:latin typeface="+mj-lt"/>
            </a:endParaRPr>
          </a:p>
        </p:txBody>
      </p:sp>
      <p:sp>
        <p:nvSpPr>
          <p:cNvPr id="10" name="TextBox 9"/>
          <p:cNvSpPr txBox="1"/>
          <p:nvPr/>
        </p:nvSpPr>
        <p:spPr>
          <a:xfrm>
            <a:off x="323528" y="3295856"/>
            <a:ext cx="3240360" cy="2031325"/>
          </a:xfrm>
          <a:prstGeom prst="rect">
            <a:avLst/>
          </a:prstGeom>
          <a:noFill/>
          <a:ln>
            <a:solidFill>
              <a:srgbClr val="FF0000"/>
            </a:solidFill>
          </a:ln>
        </p:spPr>
        <p:txBody>
          <a:bodyPr wrap="square" rtlCol="0">
            <a:spAutoFit/>
          </a:bodyPr>
          <a:lstStyle/>
          <a:p>
            <a:pPr algn="just"/>
            <a:r>
              <a:rPr lang="vi-VN" sz="3150">
                <a:solidFill>
                  <a:srgbClr val="0070C0"/>
                </a:solidFill>
                <a:latin typeface="+mj-lt"/>
              </a:rPr>
              <a:t>Hình bình hành có hai cặp cạnh đối diện song song và bằng nhau.</a:t>
            </a:r>
            <a:endParaRPr lang="en-US" sz="3150">
              <a:solidFill>
                <a:srgbClr val="0070C0"/>
              </a:solidFill>
              <a:latin typeface="+mj-lt"/>
            </a:endParaRPr>
          </a:p>
        </p:txBody>
      </p:sp>
      <p:sp>
        <p:nvSpPr>
          <p:cNvPr id="12" name="TextBox 11"/>
          <p:cNvSpPr txBox="1"/>
          <p:nvPr/>
        </p:nvSpPr>
        <p:spPr>
          <a:xfrm>
            <a:off x="5148064" y="3289756"/>
            <a:ext cx="3770533" cy="2031325"/>
          </a:xfrm>
          <a:prstGeom prst="rect">
            <a:avLst/>
          </a:prstGeom>
          <a:noFill/>
          <a:ln>
            <a:solidFill>
              <a:srgbClr val="FF0000"/>
            </a:solidFill>
          </a:ln>
        </p:spPr>
        <p:txBody>
          <a:bodyPr wrap="square" rtlCol="0">
            <a:spAutoFit/>
          </a:bodyPr>
          <a:lstStyle/>
          <a:p>
            <a:pPr algn="just"/>
            <a:r>
              <a:rPr lang="vi-VN" sz="3150">
                <a:solidFill>
                  <a:srgbClr val="0070C0"/>
                </a:solidFill>
                <a:latin typeface="+mj-lt"/>
              </a:rPr>
              <a:t>Diện tích hình bình hành bằng độ dài đáy nhân với chiều cao (cùng một đơn vị đo).</a:t>
            </a:r>
            <a:endParaRPr lang="en-US" sz="3150">
              <a:solidFill>
                <a:srgbClr val="0070C0"/>
              </a:solidFill>
              <a:latin typeface="+mj-lt"/>
            </a:endParaRPr>
          </a:p>
        </p:txBody>
      </p:sp>
    </p:spTree>
    <p:extLst>
      <p:ext uri="{BB962C8B-B14F-4D97-AF65-F5344CB8AC3E}">
        <p14:creationId xmlns:p14="http://schemas.microsoft.com/office/powerpoint/2010/main" val="30312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childTnLst>
              </p:cTn>
              <p:nextCondLst>
                <p:cond evt="onClick" delay="0">
                  <p:tgtEl>
                    <p:spTgt spid="9"/>
                  </p:tgtEl>
                </p:cond>
              </p:nextCondLst>
            </p:seq>
          </p:childTnLst>
        </p:cTn>
      </p:par>
    </p:tnLst>
    <p:bldLst>
      <p:bldP spid="6" grpId="0"/>
      <p:bldP spid="7" grpId="0" animBg="1"/>
      <p:bldP spid="9"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16632"/>
            <a:ext cx="8280920" cy="584775"/>
          </a:xfrm>
          <a:prstGeom prst="rect">
            <a:avLst/>
          </a:prstGeom>
          <a:noFill/>
        </p:spPr>
        <p:txBody>
          <a:bodyPr wrap="square" rtlCol="0">
            <a:spAutoFit/>
          </a:bodyPr>
          <a:lstStyle/>
          <a:p>
            <a:pPr algn="ctr"/>
            <a:r>
              <a:rPr lang="vi-VN" sz="3200" b="1">
                <a:solidFill>
                  <a:srgbClr val="FF0000"/>
                </a:solidFill>
                <a:latin typeface="+mj-lt"/>
              </a:rPr>
              <a:t>ÔN TẬP VỀ HÌNH HỌC</a:t>
            </a:r>
            <a:endParaRPr lang="en-US" sz="3200" b="1">
              <a:solidFill>
                <a:srgbClr val="FF0000"/>
              </a:solidFill>
              <a:latin typeface="+mj-lt"/>
            </a:endParaRPr>
          </a:p>
        </p:txBody>
      </p:sp>
      <p:sp>
        <p:nvSpPr>
          <p:cNvPr id="5" name="TextBox 4"/>
          <p:cNvSpPr txBox="1"/>
          <p:nvPr/>
        </p:nvSpPr>
        <p:spPr>
          <a:xfrm>
            <a:off x="179512" y="764704"/>
            <a:ext cx="8280920" cy="584775"/>
          </a:xfrm>
          <a:prstGeom prst="rect">
            <a:avLst/>
          </a:prstGeom>
          <a:noFill/>
        </p:spPr>
        <p:txBody>
          <a:bodyPr wrap="square" rtlCol="0">
            <a:spAutoFit/>
          </a:bodyPr>
          <a:lstStyle/>
          <a:p>
            <a:r>
              <a:rPr lang="vi-VN" sz="3200" b="1">
                <a:solidFill>
                  <a:srgbClr val="FF0000"/>
                </a:solidFill>
                <a:latin typeface="+mj-lt"/>
              </a:rPr>
              <a:t>1. Kiến thức cần ghi nhớ :</a:t>
            </a:r>
            <a:endParaRPr lang="en-US" sz="3200" b="1">
              <a:solidFill>
                <a:srgbClr val="FF0000"/>
              </a:solidFill>
              <a:latin typeface="+mj-lt"/>
            </a:endParaRPr>
          </a:p>
        </p:txBody>
      </p:sp>
      <p:sp>
        <p:nvSpPr>
          <p:cNvPr id="6" name="TextBox 5"/>
          <p:cNvSpPr txBox="1"/>
          <p:nvPr/>
        </p:nvSpPr>
        <p:spPr>
          <a:xfrm>
            <a:off x="179512" y="1556792"/>
            <a:ext cx="8280920" cy="584775"/>
          </a:xfrm>
          <a:prstGeom prst="rect">
            <a:avLst/>
          </a:prstGeom>
          <a:noFill/>
        </p:spPr>
        <p:txBody>
          <a:bodyPr wrap="square" rtlCol="0">
            <a:spAutoFit/>
          </a:bodyPr>
          <a:lstStyle/>
          <a:p>
            <a:r>
              <a:rPr lang="vi-VN" sz="3200" b="1">
                <a:solidFill>
                  <a:srgbClr val="FF0000"/>
                </a:solidFill>
                <a:latin typeface="+mj-lt"/>
              </a:rPr>
              <a:t>d) Hình thoi :</a:t>
            </a:r>
            <a:endParaRPr lang="en-US" sz="3200" b="1">
              <a:solidFill>
                <a:srgbClr val="FF0000"/>
              </a:solidFill>
              <a:latin typeface="+mj-lt"/>
            </a:endParaRPr>
          </a:p>
        </p:txBody>
      </p:sp>
      <p:sp>
        <p:nvSpPr>
          <p:cNvPr id="7" name="TextBox 6"/>
          <p:cNvSpPr txBox="1"/>
          <p:nvPr/>
        </p:nvSpPr>
        <p:spPr>
          <a:xfrm>
            <a:off x="323528" y="2287744"/>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Đặc điểm</a:t>
            </a:r>
            <a:endParaRPr lang="en-US" sz="3200" b="1">
              <a:solidFill>
                <a:srgbClr val="FF0000"/>
              </a:solidFill>
              <a:latin typeface="+mj-lt"/>
            </a:endParaRPr>
          </a:p>
        </p:txBody>
      </p:sp>
      <p:sp>
        <p:nvSpPr>
          <p:cNvPr id="9" name="TextBox 8"/>
          <p:cNvSpPr txBox="1"/>
          <p:nvPr/>
        </p:nvSpPr>
        <p:spPr>
          <a:xfrm>
            <a:off x="6156176" y="2276872"/>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Diện tích</a:t>
            </a:r>
            <a:endParaRPr lang="en-US" sz="3200" b="1">
              <a:solidFill>
                <a:srgbClr val="FF0000"/>
              </a:solidFill>
              <a:latin typeface="+mj-lt"/>
            </a:endParaRPr>
          </a:p>
        </p:txBody>
      </p:sp>
      <p:sp>
        <p:nvSpPr>
          <p:cNvPr id="10" name="TextBox 9"/>
          <p:cNvSpPr txBox="1"/>
          <p:nvPr/>
        </p:nvSpPr>
        <p:spPr>
          <a:xfrm>
            <a:off x="323528" y="3295856"/>
            <a:ext cx="3240360" cy="2031325"/>
          </a:xfrm>
          <a:prstGeom prst="rect">
            <a:avLst/>
          </a:prstGeom>
          <a:noFill/>
          <a:ln>
            <a:solidFill>
              <a:srgbClr val="FF0000"/>
            </a:solidFill>
          </a:ln>
        </p:spPr>
        <p:txBody>
          <a:bodyPr wrap="square" rtlCol="0">
            <a:spAutoFit/>
          </a:bodyPr>
          <a:lstStyle/>
          <a:p>
            <a:pPr algn="just"/>
            <a:r>
              <a:rPr lang="vi-VN" sz="3150">
                <a:solidFill>
                  <a:srgbClr val="0070C0"/>
                </a:solidFill>
                <a:latin typeface="+mj-lt"/>
              </a:rPr>
              <a:t>Hình thoi có hai cặp cạnh đối diện song song và bốn cạnh bằng nhau.</a:t>
            </a:r>
            <a:endParaRPr lang="en-US" sz="3150">
              <a:solidFill>
                <a:srgbClr val="0070C0"/>
              </a:solidFill>
              <a:latin typeface="+mj-lt"/>
            </a:endParaRPr>
          </a:p>
        </p:txBody>
      </p:sp>
      <p:sp>
        <p:nvSpPr>
          <p:cNvPr id="12" name="TextBox 11"/>
          <p:cNvSpPr txBox="1"/>
          <p:nvPr/>
        </p:nvSpPr>
        <p:spPr>
          <a:xfrm>
            <a:off x="4860032" y="3289756"/>
            <a:ext cx="4058565" cy="2031325"/>
          </a:xfrm>
          <a:prstGeom prst="rect">
            <a:avLst/>
          </a:prstGeom>
          <a:noFill/>
          <a:ln>
            <a:solidFill>
              <a:srgbClr val="FF0000"/>
            </a:solidFill>
          </a:ln>
        </p:spPr>
        <p:txBody>
          <a:bodyPr wrap="square" rtlCol="0">
            <a:spAutoFit/>
          </a:bodyPr>
          <a:lstStyle/>
          <a:p>
            <a:pPr algn="just"/>
            <a:r>
              <a:rPr lang="vi-VN" sz="3150">
                <a:solidFill>
                  <a:srgbClr val="0070C0"/>
                </a:solidFill>
                <a:latin typeface="+mj-lt"/>
              </a:rPr>
              <a:t>Diện tích hình thoi bằng tích của độ dài hai đường chéo chia cho 2 (cùng một đơn vị đo).</a:t>
            </a:r>
            <a:endParaRPr lang="en-US" sz="3150">
              <a:solidFill>
                <a:srgbClr val="0070C0"/>
              </a:solidFill>
              <a:latin typeface="+mj-lt"/>
            </a:endParaRPr>
          </a:p>
        </p:txBody>
      </p:sp>
    </p:spTree>
    <p:extLst>
      <p:ext uri="{BB962C8B-B14F-4D97-AF65-F5344CB8AC3E}">
        <p14:creationId xmlns:p14="http://schemas.microsoft.com/office/powerpoint/2010/main" val="418193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childTnLst>
              </p:cTn>
              <p:nextCondLst>
                <p:cond evt="onClick" delay="0">
                  <p:tgtEl>
                    <p:spTgt spid="9"/>
                  </p:tgtEl>
                </p:cond>
              </p:nextCondLst>
            </p:seq>
          </p:childTnLst>
        </p:cTn>
      </p:par>
    </p:tnLst>
    <p:bldLst>
      <p:bldP spid="6" grpId="0"/>
      <p:bldP spid="7" grpId="0" animBg="1"/>
      <p:bldP spid="9"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851920" y="2636912"/>
            <a:ext cx="3854152" cy="1310754"/>
          </a:xfrm>
          <a:prstGeom prst="rect">
            <a:avLst/>
          </a:prstGeom>
        </p:spPr>
        <p:txBody>
          <a:bodyPr wrap="none" fromWordArt="1">
            <a:prstTxWarp prst="textPlain">
              <a:avLst>
                <a:gd name="adj" fmla="val 50000"/>
              </a:avLst>
            </a:prstTxWarp>
          </a:bodyPr>
          <a:lstStyle/>
          <a:p>
            <a:r>
              <a:rPr lang="vi-VN"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LUYỆN TẬP</a:t>
            </a:r>
            <a:endParaRPr lang="en-US"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4229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5772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2653115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755</Words>
  <Application>Microsoft Office PowerPoint</Application>
  <PresentationFormat>On-screen Show (4:3)</PresentationFormat>
  <Paragraphs>112</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cp:revision>
  <dcterms:created xsi:type="dcterms:W3CDTF">2022-05-10T23:21:06Z</dcterms:created>
  <dcterms:modified xsi:type="dcterms:W3CDTF">2022-05-14T07:54:58Z</dcterms:modified>
</cp:coreProperties>
</file>