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73" r:id="rId4"/>
    <p:sldId id="267" r:id="rId5"/>
    <p:sldId id="258" r:id="rId6"/>
    <p:sldId id="274" r:id="rId7"/>
    <p:sldId id="268" r:id="rId8"/>
    <p:sldId id="262" r:id="rId9"/>
    <p:sldId id="263" r:id="rId10"/>
    <p:sldId id="265" r:id="rId11"/>
    <p:sldId id="272" r:id="rId12"/>
    <p:sldId id="269" r:id="rId13"/>
    <p:sldId id="270" r:id="rId14"/>
    <p:sldId id="271"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D8315-866B-4153-BF6A-CA68649C9860}" type="datetimeFigureOut">
              <a:rPr lang="en-US" smtClean="0"/>
              <a:t>5/14/2022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E25AE-BB04-499C-8837-1740250D4941}" type="slidenum">
              <a:rPr lang="en-US" smtClean="0"/>
              <a:t>‹#›</a:t>
            </a:fld>
            <a:endParaRPr lang="en-US"/>
          </a:p>
        </p:txBody>
      </p:sp>
    </p:spTree>
    <p:extLst>
      <p:ext uri="{BB962C8B-B14F-4D97-AF65-F5344CB8AC3E}">
        <p14:creationId xmlns:p14="http://schemas.microsoft.com/office/powerpoint/2010/main" val="225511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E25AE-BB04-499C-8837-1740250D4941}" type="slidenum">
              <a:rPr lang="en-US" smtClean="0"/>
              <a:t>3</a:t>
            </a:fld>
            <a:endParaRPr lang="en-US"/>
          </a:p>
        </p:txBody>
      </p:sp>
    </p:spTree>
    <p:extLst>
      <p:ext uri="{BB962C8B-B14F-4D97-AF65-F5344CB8AC3E}">
        <p14:creationId xmlns:p14="http://schemas.microsoft.com/office/powerpoint/2010/main" val="6609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7061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4175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90914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3991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409388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8033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947792-9E91-4300-BE43-8D955BEA66AA}"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67772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947792-9E91-4300-BE43-8D955BEA66AA}"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66290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47792-9E91-4300-BE43-8D955BEA66AA}" type="datetimeFigureOut">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83504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49239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15546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7792-9E91-4300-BE43-8D955BEA66AA}" type="datetimeFigureOut">
              <a:rPr lang="en-US" smtClean="0"/>
              <a:t>5/14/2022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E9176-DC7C-4E22-81E2-CF616AA47BC0}" type="slidenum">
              <a:rPr lang="en-US" smtClean="0"/>
              <a:t>‹#›</a:t>
            </a:fld>
            <a:endParaRPr lang="en-US"/>
          </a:p>
        </p:txBody>
      </p:sp>
    </p:spTree>
    <p:extLst>
      <p:ext uri="{BB962C8B-B14F-4D97-AF65-F5344CB8AC3E}">
        <p14:creationId xmlns:p14="http://schemas.microsoft.com/office/powerpoint/2010/main" val="171051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19.png"/><Relationship Id="rId5" Type="http://schemas.openxmlformats.org/officeDocument/2006/relationships/image" Target="../media/image20.jpeg"/><Relationship Id="rId10" Type="http://schemas.openxmlformats.org/officeDocument/2006/relationships/image" Target="../media/image180.png"/><Relationship Id="rId4" Type="http://schemas.openxmlformats.org/officeDocument/2006/relationships/image" Target="../media/image19.jpeg"/><Relationship Id="rId9" Type="http://schemas.openxmlformats.org/officeDocument/2006/relationships/image" Target="../media/image1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2420888"/>
            <a:ext cx="6768752" cy="2952328"/>
          </a:xfrm>
          <a:prstGeom prst="rect">
            <a:avLst/>
          </a:prstGeom>
          <a:noFill/>
        </p:spPr>
        <p:txBody>
          <a:bodyPr wrap="none" lIns="91440" tIns="45720" rIns="91440" bIns="45720" anchor="ctr" anchorCtr="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CÁC EM ĐẾN VỚI</a:t>
            </a:r>
          </a:p>
          <a:p>
            <a:pPr algn="ctr"/>
            <a:endPar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LỚP HỌC</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668436" y="3545721"/>
            <a:ext cx="2055692"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Toán </a:t>
            </a:r>
            <a:r>
              <a:rPr lang="vi-VN" sz="40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endParaRPr lang="vi-VN" sz="4000"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3549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5101852" cy="1969770"/>
          </a:xfrm>
          <a:prstGeom prst="rect">
            <a:avLst/>
          </a:prstGeom>
          <a:noFill/>
        </p:spPr>
        <p:txBody>
          <a:bodyPr wrap="square" rtlCol="0">
            <a:spAutoFit/>
          </a:bodyPr>
          <a:lstStyle/>
          <a:p>
            <a:pPr algn="just"/>
            <a:r>
              <a:rPr lang="vi-VN" sz="3050" b="1" u="sng">
                <a:solidFill>
                  <a:srgbClr val="FF0000"/>
                </a:solidFill>
                <a:latin typeface="+mj-lt"/>
              </a:rPr>
              <a:t>Bài 3 </a:t>
            </a:r>
            <a:r>
              <a:rPr lang="vi-VN" sz="3050">
                <a:solidFill>
                  <a:srgbClr val="FF0000"/>
                </a:solidFill>
                <a:latin typeface="+mj-lt"/>
              </a:rPr>
              <a:t>: Cho hình </a:t>
            </a:r>
            <a:r>
              <a:rPr lang="vi-VN" sz="3050">
                <a:solidFill>
                  <a:srgbClr val="FF0000"/>
                </a:solidFill>
                <a:latin typeface="Amazone" pitchFamily="66" charset="0"/>
              </a:rPr>
              <a:t>H </a:t>
            </a:r>
            <a:r>
              <a:rPr lang="vi-VN" sz="3050">
                <a:solidFill>
                  <a:srgbClr val="FF0000"/>
                </a:solidFill>
                <a:latin typeface="+mj-lt"/>
              </a:rPr>
              <a:t>tạo bởi hình bình hành ABCD và hình chữ nhật BEGC như hình bên. Tính diện tích hình </a:t>
            </a:r>
            <a:r>
              <a:rPr lang="vi-VN" sz="3050">
                <a:solidFill>
                  <a:srgbClr val="FF0000"/>
                </a:solidFill>
                <a:latin typeface="Amazone" pitchFamily="66" charset="0"/>
              </a:rPr>
              <a:t>H.</a:t>
            </a:r>
            <a:endParaRPr lang="en-US" sz="3050">
              <a:solidFill>
                <a:srgbClr val="FF0000"/>
              </a:solidFill>
              <a:latin typeface="Edwardian Script ITC" pitchFamily="66" charset="0"/>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372" y="226836"/>
            <a:ext cx="34671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2596" y="2708920"/>
            <a:ext cx="1933500" cy="584775"/>
          </a:xfrm>
          <a:prstGeom prst="rect">
            <a:avLst/>
          </a:prstGeom>
          <a:noFill/>
        </p:spPr>
        <p:txBody>
          <a:bodyPr wrap="square" rtlCol="0">
            <a:spAutoFit/>
          </a:bodyPr>
          <a:lstStyle/>
          <a:p>
            <a:pPr algn="ctr"/>
            <a:r>
              <a:rPr lang="vi-VN" sz="3200" u="sng">
                <a:solidFill>
                  <a:srgbClr val="0070C0"/>
                </a:solidFill>
                <a:latin typeface="+mj-lt"/>
              </a:rPr>
              <a:t>Bài giải </a:t>
            </a:r>
            <a:r>
              <a:rPr lang="vi-VN" sz="3200">
                <a:solidFill>
                  <a:srgbClr val="0070C0"/>
                </a:solidFill>
                <a:latin typeface="+mj-lt"/>
              </a:rPr>
              <a:t>: </a:t>
            </a:r>
            <a:endParaRPr lang="en-US" sz="3200">
              <a:solidFill>
                <a:srgbClr val="0070C0"/>
              </a:solidFill>
              <a:latin typeface="+mj-lt"/>
            </a:endParaRPr>
          </a:p>
        </p:txBody>
      </p:sp>
      <p:sp>
        <p:nvSpPr>
          <p:cNvPr id="11" name="TextBox 10"/>
          <p:cNvSpPr txBox="1"/>
          <p:nvPr/>
        </p:nvSpPr>
        <p:spPr>
          <a:xfrm>
            <a:off x="1043608" y="3429000"/>
            <a:ext cx="6984775" cy="584775"/>
          </a:xfrm>
          <a:prstGeom prst="rect">
            <a:avLst/>
          </a:prstGeom>
          <a:noFill/>
        </p:spPr>
        <p:txBody>
          <a:bodyPr wrap="square" rtlCol="0">
            <a:spAutoFit/>
          </a:bodyPr>
          <a:lstStyle/>
          <a:p>
            <a:pPr algn="ctr"/>
            <a:r>
              <a:rPr lang="vi-VN" sz="3200">
                <a:solidFill>
                  <a:srgbClr val="0070C0"/>
                </a:solidFill>
                <a:latin typeface="+mj-lt"/>
              </a:rPr>
              <a:t>Diện tích hình bình hành ABCD là : </a:t>
            </a:r>
            <a:endParaRPr lang="en-US" sz="3200">
              <a:solidFill>
                <a:srgbClr val="0070C0"/>
              </a:solidFill>
              <a:latin typeface="+mj-lt"/>
            </a:endParaRPr>
          </a:p>
        </p:txBody>
      </p:sp>
      <mc:AlternateContent xmlns:mc="http://schemas.openxmlformats.org/markup-compatibility/2006" xmlns:a14="http://schemas.microsoft.com/office/drawing/2010/main">
        <mc:Choice Requires="a14">
          <p:sp>
            <p:nvSpPr>
              <p:cNvPr id="12" name="TextBox 11"/>
              <p:cNvSpPr txBox="1"/>
              <p:nvPr/>
            </p:nvSpPr>
            <p:spPr>
              <a:xfrm>
                <a:off x="1043608" y="4013775"/>
                <a:ext cx="6984775" cy="584775"/>
              </a:xfrm>
              <a:prstGeom prst="rect">
                <a:avLst/>
              </a:prstGeom>
              <a:noFill/>
            </p:spPr>
            <p:txBody>
              <a:bodyPr wrap="square" rtlCol="0">
                <a:spAutoFit/>
              </a:bodyPr>
              <a:lstStyle/>
              <a:p>
                <a:pPr algn="ctr"/>
                <a:r>
                  <a:rPr lang="vi-VN" sz="3200">
                    <a:solidFill>
                      <a:srgbClr val="0070C0"/>
                    </a:solidFill>
                    <a:latin typeface="+mj-lt"/>
                  </a:rPr>
                  <a:t>4 </a:t>
                </a:r>
                <a14:m>
                  <m:oMath xmlns:m="http://schemas.openxmlformats.org/officeDocument/2006/math">
                    <m:r>
                      <a:rPr lang="vi-VN" sz="2400" i="1" smtClean="0">
                        <a:solidFill>
                          <a:srgbClr val="0070C0"/>
                        </a:solidFill>
                        <a:latin typeface="Cambria Math"/>
                        <a:ea typeface="Cambria Math"/>
                      </a:rPr>
                      <m:t>×</m:t>
                    </m:r>
                  </m:oMath>
                </a14:m>
                <a:r>
                  <a:rPr lang="vi-VN" sz="3200">
                    <a:solidFill>
                      <a:srgbClr val="0070C0"/>
                    </a:solidFill>
                    <a:latin typeface="+mj-lt"/>
                  </a:rPr>
                  <a:t> 3 = 12 (cm</a:t>
                </a:r>
                <a:r>
                  <a:rPr lang="vi-VN" sz="3200" baseline="30000">
                    <a:solidFill>
                      <a:srgbClr val="0070C0"/>
                    </a:solidFill>
                    <a:latin typeface="+mj-lt"/>
                  </a:rPr>
                  <a:t>2</a:t>
                </a:r>
                <a:r>
                  <a:rPr lang="vi-VN" sz="3200">
                    <a:solidFill>
                      <a:srgbClr val="0070C0"/>
                    </a:solidFill>
                    <a:latin typeface="+mj-lt"/>
                  </a:rPr>
                  <a:t>)</a:t>
                </a:r>
                <a:endParaRPr lang="en-US" sz="3200">
                  <a:solidFill>
                    <a:srgbClr val="0070C0"/>
                  </a:solidFill>
                  <a:latin typeface="+mj-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43608" y="4013775"/>
                <a:ext cx="6984775" cy="584775"/>
              </a:xfrm>
              <a:prstGeom prst="rect">
                <a:avLst/>
              </a:prstGeom>
              <a:blipFill rotWithShape="1">
                <a:blip r:embed="rId3"/>
                <a:stretch>
                  <a:fillRect t="-15625" b="-31250"/>
                </a:stretch>
              </a:blipFill>
            </p:spPr>
            <p:txBody>
              <a:bodyPr/>
              <a:lstStyle/>
              <a:p>
                <a:r>
                  <a:rPr lang="en-US">
                    <a:noFill/>
                  </a:rPr>
                  <a:t> </a:t>
                </a:r>
              </a:p>
            </p:txBody>
          </p:sp>
        </mc:Fallback>
      </mc:AlternateContent>
      <p:sp>
        <p:nvSpPr>
          <p:cNvPr id="13" name="TextBox 12"/>
          <p:cNvSpPr txBox="1"/>
          <p:nvPr/>
        </p:nvSpPr>
        <p:spPr>
          <a:xfrm>
            <a:off x="1038343" y="4594117"/>
            <a:ext cx="6984775" cy="584775"/>
          </a:xfrm>
          <a:prstGeom prst="rect">
            <a:avLst/>
          </a:prstGeom>
          <a:noFill/>
        </p:spPr>
        <p:txBody>
          <a:bodyPr wrap="square" rtlCol="0">
            <a:spAutoFit/>
          </a:bodyPr>
          <a:lstStyle/>
          <a:p>
            <a:pPr algn="ctr"/>
            <a:r>
              <a:rPr lang="vi-VN" sz="3200">
                <a:solidFill>
                  <a:srgbClr val="0070C0"/>
                </a:solidFill>
                <a:latin typeface="+mj-lt"/>
              </a:rPr>
              <a:t>Diện tích hình chữ nhật BEGC là : </a:t>
            </a:r>
            <a:endParaRPr lang="en-US" sz="3200">
              <a:solidFill>
                <a:srgbClr val="0070C0"/>
              </a:solidFill>
              <a:latin typeface="+mj-lt"/>
            </a:endParaRPr>
          </a:p>
        </p:txBody>
      </p:sp>
      <mc:AlternateContent xmlns:mc="http://schemas.openxmlformats.org/markup-compatibility/2006" xmlns:a14="http://schemas.microsoft.com/office/drawing/2010/main">
        <mc:Choice Requires="a14">
          <p:sp>
            <p:nvSpPr>
              <p:cNvPr id="14" name="TextBox 13"/>
              <p:cNvSpPr txBox="1"/>
              <p:nvPr/>
            </p:nvSpPr>
            <p:spPr>
              <a:xfrm>
                <a:off x="1038343" y="5178892"/>
                <a:ext cx="6984775" cy="584775"/>
              </a:xfrm>
              <a:prstGeom prst="rect">
                <a:avLst/>
              </a:prstGeom>
              <a:noFill/>
            </p:spPr>
            <p:txBody>
              <a:bodyPr wrap="square" rtlCol="0">
                <a:spAutoFit/>
              </a:bodyPr>
              <a:lstStyle/>
              <a:p>
                <a:pPr algn="ctr"/>
                <a:r>
                  <a:rPr lang="vi-VN" sz="3200">
                    <a:solidFill>
                      <a:srgbClr val="0070C0"/>
                    </a:solidFill>
                    <a:latin typeface="+mj-lt"/>
                  </a:rPr>
                  <a:t>4 </a:t>
                </a:r>
                <a14:m>
                  <m:oMath xmlns:m="http://schemas.openxmlformats.org/officeDocument/2006/math">
                    <m:r>
                      <a:rPr lang="vi-VN" sz="2400" i="1" smtClean="0">
                        <a:solidFill>
                          <a:srgbClr val="0070C0"/>
                        </a:solidFill>
                        <a:latin typeface="Cambria Math"/>
                        <a:ea typeface="Cambria Math"/>
                      </a:rPr>
                      <m:t>×</m:t>
                    </m:r>
                  </m:oMath>
                </a14:m>
                <a:r>
                  <a:rPr lang="vi-VN" sz="3200">
                    <a:solidFill>
                      <a:srgbClr val="0070C0"/>
                    </a:solidFill>
                    <a:latin typeface="+mj-lt"/>
                  </a:rPr>
                  <a:t> 3 = 12 (cm</a:t>
                </a:r>
                <a:r>
                  <a:rPr lang="vi-VN" sz="3200" baseline="30000">
                    <a:solidFill>
                      <a:srgbClr val="0070C0"/>
                    </a:solidFill>
                    <a:latin typeface="+mj-lt"/>
                  </a:rPr>
                  <a:t>2</a:t>
                </a:r>
                <a:r>
                  <a:rPr lang="vi-VN" sz="3200">
                    <a:solidFill>
                      <a:srgbClr val="0070C0"/>
                    </a:solidFill>
                    <a:latin typeface="+mj-lt"/>
                  </a:rPr>
                  <a:t>)</a:t>
                </a:r>
                <a:endParaRPr lang="en-US" sz="3200">
                  <a:solidFill>
                    <a:srgbClr val="0070C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38343" y="5178892"/>
                <a:ext cx="6984775" cy="584775"/>
              </a:xfrm>
              <a:prstGeom prst="rect">
                <a:avLst/>
              </a:prstGeom>
              <a:blipFill rotWithShape="1">
                <a:blip r:embed="rId4"/>
                <a:stretch>
                  <a:fillRect t="-15789" b="-32632"/>
                </a:stretch>
              </a:blipFill>
            </p:spPr>
            <p:txBody>
              <a:bodyPr/>
              <a:lstStyle/>
              <a:p>
                <a:r>
                  <a:rPr lang="en-US">
                    <a:noFill/>
                  </a:rPr>
                  <a:t> </a:t>
                </a:r>
              </a:p>
            </p:txBody>
          </p:sp>
        </mc:Fallback>
      </mc:AlternateContent>
    </p:spTree>
    <p:extLst>
      <p:ext uri="{BB962C8B-B14F-4D97-AF65-F5344CB8AC3E}">
        <p14:creationId xmlns:p14="http://schemas.microsoft.com/office/powerpoint/2010/main" val="26489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childTnLst>
                          </p:cTn>
                        </p:par>
                      </p:childTnLst>
                    </p:cTn>
                  </p:par>
                </p:childTnLst>
              </p:cTn>
              <p:nextCondLst>
                <p:cond evt="onClick" delay="0">
                  <p:tgtEl>
                    <p:spTgt spid="13"/>
                  </p:tgtEl>
                </p:cond>
              </p:nextCondLst>
            </p:seq>
          </p:childTnLst>
        </p:cTn>
      </p:par>
    </p:tnLst>
    <p:bldLst>
      <p:bldP spid="4" grpId="0"/>
      <p:bldP spid="2"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02596" y="44624"/>
            <a:ext cx="1933500" cy="584775"/>
          </a:xfrm>
          <a:prstGeom prst="rect">
            <a:avLst/>
          </a:prstGeom>
          <a:noFill/>
        </p:spPr>
        <p:txBody>
          <a:bodyPr wrap="square" rtlCol="0">
            <a:spAutoFit/>
          </a:bodyPr>
          <a:lstStyle/>
          <a:p>
            <a:pPr algn="ctr"/>
            <a:r>
              <a:rPr lang="vi-VN" sz="3200" u="sng">
                <a:solidFill>
                  <a:srgbClr val="0070C0"/>
                </a:solidFill>
                <a:latin typeface="+mj-lt"/>
              </a:rPr>
              <a:t>Bài giải </a:t>
            </a:r>
            <a:r>
              <a:rPr lang="vi-VN" sz="3200">
                <a:solidFill>
                  <a:srgbClr val="0070C0"/>
                </a:solidFill>
                <a:latin typeface="+mj-lt"/>
              </a:rPr>
              <a:t>: </a:t>
            </a:r>
            <a:endParaRPr lang="en-US" sz="3200">
              <a:solidFill>
                <a:srgbClr val="0070C0"/>
              </a:solidFill>
              <a:latin typeface="+mj-lt"/>
            </a:endParaRPr>
          </a:p>
        </p:txBody>
      </p:sp>
      <p:sp>
        <p:nvSpPr>
          <p:cNvPr id="13" name="TextBox 12"/>
          <p:cNvSpPr txBox="1"/>
          <p:nvPr/>
        </p:nvSpPr>
        <p:spPr>
          <a:xfrm>
            <a:off x="1043608" y="764704"/>
            <a:ext cx="6984775" cy="584775"/>
          </a:xfrm>
          <a:prstGeom prst="rect">
            <a:avLst/>
          </a:prstGeom>
          <a:noFill/>
        </p:spPr>
        <p:txBody>
          <a:bodyPr wrap="square" rtlCol="0">
            <a:spAutoFit/>
          </a:bodyPr>
          <a:lstStyle/>
          <a:p>
            <a:pPr algn="ctr"/>
            <a:r>
              <a:rPr lang="vi-VN" sz="3200">
                <a:solidFill>
                  <a:srgbClr val="0070C0"/>
                </a:solidFill>
                <a:latin typeface="+mj-lt"/>
              </a:rPr>
              <a:t>Diện tích hình bình hành ABCD là : </a:t>
            </a:r>
            <a:endParaRPr lang="en-US" sz="3200">
              <a:solidFill>
                <a:srgbClr val="0070C0"/>
              </a:solidFill>
              <a:latin typeface="+mj-lt"/>
            </a:endParaRPr>
          </a:p>
        </p:txBody>
      </p:sp>
      <mc:AlternateContent xmlns:mc="http://schemas.openxmlformats.org/markup-compatibility/2006" xmlns:a14="http://schemas.microsoft.com/office/drawing/2010/main">
        <mc:Choice Requires="a14">
          <p:sp>
            <p:nvSpPr>
              <p:cNvPr id="14" name="TextBox 13"/>
              <p:cNvSpPr txBox="1"/>
              <p:nvPr/>
            </p:nvSpPr>
            <p:spPr>
              <a:xfrm>
                <a:off x="1043608" y="1436951"/>
                <a:ext cx="6984775" cy="584775"/>
              </a:xfrm>
              <a:prstGeom prst="rect">
                <a:avLst/>
              </a:prstGeom>
              <a:noFill/>
            </p:spPr>
            <p:txBody>
              <a:bodyPr wrap="square" rtlCol="0">
                <a:spAutoFit/>
              </a:bodyPr>
              <a:lstStyle/>
              <a:p>
                <a:pPr algn="ctr"/>
                <a:r>
                  <a:rPr lang="vi-VN" sz="3200">
                    <a:solidFill>
                      <a:srgbClr val="0070C0"/>
                    </a:solidFill>
                    <a:latin typeface="+mj-lt"/>
                  </a:rPr>
                  <a:t>4 </a:t>
                </a:r>
                <a14:m>
                  <m:oMath xmlns:m="http://schemas.openxmlformats.org/officeDocument/2006/math">
                    <m:r>
                      <a:rPr lang="vi-VN" sz="2400" i="1" smtClean="0">
                        <a:solidFill>
                          <a:srgbClr val="0070C0"/>
                        </a:solidFill>
                        <a:latin typeface="Cambria Math"/>
                        <a:ea typeface="Cambria Math"/>
                      </a:rPr>
                      <m:t>×</m:t>
                    </m:r>
                  </m:oMath>
                </a14:m>
                <a:r>
                  <a:rPr lang="vi-VN" sz="3200">
                    <a:solidFill>
                      <a:srgbClr val="0070C0"/>
                    </a:solidFill>
                    <a:latin typeface="+mj-lt"/>
                  </a:rPr>
                  <a:t> 3 = 12 (cm</a:t>
                </a:r>
                <a:r>
                  <a:rPr lang="vi-VN" sz="3200" baseline="30000">
                    <a:solidFill>
                      <a:srgbClr val="0070C0"/>
                    </a:solidFill>
                    <a:latin typeface="+mj-lt"/>
                  </a:rPr>
                  <a:t>2</a:t>
                </a:r>
                <a:r>
                  <a:rPr lang="vi-VN" sz="3200">
                    <a:solidFill>
                      <a:srgbClr val="0070C0"/>
                    </a:solidFill>
                    <a:latin typeface="+mj-lt"/>
                  </a:rPr>
                  <a:t>)</a:t>
                </a:r>
                <a:endParaRPr lang="en-US" sz="3200">
                  <a:solidFill>
                    <a:srgbClr val="0070C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43608" y="1436951"/>
                <a:ext cx="6984775" cy="584775"/>
              </a:xfrm>
              <a:prstGeom prst="rect">
                <a:avLst/>
              </a:prstGeom>
              <a:blipFill rotWithShape="1">
                <a:blip r:embed="rId2"/>
                <a:stretch>
                  <a:fillRect t="-15625" b="-31250"/>
                </a:stretch>
              </a:blipFill>
            </p:spPr>
            <p:txBody>
              <a:bodyPr/>
              <a:lstStyle/>
              <a:p>
                <a:r>
                  <a:rPr lang="en-US">
                    <a:noFill/>
                  </a:rPr>
                  <a:t> </a:t>
                </a:r>
              </a:p>
            </p:txBody>
          </p:sp>
        </mc:Fallback>
      </mc:AlternateContent>
      <p:sp>
        <p:nvSpPr>
          <p:cNvPr id="15" name="TextBox 14"/>
          <p:cNvSpPr txBox="1"/>
          <p:nvPr/>
        </p:nvSpPr>
        <p:spPr>
          <a:xfrm>
            <a:off x="1038343" y="2161309"/>
            <a:ext cx="6984775" cy="584775"/>
          </a:xfrm>
          <a:prstGeom prst="rect">
            <a:avLst/>
          </a:prstGeom>
          <a:noFill/>
        </p:spPr>
        <p:txBody>
          <a:bodyPr wrap="square" rtlCol="0">
            <a:spAutoFit/>
          </a:bodyPr>
          <a:lstStyle/>
          <a:p>
            <a:pPr algn="ctr"/>
            <a:r>
              <a:rPr lang="vi-VN" sz="3200">
                <a:solidFill>
                  <a:srgbClr val="0070C0"/>
                </a:solidFill>
                <a:latin typeface="+mj-lt"/>
              </a:rPr>
              <a:t>Diện tích hình chữ nhật BEGC là : </a:t>
            </a:r>
            <a:endParaRPr lang="en-US" sz="3200">
              <a:solidFill>
                <a:srgbClr val="0070C0"/>
              </a:solidFill>
              <a:latin typeface="+mj-lt"/>
            </a:endParaRPr>
          </a:p>
        </p:txBody>
      </p:sp>
      <mc:AlternateContent xmlns:mc="http://schemas.openxmlformats.org/markup-compatibility/2006" xmlns:a14="http://schemas.microsoft.com/office/drawing/2010/main">
        <mc:Choice Requires="a14">
          <p:sp>
            <p:nvSpPr>
              <p:cNvPr id="16" name="TextBox 15"/>
              <p:cNvSpPr txBox="1"/>
              <p:nvPr/>
            </p:nvSpPr>
            <p:spPr>
              <a:xfrm>
                <a:off x="1038343" y="2890100"/>
                <a:ext cx="6984775" cy="584775"/>
              </a:xfrm>
              <a:prstGeom prst="rect">
                <a:avLst/>
              </a:prstGeom>
              <a:noFill/>
            </p:spPr>
            <p:txBody>
              <a:bodyPr wrap="square" rtlCol="0">
                <a:spAutoFit/>
              </a:bodyPr>
              <a:lstStyle/>
              <a:p>
                <a:pPr algn="ctr"/>
                <a:r>
                  <a:rPr lang="vi-VN" sz="3200">
                    <a:solidFill>
                      <a:srgbClr val="0070C0"/>
                    </a:solidFill>
                    <a:latin typeface="+mj-lt"/>
                  </a:rPr>
                  <a:t>4 </a:t>
                </a:r>
                <a14:m>
                  <m:oMath xmlns:m="http://schemas.openxmlformats.org/officeDocument/2006/math">
                    <m:r>
                      <a:rPr lang="vi-VN" sz="2400" i="1" smtClean="0">
                        <a:solidFill>
                          <a:srgbClr val="0070C0"/>
                        </a:solidFill>
                        <a:latin typeface="Cambria Math"/>
                        <a:ea typeface="Cambria Math"/>
                      </a:rPr>
                      <m:t>×</m:t>
                    </m:r>
                  </m:oMath>
                </a14:m>
                <a:r>
                  <a:rPr lang="vi-VN" sz="3200">
                    <a:solidFill>
                      <a:srgbClr val="0070C0"/>
                    </a:solidFill>
                    <a:latin typeface="+mj-lt"/>
                  </a:rPr>
                  <a:t> 3 = 12 (cm</a:t>
                </a:r>
                <a:r>
                  <a:rPr lang="vi-VN" sz="3200" baseline="30000">
                    <a:solidFill>
                      <a:srgbClr val="0070C0"/>
                    </a:solidFill>
                    <a:latin typeface="+mj-lt"/>
                  </a:rPr>
                  <a:t>2</a:t>
                </a:r>
                <a:r>
                  <a:rPr lang="vi-VN" sz="3200">
                    <a:solidFill>
                      <a:srgbClr val="0070C0"/>
                    </a:solidFill>
                    <a:latin typeface="+mj-lt"/>
                  </a:rPr>
                  <a:t>)</a:t>
                </a:r>
                <a:endParaRPr lang="en-US" sz="3200">
                  <a:solidFill>
                    <a:srgbClr val="0070C0"/>
                  </a:solidFill>
                  <a:latin typeface="+mj-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38343" y="2890100"/>
                <a:ext cx="6984775" cy="584775"/>
              </a:xfrm>
              <a:prstGeom prst="rect">
                <a:avLst/>
              </a:prstGeom>
              <a:blipFill rotWithShape="1">
                <a:blip r:embed="rId3"/>
                <a:stretch>
                  <a:fillRect t="-15625" b="-31250"/>
                </a:stretch>
              </a:blipFill>
            </p:spPr>
            <p:txBody>
              <a:bodyPr/>
              <a:lstStyle/>
              <a:p>
                <a:r>
                  <a:rPr lang="en-US">
                    <a:noFill/>
                  </a:rPr>
                  <a:t> </a:t>
                </a:r>
              </a:p>
            </p:txBody>
          </p:sp>
        </mc:Fallback>
      </mc:AlternateContent>
      <p:sp>
        <p:nvSpPr>
          <p:cNvPr id="19" name="TextBox 18"/>
          <p:cNvSpPr txBox="1"/>
          <p:nvPr/>
        </p:nvSpPr>
        <p:spPr>
          <a:xfrm>
            <a:off x="1043608" y="3645024"/>
            <a:ext cx="6984775" cy="584775"/>
          </a:xfrm>
          <a:prstGeom prst="rect">
            <a:avLst/>
          </a:prstGeom>
          <a:noFill/>
        </p:spPr>
        <p:txBody>
          <a:bodyPr wrap="square" rtlCol="0">
            <a:spAutoFit/>
          </a:bodyPr>
          <a:lstStyle/>
          <a:p>
            <a:pPr algn="ctr"/>
            <a:r>
              <a:rPr lang="vi-VN" sz="3200">
                <a:solidFill>
                  <a:srgbClr val="0070C0"/>
                </a:solidFill>
                <a:latin typeface="+mj-lt"/>
              </a:rPr>
              <a:t>Diện tích hình </a:t>
            </a:r>
            <a:r>
              <a:rPr lang="vi-VN" sz="3200">
                <a:solidFill>
                  <a:srgbClr val="0070C0"/>
                </a:solidFill>
                <a:latin typeface="Amazone" pitchFamily="66" charset="0"/>
              </a:rPr>
              <a:t>H  </a:t>
            </a:r>
            <a:r>
              <a:rPr lang="vi-VN" sz="3200">
                <a:solidFill>
                  <a:srgbClr val="0070C0"/>
                </a:solidFill>
                <a:latin typeface="+mj-lt"/>
              </a:rPr>
              <a:t>là : </a:t>
            </a:r>
            <a:endParaRPr lang="en-US" sz="3200">
              <a:solidFill>
                <a:srgbClr val="0070C0"/>
              </a:solidFill>
              <a:latin typeface="+mj-lt"/>
            </a:endParaRPr>
          </a:p>
        </p:txBody>
      </p:sp>
      <p:sp>
        <p:nvSpPr>
          <p:cNvPr id="20" name="TextBox 19"/>
          <p:cNvSpPr txBox="1"/>
          <p:nvPr/>
        </p:nvSpPr>
        <p:spPr>
          <a:xfrm>
            <a:off x="1043608" y="4347682"/>
            <a:ext cx="6984775" cy="584775"/>
          </a:xfrm>
          <a:prstGeom prst="rect">
            <a:avLst/>
          </a:prstGeom>
          <a:noFill/>
        </p:spPr>
        <p:txBody>
          <a:bodyPr wrap="square" rtlCol="0">
            <a:spAutoFit/>
          </a:bodyPr>
          <a:lstStyle/>
          <a:p>
            <a:pPr algn="ctr"/>
            <a:r>
              <a:rPr lang="vi-VN" sz="3200">
                <a:solidFill>
                  <a:srgbClr val="0070C0"/>
                </a:solidFill>
                <a:latin typeface="+mj-lt"/>
              </a:rPr>
              <a:t>12 + 12 = 24 (cm</a:t>
            </a:r>
            <a:r>
              <a:rPr lang="vi-VN" sz="3200" baseline="30000">
                <a:solidFill>
                  <a:srgbClr val="0070C0"/>
                </a:solidFill>
                <a:latin typeface="+mj-lt"/>
              </a:rPr>
              <a:t>2</a:t>
            </a:r>
            <a:r>
              <a:rPr lang="vi-VN" sz="3200">
                <a:solidFill>
                  <a:srgbClr val="0070C0"/>
                </a:solidFill>
                <a:latin typeface="+mj-lt"/>
              </a:rPr>
              <a:t>)</a:t>
            </a:r>
            <a:endParaRPr lang="en-US" sz="3200">
              <a:solidFill>
                <a:srgbClr val="0070C0"/>
              </a:solidFill>
              <a:latin typeface="+mj-lt"/>
            </a:endParaRPr>
          </a:p>
        </p:txBody>
      </p:sp>
      <p:sp>
        <p:nvSpPr>
          <p:cNvPr id="21" name="TextBox 20"/>
          <p:cNvSpPr txBox="1"/>
          <p:nvPr/>
        </p:nvSpPr>
        <p:spPr>
          <a:xfrm>
            <a:off x="1043608" y="5076473"/>
            <a:ext cx="6984775" cy="584775"/>
          </a:xfrm>
          <a:prstGeom prst="rect">
            <a:avLst/>
          </a:prstGeom>
          <a:noFill/>
        </p:spPr>
        <p:txBody>
          <a:bodyPr wrap="square" rtlCol="0">
            <a:spAutoFit/>
          </a:bodyPr>
          <a:lstStyle/>
          <a:p>
            <a:pPr algn="ctr"/>
            <a:r>
              <a:rPr lang="vi-VN" sz="3200">
                <a:solidFill>
                  <a:srgbClr val="0070C0"/>
                </a:solidFill>
                <a:latin typeface="+mj-lt"/>
              </a:rPr>
              <a:t>		</a:t>
            </a:r>
            <a:r>
              <a:rPr lang="vi-VN" sz="3200" u="sng">
                <a:solidFill>
                  <a:srgbClr val="0070C0"/>
                </a:solidFill>
                <a:latin typeface="+mj-lt"/>
              </a:rPr>
              <a:t>Đáp số </a:t>
            </a:r>
            <a:r>
              <a:rPr lang="vi-VN" sz="3200">
                <a:solidFill>
                  <a:srgbClr val="0070C0"/>
                </a:solidFill>
                <a:latin typeface="+mj-lt"/>
              </a:rPr>
              <a:t>: 24 cm</a:t>
            </a:r>
            <a:r>
              <a:rPr lang="vi-VN" sz="3200" baseline="30000">
                <a:solidFill>
                  <a:srgbClr val="0070C0"/>
                </a:solidFill>
                <a:latin typeface="+mj-lt"/>
              </a:rPr>
              <a:t>2</a:t>
            </a:r>
            <a:endParaRPr lang="en-US" sz="3200">
              <a:solidFill>
                <a:srgbClr val="0070C0"/>
              </a:solidFill>
              <a:latin typeface="+mj-lt"/>
            </a:endParaRPr>
          </a:p>
        </p:txBody>
      </p:sp>
    </p:spTree>
    <p:extLst>
      <p:ext uri="{BB962C8B-B14F-4D97-AF65-F5344CB8AC3E}">
        <p14:creationId xmlns:p14="http://schemas.microsoft.com/office/powerpoint/2010/main" val="24737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childTnLst>
        </p:cTn>
      </p:par>
    </p:tnLst>
    <p:bldLst>
      <p:bldP spid="12" grpId="0"/>
      <p:bldP spid="13" grpId="0"/>
      <p:bldP spid="14" grpId="0"/>
      <p:bldP spid="15" grpId="0"/>
      <p:bldP spid="16"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VẬN</a:t>
            </a:r>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DỤNG</a:t>
            </a:r>
            <a:endParaRPr lang="en-US"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954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7"/>
          <p:cNvSpPr txBox="1"/>
          <p:nvPr/>
        </p:nvSpPr>
        <p:spPr>
          <a:xfrm>
            <a:off x="1601904" y="4631121"/>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bình hành</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179832" y="116632"/>
            <a:ext cx="2880000" cy="864000"/>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prstClr val="black"/>
                </a:solidFill>
                <a:latin typeface="Times New Roman" pitchFamily="18" charset="0"/>
                <a:cs typeface="Times New Roman" pitchFamily="18" charset="0"/>
              </a:rPr>
              <a:t>Ngôi</a:t>
            </a:r>
            <a:r>
              <a:rPr lang="en-US" sz="2800" b="1" dirty="0">
                <a:solidFill>
                  <a:prstClr val="black"/>
                </a:solidFill>
                <a:latin typeface="Times New Roman" pitchFamily="18" charset="0"/>
                <a:cs typeface="Times New Roman" pitchFamily="18" charset="0"/>
              </a:rPr>
              <a:t> </a:t>
            </a:r>
            <a:r>
              <a:rPr lang="en-US" sz="2800" b="1" err="1">
                <a:solidFill>
                  <a:prstClr val="black"/>
                </a:solidFill>
                <a:latin typeface="Times New Roman" pitchFamily="18" charset="0"/>
                <a:cs typeface="Times New Roman" pitchFamily="18" charset="0"/>
              </a:rPr>
              <a:t>nhà</a:t>
            </a:r>
            <a:r>
              <a:rPr lang="en-US" sz="2800" b="1">
                <a:solidFill>
                  <a:prstClr val="black"/>
                </a:solidFill>
                <a:latin typeface="Times New Roman" pitchFamily="18" charset="0"/>
                <a:cs typeface="Times New Roman" pitchFamily="18" charset="0"/>
              </a:rPr>
              <a:t> </a:t>
            </a:r>
            <a:endParaRPr lang="vi-VN" sz="2800" b="1">
              <a:solidFill>
                <a:prstClr val="black"/>
              </a:solidFill>
              <a:latin typeface="Times New Roman" pitchFamily="18" charset="0"/>
              <a:cs typeface="Times New Roman" pitchFamily="18" charset="0"/>
            </a:endParaRPr>
          </a:p>
          <a:p>
            <a:pPr algn="ctr"/>
            <a:r>
              <a:rPr lang="en-US" sz="2800" b="1">
                <a:solidFill>
                  <a:prstClr val="black"/>
                </a:solidFill>
                <a:latin typeface="Times New Roman" pitchFamily="18" charset="0"/>
                <a:cs typeface="Times New Roman" pitchFamily="18" charset="0"/>
              </a:rPr>
              <a:t>thân </a:t>
            </a:r>
            <a:r>
              <a:rPr lang="en-US" sz="2800" b="1" dirty="0" err="1">
                <a:solidFill>
                  <a:prstClr val="black"/>
                </a:solidFill>
                <a:latin typeface="Times New Roman" pitchFamily="18" charset="0"/>
                <a:cs typeface="Times New Roman" pitchFamily="18" charset="0"/>
              </a:rPr>
              <a:t>quen</a:t>
            </a:r>
            <a:endParaRPr lang="en-US" sz="2800" b="1" dirty="0">
              <a:solidFill>
                <a:prstClr val="black"/>
              </a:solidFill>
              <a:latin typeface="Times New Roman" pitchFamily="18" charset="0"/>
              <a:cs typeface="Times New Roman" pitchFamily="18" charset="0"/>
            </a:endParaRPr>
          </a:p>
        </p:txBody>
      </p:sp>
      <p:pic>
        <p:nvPicPr>
          <p:cNvPr id="2091" name="Picture 1" descr="Câu đố: Con mèo"/>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6990" y="1130512"/>
            <a:ext cx="1170064" cy="1563406"/>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 descr="Clipart Of Cat, Cartoon And Cats - Truyện Mèo Lại Hoàn Mèo , Transparent  Cartoon - Jing.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50" y="4065604"/>
            <a:ext cx="687026" cy="1197694"/>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 descr="Hình ảnh Minh Họa Mèo đen Nhỏ Trên Nền Trắng, Dễ Thương., Bị Cô Lập, Động  Vật Vector và PNG với nền trong suốt để tải xuống miễn phí"/>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154" y="5450024"/>
            <a:ext cx="1017951" cy="1357268"/>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9" descr="Hình ảnh Yếu Tố Hoạt Hình Nhà Chó Cưng, Nhà Clipart, Màu Vàng, Nhà ở trong  suốt PNG và Vector để tải xuống miễn phí"/>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447359" y="1002117"/>
            <a:ext cx="1346635" cy="179551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1" descr="Dog House Illustration Vector On White Background, Dog House Clipart, Dog,  Illustration PNG and Vector with Transparent Background for Free Downlo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040" y="2526577"/>
            <a:ext cx="1170850" cy="156113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12" descr="Dog House Illustration Royalty Free Cliparts, Vectors, And Stock  Illustration. Image 1915921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9098" y="3871089"/>
            <a:ext cx="1197089" cy="159611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3" descr="Dog House Png, Vector, PSD, and Clipart With Transparent Background for  Free Download | Png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8383" y="5250559"/>
            <a:ext cx="1266790" cy="16890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 Box 14"/>
              <p:cNvSpPr txBox="1"/>
              <p:nvPr/>
            </p:nvSpPr>
            <p:spPr>
              <a:xfrm>
                <a:off x="5720824" y="1479441"/>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latin typeface="Cambria Math"/>
                        <a:ea typeface="Cambria Math"/>
                        <a:cs typeface="Times New Roman" panose="02020603050405020304" pitchFamily="18" charset="0"/>
                      </a:rPr>
                      <m:t>×</m:t>
                    </m:r>
                  </m:oMath>
                </a14:m>
                <a:r>
                  <a:rPr lang="vi-VN" sz="3200" dirty="0">
                    <a:effectLst/>
                    <a:latin typeface="+mj-lt"/>
                    <a:ea typeface="Calibri" panose="020F0502020204030204" pitchFamily="34" charset="0"/>
                    <a:cs typeface="Times New Roman" panose="02020603050405020304" pitchFamily="18" charset="0"/>
                  </a:rPr>
                  <a:t> b</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5" name="Text Box 14"/>
              <p:cNvSpPr txBox="1">
                <a:spLocks noRot="1" noChangeAspect="1" noMove="1" noResize="1" noEditPoints="1" noAdjustHandles="1" noChangeArrowheads="1" noChangeShapeType="1" noTextEdit="1"/>
              </p:cNvSpPr>
              <p:nvPr/>
            </p:nvSpPr>
            <p:spPr>
              <a:xfrm>
                <a:off x="5720824" y="1479441"/>
                <a:ext cx="2667600" cy="914400"/>
              </a:xfrm>
              <a:prstGeom prst="rect">
                <a:avLst/>
              </a:prstGeom>
              <a:blipFill rotWithShape="1">
                <a:blip r:embed="rId9"/>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 Box 15"/>
              <p:cNvSpPr txBox="1"/>
              <p:nvPr/>
            </p:nvSpPr>
            <p:spPr>
              <a:xfrm>
                <a:off x="5720824" y="2926115"/>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3200">
                    <a:effectLst/>
                    <a:latin typeface="+mj-lt"/>
                    <a:ea typeface="Calibri" panose="020F0502020204030204" pitchFamily="34" charset="0"/>
                    <a:cs typeface="Times New Roman" panose="02020603050405020304" pitchFamily="18" charset="0"/>
                  </a:rPr>
                  <a:t>S = </a:t>
                </a:r>
                <a14:m>
                  <m:oMath xmlns:m="http://schemas.openxmlformats.org/officeDocument/2006/math">
                    <m:f>
                      <m:fPr>
                        <m:ctrlPr>
                          <a:rPr lang="vi-VN" sz="3200" i="1" smtClean="0">
                            <a:effectLst/>
                            <a:latin typeface="Cambria Math" panose="02040503050406030204" pitchFamily="18" charset="0"/>
                            <a:cs typeface="Times New Roman" panose="02020603050405020304" pitchFamily="18" charset="0"/>
                          </a:rPr>
                        </m:ctrlPr>
                      </m:fPr>
                      <m:num>
                        <m:r>
                          <a:rPr lang="vi-VN" sz="3200" b="0" i="1" smtClean="0">
                            <a:effectLst/>
                            <a:latin typeface="Cambria Math"/>
                            <a:cs typeface="Times New Roman" panose="02020603050405020304" pitchFamily="18" charset="0"/>
                          </a:rPr>
                          <m:t>𝑎</m:t>
                        </m:r>
                        <m:r>
                          <a:rPr lang="vi-VN" sz="3200" b="0" i="1" smtClean="0">
                            <a:effectLst/>
                            <a:latin typeface="Cambria Math"/>
                            <a:cs typeface="Times New Roman" panose="02020603050405020304" pitchFamily="18" charset="0"/>
                          </a:rPr>
                          <m:t> × </m:t>
                        </m:r>
                        <m:r>
                          <a:rPr lang="vi-VN" sz="3200" b="0" i="1" smtClean="0">
                            <a:effectLst/>
                            <a:latin typeface="Cambria Math"/>
                            <a:ea typeface="Cambria Math"/>
                            <a:cs typeface="Times New Roman" panose="02020603050405020304" pitchFamily="18" charset="0"/>
                          </a:rPr>
                          <m:t>h</m:t>
                        </m:r>
                      </m:num>
                      <m:den>
                        <m:r>
                          <a:rPr lang="vi-VN" sz="3200" b="0" i="1" smtClean="0">
                            <a:effectLst/>
                            <a:latin typeface="Cambria Math"/>
                            <a:cs typeface="Times New Roman" panose="02020603050405020304" pitchFamily="18" charset="0"/>
                          </a:rPr>
                          <m:t>2</m:t>
                        </m:r>
                      </m:den>
                    </m:f>
                  </m:oMath>
                </a14:m>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6" name="Text Box 15"/>
              <p:cNvSpPr txBox="1">
                <a:spLocks noRot="1" noChangeAspect="1" noMove="1" noResize="1" noEditPoints="1" noAdjustHandles="1" noChangeArrowheads="1" noChangeShapeType="1" noTextEdit="1"/>
              </p:cNvSpPr>
              <p:nvPr/>
            </p:nvSpPr>
            <p:spPr>
              <a:xfrm>
                <a:off x="5720824" y="2926115"/>
                <a:ext cx="2667600" cy="914400"/>
              </a:xfrm>
              <a:prstGeom prst="rect">
                <a:avLst/>
              </a:prstGeom>
              <a:blipFill rotWithShape="1">
                <a:blip r:embed="rId10"/>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16"/>
              <p:cNvSpPr txBox="1"/>
              <p:nvPr/>
            </p:nvSpPr>
            <p:spPr>
              <a:xfrm>
                <a:off x="5722422" y="4336160"/>
                <a:ext cx="2665993" cy="914398"/>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effectLst/>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effectLst/>
                        <a:latin typeface="Cambria Math"/>
                        <a:ea typeface="Cambria Math"/>
                        <a:cs typeface="Times New Roman" panose="02020603050405020304" pitchFamily="18" charset="0"/>
                      </a:rPr>
                      <m:t>×</m:t>
                    </m:r>
                  </m:oMath>
                </a14:m>
                <a:r>
                  <a:rPr lang="vi-VN" sz="3200" dirty="0">
                    <a:effectLst/>
                    <a:latin typeface="+mj-lt"/>
                    <a:ea typeface="Calibri" panose="020F0502020204030204" pitchFamily="34" charset="0"/>
                    <a:cs typeface="Times New Roman" panose="02020603050405020304" pitchFamily="18" charset="0"/>
                  </a:rPr>
                  <a:t> a</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7" name="Text Box 16"/>
              <p:cNvSpPr txBox="1">
                <a:spLocks noRot="1" noChangeAspect="1" noMove="1" noResize="1" noEditPoints="1" noAdjustHandles="1" noChangeArrowheads="1" noChangeShapeType="1" noTextEdit="1"/>
              </p:cNvSpPr>
              <p:nvPr/>
            </p:nvSpPr>
            <p:spPr>
              <a:xfrm>
                <a:off x="5722422" y="4336160"/>
                <a:ext cx="2665993" cy="914398"/>
              </a:xfrm>
              <a:prstGeom prst="rect">
                <a:avLst/>
              </a:prstGeom>
              <a:blipFill rotWithShape="1">
                <a:blip r:embed="rId11"/>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Box 17"/>
              <p:cNvSpPr txBox="1"/>
              <p:nvPr/>
            </p:nvSpPr>
            <p:spPr>
              <a:xfrm>
                <a:off x="5714259" y="5713134"/>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effectLst/>
                    <a:latin typeface="Times New Roman" pitchFamily="18" charset="0"/>
                    <a:ea typeface="Calibri" panose="020F0502020204030204" pitchFamily="34" charset="0"/>
                    <a:cs typeface="Times New Roman" pitchFamily="18" charset="0"/>
                  </a:rPr>
                  <a:t>S = </a:t>
                </a:r>
                <a14:m>
                  <m:oMath xmlns:m="http://schemas.openxmlformats.org/officeDocument/2006/math">
                    <m:f>
                      <m:fPr>
                        <m:ctrlPr>
                          <a:rPr lang="vi-VN" sz="3200" i="1" smtClean="0">
                            <a:effectLst/>
                            <a:latin typeface="Cambria Math" panose="02040503050406030204" pitchFamily="18" charset="0"/>
                            <a:cs typeface="Times New Roman" pitchFamily="18" charset="0"/>
                          </a:rPr>
                        </m:ctrlPr>
                      </m:fPr>
                      <m:num>
                        <m:r>
                          <a:rPr lang="vi-VN" sz="3200" b="0" i="1" smtClean="0">
                            <a:effectLst/>
                            <a:latin typeface="Cambria Math"/>
                            <a:cs typeface="Times New Roman" pitchFamily="18" charset="0"/>
                          </a:rPr>
                          <m:t>𝑚</m:t>
                        </m:r>
                        <m:r>
                          <a:rPr lang="vi-VN" sz="3200" b="0" i="1" smtClean="0">
                            <a:effectLst/>
                            <a:latin typeface="Cambria Math"/>
                            <a:cs typeface="Times New Roman" pitchFamily="18" charset="0"/>
                          </a:rPr>
                          <m:t> × </m:t>
                        </m:r>
                        <m:r>
                          <a:rPr lang="vi-VN" sz="3200" b="0" i="1" smtClean="0">
                            <a:effectLst/>
                            <a:latin typeface="Cambria Math"/>
                            <a:ea typeface="Cambria Math"/>
                            <a:cs typeface="Times New Roman" pitchFamily="18" charset="0"/>
                          </a:rPr>
                          <m:t>𝑛</m:t>
                        </m:r>
                      </m:num>
                      <m:den>
                        <m:r>
                          <a:rPr lang="vi-VN" sz="3200" b="0" i="1" smtClean="0">
                            <a:effectLst/>
                            <a:latin typeface="Cambria Math"/>
                            <a:cs typeface="Times New Roman" pitchFamily="18" charset="0"/>
                          </a:rPr>
                          <m:t>2</m:t>
                        </m:r>
                      </m:den>
                    </m:f>
                  </m:oMath>
                </a14:m>
                <a:endParaRPr lang="en-US" sz="3200" dirty="0">
                  <a:effectLst/>
                  <a:latin typeface="Times New Roman" pitchFamily="18" charset="0"/>
                  <a:ea typeface="Calibri" panose="020F0502020204030204" pitchFamily="34" charset="0"/>
                  <a:cs typeface="Times New Roman" pitchFamily="18" charset="0"/>
                </a:endParaRPr>
              </a:p>
            </p:txBody>
          </p:sp>
        </mc:Choice>
        <mc:Fallback xmlns="">
          <p:sp>
            <p:nvSpPr>
              <p:cNvPr id="58" name="Text Box 17"/>
              <p:cNvSpPr txBox="1">
                <a:spLocks noRot="1" noChangeAspect="1" noMove="1" noResize="1" noEditPoints="1" noAdjustHandles="1" noChangeArrowheads="1" noChangeShapeType="1" noTextEdit="1"/>
              </p:cNvSpPr>
              <p:nvPr/>
            </p:nvSpPr>
            <p:spPr>
              <a:xfrm>
                <a:off x="5714259" y="5713134"/>
                <a:ext cx="2667600" cy="914400"/>
              </a:xfrm>
              <a:prstGeom prst="rect">
                <a:avLst/>
              </a:prstGeom>
              <a:blipFill rotWithShape="1">
                <a:blip r:embed="rId12"/>
                <a:stretch>
                  <a:fillRect b="-1290"/>
                </a:stretch>
              </a:blipFill>
              <a:ln w="28575">
                <a:solidFill>
                  <a:srgbClr val="009900"/>
                </a:solidFill>
              </a:ln>
              <a:effectLst/>
            </p:spPr>
            <p:txBody>
              <a:bodyPr/>
              <a:lstStyle/>
              <a:p>
                <a:r>
                  <a:rPr lang="en-US">
                    <a:noFill/>
                  </a:rPr>
                  <a:t> </a:t>
                </a:r>
              </a:p>
            </p:txBody>
          </p:sp>
        </mc:Fallback>
      </mc:AlternateContent>
      <p:sp>
        <p:nvSpPr>
          <p:cNvPr id="18" name="Rectangle 45"/>
          <p:cNvSpPr>
            <a:spLocks noChangeArrowheads="1"/>
          </p:cNvSpPr>
          <p:nvPr/>
        </p:nvSpPr>
        <p:spPr bwMode="auto">
          <a:xfrm>
            <a:off x="432707" y="10127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3132195" y="188640"/>
            <a:ext cx="5905670" cy="800219"/>
          </a:xfrm>
          <a:prstGeom prst="rect">
            <a:avLst/>
          </a:prstGeom>
          <a:noFill/>
          <a:ln>
            <a:solidFill>
              <a:srgbClr val="0070C0"/>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mèo</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ngôi</a:t>
            </a:r>
            <a:r>
              <a:rPr kumimoji="0" lang="vi-VN" sz="2300" b="1" i="0" u="none" strike="noStrike" cap="none" normalizeH="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kumimoji="0" lang="en-US" sz="2300" b="1"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20" name="Rectangle 49"/>
          <p:cNvSpPr>
            <a:spLocks noChangeArrowheads="1"/>
          </p:cNvSpPr>
          <p:nvPr/>
        </p:nvSpPr>
        <p:spPr bwMode="auto">
          <a:xfrm>
            <a:off x="94569" y="136000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1" name="Rectangle 56"/>
          <p:cNvSpPr>
            <a:spLocks noChangeArrowheads="1"/>
          </p:cNvSpPr>
          <p:nvPr/>
        </p:nvSpPr>
        <p:spPr bwMode="auto">
          <a:xfrm>
            <a:off x="94569" y="1529286"/>
            <a:ext cx="216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23" name="Picture 2" descr="Phim Hoạt Hình Mèo Hoạt Hình Mèo Hình ảnh | Định dạng hình ảnh PSD  610353112| vn.lovepik.com"/>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56" y="2638309"/>
            <a:ext cx="1058535" cy="14113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p:cNvSpPr txBox="1"/>
          <p:nvPr/>
        </p:nvSpPr>
        <p:spPr>
          <a:xfrm>
            <a:off x="1603686" y="1868688"/>
            <a:ext cx="2104218" cy="657889"/>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mj-lt"/>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effectLst/>
                <a:latin typeface="+mj-lt"/>
                <a:ea typeface="Calibri" panose="020F0502020204030204" pitchFamily="34" charset="0"/>
                <a:cs typeface="Times New Roman" panose="02020603050405020304" pitchFamily="18" charset="0"/>
              </a:rPr>
              <a:t>hình vuông</a:t>
            </a:r>
            <a:r>
              <a:rPr lang="en-US" i="1">
                <a:solidFill>
                  <a:srgbClr val="FF0000"/>
                </a:solidFill>
                <a:effectLst/>
                <a:latin typeface="+mj-lt"/>
                <a:ea typeface="Calibri" panose="020F0502020204030204" pitchFamily="34" charset="0"/>
                <a:cs typeface="Times New Roman" panose="02020603050405020304" pitchFamily="18" charset="0"/>
              </a:rPr>
              <a:t> </a:t>
            </a:r>
            <a:endParaRPr lang="en-US" i="1" dirty="0">
              <a:solidFill>
                <a:srgbClr val="FF0000"/>
              </a:solidFill>
              <a:effectLst/>
              <a:latin typeface="+mj-lt"/>
              <a:ea typeface="Calibri" panose="020F0502020204030204" pitchFamily="34" charset="0"/>
              <a:cs typeface="Times New Roman" panose="02020603050405020304" pitchFamily="18" charset="0"/>
            </a:endParaRPr>
          </a:p>
        </p:txBody>
      </p:sp>
      <p:sp>
        <p:nvSpPr>
          <p:cNvPr id="50" name="Text Box 8"/>
          <p:cNvSpPr txBox="1"/>
          <p:nvPr/>
        </p:nvSpPr>
        <p:spPr>
          <a:xfrm>
            <a:off x="1619672" y="5988976"/>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latin typeface="Calibri" panose="020F0502020204030204" pitchFamily="34" charset="0"/>
                <a:ea typeface="Calibri" panose="020F0502020204030204" pitchFamily="34" charset="0"/>
                <a:cs typeface="Times New Roman" panose="02020603050405020304" pitchFamily="18" charset="0"/>
              </a:rPr>
              <a:t>hình thoi</a:t>
            </a:r>
            <a:endParaRPr lang="en-US"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6"/>
          <p:cNvSpPr txBox="1"/>
          <p:nvPr/>
        </p:nvSpPr>
        <p:spPr>
          <a:xfrm>
            <a:off x="1603686" y="3266098"/>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chữ nhật</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
        <p:nvSpPr>
          <p:cNvPr id="3" name="TextBox 2"/>
          <p:cNvSpPr txBox="1"/>
          <p:nvPr/>
        </p:nvSpPr>
        <p:spPr>
          <a:xfrm>
            <a:off x="1313815" y="5334579"/>
            <a:ext cx="2556822" cy="523220"/>
          </a:xfrm>
          <a:prstGeom prst="rect">
            <a:avLst/>
          </a:prstGeom>
          <a:noFill/>
          <a:ln>
            <a:solidFill>
              <a:srgbClr val="FF0000"/>
            </a:solidFill>
          </a:ln>
        </p:spPr>
        <p:txBody>
          <a:bodyPr wrap="square" rtlCol="0">
            <a:spAutoFit/>
          </a:bodyPr>
          <a:lstStyle/>
          <a:p>
            <a:pPr algn="just"/>
            <a:r>
              <a:rPr lang="vi-VN" sz="1400" b="1" i="1">
                <a:solidFill>
                  <a:srgbClr val="0070C0"/>
                </a:solidFill>
              </a:rPr>
              <a:t>Vì sao chú mèo không về được ngôi nhà của mình ?</a:t>
            </a:r>
            <a:endParaRPr lang="en-US" sz="1400" b="1" i="1">
              <a:solidFill>
                <a:srgbClr val="0070C0"/>
              </a:solidFill>
            </a:endParaRPr>
          </a:p>
        </p:txBody>
      </p:sp>
    </p:spTree>
    <p:extLst>
      <p:ext uri="{BB962C8B-B14F-4D97-AF65-F5344CB8AC3E}">
        <p14:creationId xmlns:p14="http://schemas.microsoft.com/office/powerpoint/2010/main" val="1532611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049 -4.0333E-6 L 0.19514 -0.00092 " pathEditMode="relative" rAng="0" ptsTypes="AA">
                                      <p:cBhvr>
                                        <p:cTn id="6" dur="2000" fill="hold"/>
                                        <p:tgtEl>
                                          <p:spTgt spid="50"/>
                                        </p:tgtEl>
                                        <p:attrNameLst>
                                          <p:attrName>ppt_x</p:attrName>
                                          <p:attrName>ppt_y</p:attrName>
                                        </p:attrNameLst>
                                      </p:cBhvr>
                                      <p:rCtr x="10781" y="-46"/>
                                    </p:animMotion>
                                  </p:childTnLst>
                                </p:cTn>
                              </p:par>
                              <p:par>
                                <p:cTn id="7" presetID="42" presetClass="path" presetSubtype="0" accel="50000" decel="50000" fill="hold" nodeType="withEffect">
                                  <p:stCondLst>
                                    <p:cond delay="0"/>
                                  </p:stCondLst>
                                  <p:childTnLst>
                                    <p:animMotion origin="layout" path="M -4.16667E-6 1.48148E-6 L 0.22435 -0.00579 " pathEditMode="relative" rAng="0" ptsTypes="AA">
                                      <p:cBhvr>
                                        <p:cTn id="8" dur="2000" fill="hold"/>
                                        <p:tgtEl>
                                          <p:spTgt spid="2081"/>
                                        </p:tgtEl>
                                        <p:attrNameLst>
                                          <p:attrName>ppt_x</p:attrName>
                                          <p:attrName>ppt_y</p:attrName>
                                        </p:attrNameLst>
                                      </p:cBhvr>
                                      <p:rCtr x="11211" y="-301"/>
                                    </p:animMotion>
                                  </p:childTnLst>
                                </p:cTn>
                              </p:par>
                            </p:childTnLst>
                          </p:cTn>
                        </p:par>
                      </p:childTnLst>
                    </p:cTn>
                  </p:par>
                </p:childTnLst>
              </p:cTn>
              <p:nextCondLst>
                <p:cond evt="onClick" delay="0">
                  <p:tgtEl>
                    <p:spTgt spid="2081"/>
                  </p:tgtEl>
                </p:cond>
              </p:nextCondLst>
            </p:seq>
            <p:seq concurrent="1" nextAc="seek">
              <p:cTn id="9" restart="whenNotActive" fill="hold" evtFilter="cancelBubble" nodeType="interactiveSeq">
                <p:stCondLst>
                  <p:cond evt="onClick" delay="0">
                    <p:tgtEl>
                      <p:spTgt spid="2079"/>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3.88889E-6 -1.99815E-6 L 0.21268 -0.2167 " pathEditMode="relative" rAng="0" ptsTypes="AA">
                                      <p:cBhvr>
                                        <p:cTn id="13" dur="2000" spd="-100000" fill="hold"/>
                                        <p:tgtEl>
                                          <p:spTgt spid="49"/>
                                        </p:tgtEl>
                                        <p:attrNameLst>
                                          <p:attrName>ppt_x</p:attrName>
                                          <p:attrName>ppt_y</p:attrName>
                                        </p:attrNameLst>
                                      </p:cBhvr>
                                      <p:rCtr x="10625" y="-10846"/>
                                    </p:animMotion>
                                  </p:childTnLst>
                                </p:cTn>
                              </p:par>
                              <p:par>
                                <p:cTn id="14" presetID="42" presetClass="path" presetSubtype="0" accel="50000" decel="50000" fill="hold" nodeType="withEffect">
                                  <p:stCondLst>
                                    <p:cond delay="0"/>
                                  </p:stCondLst>
                                  <p:childTnLst>
                                    <p:animMotion origin="layout" path="M -1.04167E-6 -2.59259E-6 L 0.22591 -0.22268 " pathEditMode="relative" rAng="0" ptsTypes="AA">
                                      <p:cBhvr>
                                        <p:cTn id="15" dur="2000" spd="-100000" fill="hold"/>
                                        <p:tgtEl>
                                          <p:spTgt spid="2079"/>
                                        </p:tgtEl>
                                        <p:attrNameLst>
                                          <p:attrName>ppt_x</p:attrName>
                                          <p:attrName>ppt_y</p:attrName>
                                        </p:attrNameLst>
                                      </p:cBhvr>
                                      <p:rCtr x="11289" y="-11134"/>
                                    </p:animMotion>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nextCondLst>
                <p:cond evt="onClick" delay="0">
                  <p:tgtEl>
                    <p:spTgt spid="2079"/>
                  </p:tgtEl>
                </p:cond>
              </p:nextCondLst>
            </p:seq>
            <p:seq concurrent="1" nextAc="seek">
              <p:cTn id="21" restart="whenNotActive" fill="hold" evtFilter="cancelBubble" nodeType="interactiveSeq">
                <p:stCondLst>
                  <p:cond evt="onClick" delay="0">
                    <p:tgtEl>
                      <p:spTgt spid="2091"/>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1.38889E-6 -0.00925 L 0.19844 0.40102 " pathEditMode="relative" rAng="0" ptsTypes="AA">
                                      <p:cBhvr>
                                        <p:cTn id="25" dur="2000" fill="hold"/>
                                        <p:tgtEl>
                                          <p:spTgt spid="47"/>
                                        </p:tgtEl>
                                        <p:attrNameLst>
                                          <p:attrName>ppt_x</p:attrName>
                                          <p:attrName>ppt_y</p:attrName>
                                        </p:attrNameLst>
                                      </p:cBhvr>
                                      <p:rCtr x="9913" y="20513"/>
                                    </p:animMotion>
                                  </p:childTnLst>
                                </p:cTn>
                              </p:par>
                              <p:par>
                                <p:cTn id="26" presetID="42" presetClass="path" presetSubtype="0" accel="50000" decel="50000" fill="hold" nodeType="withEffect">
                                  <p:stCondLst>
                                    <p:cond delay="0"/>
                                  </p:stCondLst>
                                  <p:childTnLst>
                                    <p:animMotion origin="layout" path="M 3.95833E-6 -3.7037E-6 L 0.22591 0.39653 " pathEditMode="relative" rAng="0" ptsTypes="AA">
                                      <p:cBhvr>
                                        <p:cTn id="27" dur="2000" fill="hold"/>
                                        <p:tgtEl>
                                          <p:spTgt spid="2091"/>
                                        </p:tgtEl>
                                        <p:attrNameLst>
                                          <p:attrName>ppt_x</p:attrName>
                                          <p:attrName>ppt_y</p:attrName>
                                        </p:attrNameLst>
                                      </p:cBhvr>
                                      <p:rCtr x="11289" y="19815"/>
                                    </p:animMotion>
                                  </p:childTnLst>
                                </p:cTn>
                              </p:par>
                            </p:childTnLst>
                          </p:cTn>
                        </p:par>
                      </p:childTnLst>
                    </p:cTn>
                  </p:par>
                </p:childTnLst>
              </p:cTn>
              <p:nextCondLst>
                <p:cond evt="onClick" delay="0">
                  <p:tgtEl>
                    <p:spTgt spid="2091"/>
                  </p:tgtEl>
                </p:cond>
              </p:nextCondLst>
            </p:seq>
            <p:seq concurrent="1" nextAc="seek">
              <p:cTn id="28" restart="whenNotActive" fill="hold" evtFilter="cancelBubble" nodeType="interactiveSeq">
                <p:stCondLst>
                  <p:cond evt="onClick" delay="0">
                    <p:tgtEl>
                      <p:spTgt spid="23"/>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2.5E-6 1.14709E-6 L 0.20174 -0.22086 " pathEditMode="relative" rAng="0" ptsTypes="AA">
                                      <p:cBhvr>
                                        <p:cTn id="32" dur="2000" fill="hold"/>
                                        <p:tgtEl>
                                          <p:spTgt spid="24"/>
                                        </p:tgtEl>
                                        <p:attrNameLst>
                                          <p:attrName>ppt_x</p:attrName>
                                          <p:attrName>ppt_y</p:attrName>
                                        </p:attrNameLst>
                                      </p:cBhvr>
                                      <p:rCtr x="10087" y="-11055"/>
                                    </p:animMotion>
                                  </p:childTnLst>
                                </p:cTn>
                              </p:par>
                              <p:par>
                                <p:cTn id="33" presetID="42" presetClass="path" presetSubtype="0" accel="50000" decel="50000" fill="hold" nodeType="withEffect">
                                  <p:stCondLst>
                                    <p:cond delay="0"/>
                                  </p:stCondLst>
                                  <p:childTnLst>
                                    <p:animMotion origin="layout" path="M 1.66667E-6 0 L 0.22265 -0.23611 " pathEditMode="relative" rAng="0" ptsTypes="AA">
                                      <p:cBhvr>
                                        <p:cTn id="34" dur="2000" fill="hold"/>
                                        <p:tgtEl>
                                          <p:spTgt spid="23"/>
                                        </p:tgtEl>
                                        <p:attrNameLst>
                                          <p:attrName>ppt_x</p:attrName>
                                          <p:attrName>ppt_y</p:attrName>
                                        </p:attrNameLst>
                                      </p:cBhvr>
                                      <p:rCtr x="11133" y="-11806"/>
                                    </p:animMotion>
                                  </p:childTnLst>
                                </p:cTn>
                              </p:par>
                            </p:childTnLst>
                          </p:cTn>
                        </p:par>
                      </p:childTnLst>
                    </p:cTn>
                  </p:par>
                </p:childTnLst>
              </p:cTn>
              <p:nextCondLst>
                <p:cond evt="onClick" delay="0">
                  <p:tgtEl>
                    <p:spTgt spid="23"/>
                  </p:tgtEl>
                </p:cond>
              </p:nextCondLst>
            </p:seq>
          </p:childTnLst>
        </p:cTn>
      </p:par>
    </p:tnLst>
    <p:bldLst>
      <p:bldP spid="49" grpId="0" animBg="1"/>
      <p:bldP spid="47" grpId="0" animBg="1"/>
      <p:bldP spid="50" grpId="0" animBg="1"/>
      <p:bldP spid="2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476672"/>
            <a:ext cx="7344816" cy="5760640"/>
          </a:xfrm>
          <a:prstGeom prst="rect">
            <a:avLst/>
          </a:prstGeom>
          <a:noFill/>
        </p:spPr>
        <p:txBody>
          <a:bodyPr wrap="square" lIns="91440" tIns="45720" rIns="91440" bIns="4572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a:ln w="11430"/>
                <a:solidFill>
                  <a:srgbClr val="C00000"/>
                </a:solidFill>
                <a:effectLst>
                  <a:outerShdw blurRad="76200" dist="50800" dir="5400000" algn="tl" rotWithShape="0">
                    <a:srgbClr val="000000">
                      <a:alpha val="65000"/>
                    </a:srgbClr>
                  </a:outerShdw>
                </a:effectLst>
              </a:rPr>
              <a:t>Chào Tạm Bệt </a:t>
            </a:r>
          </a:p>
          <a:p>
            <a:pPr algn="ctr"/>
            <a:r>
              <a:rPr lang="en-US" sz="5400" b="1" spc="50">
                <a:ln w="11430"/>
                <a:solidFill>
                  <a:srgbClr val="C00000"/>
                </a:solidFill>
                <a:effectLst>
                  <a:outerShdw blurRad="76200" dist="50800" dir="5400000" algn="tl" rotWithShape="0">
                    <a:srgbClr val="000000">
                      <a:alpha val="65000"/>
                    </a:srgbClr>
                  </a:outerShdw>
                </a:effectLst>
              </a:rPr>
              <a:t>các </a:t>
            </a:r>
            <a:r>
              <a:rPr lang="en-US" sz="5400" b="1" spc="50" dirty="0">
                <a:ln w="11430"/>
                <a:solidFill>
                  <a:srgbClr val="C00000"/>
                </a:solidFill>
                <a:effectLst>
                  <a:outerShdw blurRad="76200" dist="50800" dir="5400000" algn="tl" rotWithShape="0">
                    <a:srgbClr val="000000">
                      <a:alpha val="65000"/>
                    </a:srgbClr>
                  </a:outerShdw>
                </a:effectLst>
              </a:rPr>
              <a:t>em</a:t>
            </a:r>
          </a:p>
        </p:txBody>
      </p:sp>
    </p:spTree>
    <p:extLst>
      <p:ext uri="{BB962C8B-B14F-4D97-AF65-F5344CB8AC3E}">
        <p14:creationId xmlns:p14="http://schemas.microsoft.com/office/powerpoint/2010/main" val="995876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611561" y="2996952"/>
                <a:ext cx="8136904" cy="523220"/>
              </a:xfrm>
              <a:prstGeom prst="rect">
                <a:avLst/>
              </a:prstGeom>
              <a:noFill/>
            </p:spPr>
            <p:txBody>
              <a:bodyPr wrap="square" rtlCol="0">
                <a:spAutoFit/>
              </a:bodyPr>
              <a:lstStyle/>
              <a:p>
                <a:r>
                  <a:rPr lang="vi-VN" sz="2800">
                    <a:solidFill>
                      <a:srgbClr val="FF0000"/>
                    </a:solidFill>
                    <a:latin typeface="+mj-lt"/>
                  </a:rPr>
                  <a:t>* Diện tích hình vuông ABCD là: 8 </a:t>
                </a:r>
                <a14:m>
                  <m:oMath xmlns:m="http://schemas.openxmlformats.org/officeDocument/2006/math">
                    <m:r>
                      <a:rPr lang="vi-VN" sz="2800" i="1" smtClean="0">
                        <a:solidFill>
                          <a:srgbClr val="FF0000"/>
                        </a:solidFill>
                        <a:latin typeface="Cambria Math"/>
                        <a:ea typeface="Cambria Math"/>
                      </a:rPr>
                      <m:t>×</m:t>
                    </m:r>
                  </m:oMath>
                </a14:m>
                <a:r>
                  <a:rPr lang="vi-VN" sz="2800">
                    <a:solidFill>
                      <a:srgbClr val="FF0000"/>
                    </a:solidFill>
                    <a:latin typeface="+mj-lt"/>
                  </a:rPr>
                  <a:t> 8 = 64 (cm</a:t>
                </a:r>
                <a:r>
                  <a:rPr lang="vi-VN" sz="2800" baseline="30000">
                    <a:solidFill>
                      <a:srgbClr val="FF0000"/>
                    </a:solidFill>
                    <a:latin typeface="+mj-lt"/>
                  </a:rPr>
                  <a:t>2</a:t>
                </a:r>
                <a:r>
                  <a:rPr lang="vi-VN" sz="2800">
                    <a:solidFill>
                      <a:srgbClr val="FF0000"/>
                    </a:solidFill>
                    <a:latin typeface="+mj-lt"/>
                  </a:rPr>
                  <a:t>) </a:t>
                </a:r>
                <a:endParaRPr lang="en-US" sz="2800">
                  <a:solidFill>
                    <a:srgbClr val="FF0000"/>
                  </a:solidFill>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11561" y="2996952"/>
                <a:ext cx="8136904" cy="523220"/>
              </a:xfrm>
              <a:prstGeom prst="rect">
                <a:avLst/>
              </a:prstGeom>
              <a:blipFill rotWithShape="1">
                <a:blip r:embed="rId2"/>
                <a:stretch>
                  <a:fillRect l="-1498" t="-12941" b="-31765"/>
                </a:stretch>
              </a:blipFill>
            </p:spPr>
            <p:txBody>
              <a:bodyPr/>
              <a:lstStyle/>
              <a:p>
                <a:r>
                  <a:rPr lang="en-US">
                    <a:noFill/>
                  </a:rPr>
                  <a:t> </a:t>
                </a:r>
              </a:p>
            </p:txBody>
          </p:sp>
        </mc:Fallback>
      </mc:AlternateContent>
      <p:sp>
        <p:nvSpPr>
          <p:cNvPr id="13" name="TextBox 12"/>
          <p:cNvSpPr txBox="1"/>
          <p:nvPr/>
        </p:nvSpPr>
        <p:spPr>
          <a:xfrm>
            <a:off x="611561" y="3841884"/>
            <a:ext cx="8208911" cy="1107996"/>
          </a:xfrm>
          <a:prstGeom prst="rect">
            <a:avLst/>
          </a:prstGeom>
          <a:noFill/>
        </p:spPr>
        <p:txBody>
          <a:bodyPr wrap="square" rtlCol="0">
            <a:spAutoFit/>
          </a:bodyPr>
          <a:lstStyle/>
          <a:p>
            <a:pPr algn="ctr"/>
            <a:r>
              <a:rPr lang="vi-VN" sz="2400" b="1">
                <a:solidFill>
                  <a:srgbClr val="0070C0"/>
                </a:solidFill>
                <a:latin typeface="+mj-lt"/>
              </a:rPr>
              <a:t>Chiều dài hình chữ nhật = Diện tích chia cho chiều rộng</a:t>
            </a:r>
          </a:p>
          <a:p>
            <a:pPr algn="ctr">
              <a:lnSpc>
                <a:spcPct val="150000"/>
              </a:lnSpc>
            </a:pPr>
            <a:r>
              <a:rPr lang="vi-VN" sz="2800">
                <a:solidFill>
                  <a:srgbClr val="FF0000"/>
                </a:solidFill>
                <a:latin typeface="+mj-lt"/>
              </a:rPr>
              <a:t>* Chiều dài hình chữ nhật MNPQ là : 64 : 4 = 16 (cm)</a:t>
            </a:r>
            <a:endParaRPr lang="en-US" sz="2800">
              <a:solidFill>
                <a:srgbClr val="FF0000"/>
              </a:solidFill>
              <a:latin typeface="+mj-lt"/>
            </a:endParaRPr>
          </a:p>
        </p:txBody>
      </p:sp>
      <p:sp>
        <p:nvSpPr>
          <p:cNvPr id="12" name="TextBox 11"/>
          <p:cNvSpPr txBox="1"/>
          <p:nvPr/>
        </p:nvSpPr>
        <p:spPr>
          <a:xfrm>
            <a:off x="1331639" y="5138028"/>
            <a:ext cx="6768753" cy="523220"/>
          </a:xfrm>
          <a:prstGeom prst="rect">
            <a:avLst/>
          </a:prstGeom>
          <a:noFill/>
        </p:spPr>
        <p:txBody>
          <a:bodyPr wrap="square" rtlCol="0">
            <a:spAutoFit/>
          </a:bodyPr>
          <a:lstStyle/>
          <a:p>
            <a:pPr algn="ctr"/>
            <a:r>
              <a:rPr lang="vi-VN" sz="2800">
                <a:solidFill>
                  <a:srgbClr val="0070C0"/>
                </a:solidFill>
                <a:latin typeface="+mj-lt"/>
              </a:rPr>
              <a:t>* Vậy ta chọn đáp án </a:t>
            </a:r>
            <a:r>
              <a:rPr lang="vi-VN" sz="2800">
                <a:solidFill>
                  <a:srgbClr val="FF0000"/>
                </a:solidFill>
                <a:latin typeface="+mj-lt"/>
              </a:rPr>
              <a:t>c) 16cm</a:t>
            </a:r>
            <a:endParaRPr lang="en-US" sz="2800">
              <a:solidFill>
                <a:srgbClr val="FF0000"/>
              </a:solidFill>
              <a:latin typeface="+mj-lt"/>
            </a:endParaRPr>
          </a:p>
        </p:txBody>
      </p:sp>
      <p:sp>
        <p:nvSpPr>
          <p:cNvPr id="2" name="TextBox 1">
            <a:hlinkClick r:id="rId3" action="ppaction://hlinksldjump"/>
          </p:cNvPr>
          <p:cNvSpPr txBox="1"/>
          <p:nvPr/>
        </p:nvSpPr>
        <p:spPr>
          <a:xfrm>
            <a:off x="3841651" y="6453336"/>
            <a:ext cx="2098501" cy="369332"/>
          </a:xfrm>
          <a:prstGeom prst="rect">
            <a:avLst/>
          </a:prstGeom>
          <a:noFill/>
        </p:spPr>
        <p:txBody>
          <a:bodyPr wrap="square" rtlCol="0">
            <a:spAutoFit/>
          </a:bodyPr>
          <a:lstStyle/>
          <a:p>
            <a:pPr algn="ctr"/>
            <a:r>
              <a:rPr lang="vi-VN" i="1" u="sng">
                <a:solidFill>
                  <a:srgbClr val="FF0000"/>
                </a:solidFill>
              </a:rPr>
              <a:t>Trở về</a:t>
            </a:r>
            <a:endParaRPr lang="en-US" i="1" u="sng">
              <a:solidFill>
                <a:srgbClr val="FF0000"/>
              </a:solidFill>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6632"/>
            <a:ext cx="23336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777" y="559544"/>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5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102224" y="2924944"/>
            <a:ext cx="3278088" cy="878706"/>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86080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9" y="132469"/>
            <a:ext cx="5400599"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chơi</a:t>
            </a:r>
            <a:r>
              <a:rPr lang="en-US" sz="3000" b="1" dirty="0">
                <a:latin typeface="Times New Roman" pitchFamily="18" charset="0"/>
                <a:cs typeface="Times New Roman" pitchFamily="18" charset="0"/>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3568" y="634927"/>
            <a:ext cx="3361305"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955111" y="634928"/>
            <a:ext cx="3361305"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06639" y="3603173"/>
            <a:ext cx="3361305"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988482" y="3566740"/>
            <a:ext cx="3361305"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1170265" y="1194325"/>
            <a:ext cx="2372023" cy="25854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ounded Rectangle 2"/>
              <p:cNvSpPr/>
              <p:nvPr/>
            </p:nvSpPr>
            <p:spPr>
              <a:xfrm>
                <a:off x="431773" y="892747"/>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P = (a + a) </a:t>
                </a:r>
                <a14:m>
                  <m:oMath xmlns:m="http://schemas.openxmlformats.org/officeDocument/2006/math">
                    <m:r>
                      <a:rPr lang="vi-VN" sz="2800" i="1" smtClean="0">
                        <a:solidFill>
                          <a:srgbClr val="0070C0"/>
                        </a:solidFill>
                        <a:latin typeface="Cambria Math"/>
                        <a:ea typeface="Cambria Math"/>
                      </a:rPr>
                      <m:t>×</m:t>
                    </m:r>
                  </m:oMath>
                </a14:m>
                <a:r>
                  <a:rPr lang="vi-VN" sz="2800">
                    <a:solidFill>
                      <a:srgbClr val="0070C0"/>
                    </a:solidFill>
                    <a:latin typeface="Times New Roman" panose="02020603050405020304" pitchFamily="18" charset="0"/>
                    <a:ea typeface="Calibri" panose="020F0502020204030204" pitchFamily="34" charset="0"/>
                  </a:rPr>
                  <a:t> 2 </a:t>
                </a:r>
              </a:p>
              <a:p>
                <a:pPr algn="ctr"/>
                <a:r>
                  <a:rPr lang="vi-VN" sz="2800">
                    <a:solidFill>
                      <a:srgbClr val="0070C0"/>
                    </a:solidFill>
                    <a:latin typeface="Times New Roman" panose="02020603050405020304" pitchFamily="18" charset="0"/>
                  </a:rPr>
                  <a:t>Đây là công thức tính chu vi hình chữ nhật.</a:t>
                </a:r>
                <a:endParaRPr lang="en-US" sz="2800" dirty="0">
                  <a:solidFill>
                    <a:srgbClr val="0070C0"/>
                  </a:solidFill>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431773" y="892747"/>
                <a:ext cx="3850585" cy="1728643"/>
              </a:xfrm>
              <a:prstGeom prst="roundRect">
                <a:avLst/>
              </a:prstGeom>
              <a:blipFill rotWithShape="1">
                <a:blip r:embed="rId6"/>
                <a:stretch>
                  <a:fillRect/>
                </a:stretch>
              </a:blipFill>
            </p:spPr>
            <p:txBody>
              <a:bodyPr/>
              <a:lstStyle/>
              <a:p>
                <a:r>
                  <a:rPr lang="en-US">
                    <a:noFill/>
                  </a:rPr>
                  <a:t> </a:t>
                </a:r>
              </a:p>
            </p:txBody>
          </p:sp>
        </mc:Fallback>
      </mc:AlternateContent>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5449752" y="1226981"/>
            <a:ext cx="2372023"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1209445" y="4178923"/>
            <a:ext cx="2372023"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5485656" y="4197251"/>
            <a:ext cx="2372023" cy="25854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Rounded Rectangle 12"/>
              <p:cNvSpPr/>
              <p:nvPr/>
            </p:nvSpPr>
            <p:spPr>
              <a:xfrm>
                <a:off x="423737" y="3716581"/>
                <a:ext cx="3852000" cy="1728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a:solidFill>
                      <a:srgbClr val="0070C0"/>
                    </a:solidFill>
                    <a:latin typeface="+mj-lt"/>
                  </a:rPr>
                  <a:t>P = a </a:t>
                </a:r>
                <a14:m>
                  <m:oMath xmlns:m="http://schemas.openxmlformats.org/officeDocument/2006/math">
                    <m:r>
                      <a:rPr lang="vi-VN" sz="2800" i="1" smtClean="0">
                        <a:solidFill>
                          <a:srgbClr val="0070C0"/>
                        </a:solidFill>
                        <a:latin typeface="Cambria Math"/>
                        <a:ea typeface="Cambria Math"/>
                      </a:rPr>
                      <m:t>×</m:t>
                    </m:r>
                  </m:oMath>
                </a14:m>
                <a:r>
                  <a:rPr lang="vi-VN" sz="2800" dirty="0">
                    <a:solidFill>
                      <a:srgbClr val="0070C0"/>
                    </a:solidFill>
                    <a:latin typeface="+mj-lt"/>
                  </a:rPr>
                  <a:t> 4</a:t>
                </a:r>
              </a:p>
              <a:p>
                <a:pPr algn="ctr"/>
                <a:r>
                  <a:rPr lang="vi-VN" sz="2800">
                    <a:solidFill>
                      <a:srgbClr val="0070C0"/>
                    </a:solidFill>
                    <a:latin typeface="+mj-lt"/>
                  </a:rPr>
                  <a:t>Đây là công thức tính diện tích hình vuông.</a:t>
                </a:r>
                <a:endParaRPr lang="en-US" sz="2800" dirty="0">
                  <a:solidFill>
                    <a:srgbClr val="0070C0"/>
                  </a:solidFill>
                  <a:latin typeface="+mj-lt"/>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423737" y="3716581"/>
                <a:ext cx="3852000" cy="1728000"/>
              </a:xfrm>
              <a:prstGeom prst="roundRect">
                <a:avLst/>
              </a:prstGeom>
              <a:blipFill rotWithShape="1">
                <a:blip r:embed="rId7"/>
                <a:stretch>
                  <a:fillRect/>
                </a:stretch>
              </a:blipFill>
            </p:spPr>
            <p:txBody>
              <a:bodyPr/>
              <a:lstStyle/>
              <a:p>
                <a:r>
                  <a:rPr lang="en-US">
                    <a:noFill/>
                  </a:rPr>
                  <a:t> </a:t>
                </a:r>
              </a:p>
            </p:txBody>
          </p:sp>
        </mc:Fallback>
      </mc:AlternateContent>
      <p:sp>
        <p:nvSpPr>
          <p:cNvPr id="16" name="Oval 15"/>
          <p:cNvSpPr/>
          <p:nvPr/>
        </p:nvSpPr>
        <p:spPr>
          <a:xfrm>
            <a:off x="2051720" y="2550853"/>
            <a:ext cx="62865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1</a:t>
            </a:r>
          </a:p>
        </p:txBody>
      </p:sp>
      <p:sp>
        <p:nvSpPr>
          <p:cNvPr id="23" name="Oval 22"/>
          <p:cNvSpPr/>
          <p:nvPr/>
        </p:nvSpPr>
        <p:spPr>
          <a:xfrm>
            <a:off x="6319614" y="2557635"/>
            <a:ext cx="62865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2</a:t>
            </a:r>
          </a:p>
        </p:txBody>
      </p:sp>
      <p:sp>
        <p:nvSpPr>
          <p:cNvPr id="24" name="Oval 23"/>
          <p:cNvSpPr/>
          <p:nvPr/>
        </p:nvSpPr>
        <p:spPr>
          <a:xfrm>
            <a:off x="2068251" y="5516876"/>
            <a:ext cx="62865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3</a:t>
            </a:r>
          </a:p>
        </p:txBody>
      </p:sp>
      <p:sp>
        <p:nvSpPr>
          <p:cNvPr id="25" name="Oval 24"/>
          <p:cNvSpPr/>
          <p:nvPr/>
        </p:nvSpPr>
        <p:spPr>
          <a:xfrm>
            <a:off x="6365864" y="5480543"/>
            <a:ext cx="62865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4</a:t>
            </a:r>
          </a:p>
        </p:txBody>
      </p:sp>
      <p:sp>
        <p:nvSpPr>
          <p:cNvPr id="7" name="TextBox 6"/>
          <p:cNvSpPr txBox="1"/>
          <p:nvPr/>
        </p:nvSpPr>
        <p:spPr>
          <a:xfrm>
            <a:off x="1115616" y="3140968"/>
            <a:ext cx="936104" cy="400110"/>
          </a:xfrm>
          <a:prstGeom prst="rect">
            <a:avLst/>
          </a:prstGeom>
          <a:solidFill>
            <a:schemeClr val="bg1"/>
          </a:solidFill>
          <a:ln w="15875">
            <a:solidFill>
              <a:srgbClr val="FF0000"/>
            </a:solidFill>
          </a:ln>
        </p:spPr>
        <p:txBody>
          <a:bodyPr wrap="square" rtlCol="0">
            <a:spAutoFit/>
          </a:bodyPr>
          <a:lstStyle/>
          <a:p>
            <a:pPr algn="ctr"/>
            <a:r>
              <a:rPr lang="vi-VN" sz="2000" b="1">
                <a:solidFill>
                  <a:srgbClr val="0070C0"/>
                </a:solidFill>
              </a:rPr>
              <a:t>Đúng</a:t>
            </a:r>
            <a:endParaRPr lang="en-US" sz="2000" b="1">
              <a:solidFill>
                <a:srgbClr val="0070C0"/>
              </a:solidFill>
            </a:endParaRPr>
          </a:p>
        </p:txBody>
      </p:sp>
      <p:sp>
        <p:nvSpPr>
          <p:cNvPr id="26" name="TextBox 25"/>
          <p:cNvSpPr txBox="1"/>
          <p:nvPr/>
        </p:nvSpPr>
        <p:spPr>
          <a:xfrm>
            <a:off x="2679864" y="3141750"/>
            <a:ext cx="936104" cy="400110"/>
          </a:xfrm>
          <a:prstGeom prst="rect">
            <a:avLst/>
          </a:prstGeom>
          <a:solidFill>
            <a:schemeClr val="bg1"/>
          </a:solidFill>
          <a:ln w="15875">
            <a:solidFill>
              <a:srgbClr val="FF0000"/>
            </a:solidFill>
          </a:ln>
        </p:spPr>
        <p:txBody>
          <a:bodyPr wrap="square" rtlCol="0">
            <a:spAutoFit/>
          </a:bodyPr>
          <a:lstStyle/>
          <a:p>
            <a:pPr algn="ctr"/>
            <a:r>
              <a:rPr lang="vi-VN" sz="2000" b="1">
                <a:solidFill>
                  <a:srgbClr val="0070C0"/>
                </a:solidFill>
              </a:rPr>
              <a:t>Sai</a:t>
            </a:r>
            <a:endParaRPr lang="en-US" sz="2000" b="1">
              <a:solidFill>
                <a:srgbClr val="0070C0"/>
              </a:solidFill>
            </a:endParaRPr>
          </a:p>
        </p:txBody>
      </p:sp>
      <p:sp>
        <p:nvSpPr>
          <p:cNvPr id="27" name="Rounded Rectangle 26"/>
          <p:cNvSpPr/>
          <p:nvPr/>
        </p:nvSpPr>
        <p:spPr>
          <a:xfrm>
            <a:off x="443862" y="900084"/>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đúng.</a:t>
            </a:r>
          </a:p>
          <a:p>
            <a:pPr algn="ctr">
              <a:lnSpc>
                <a:spcPct val="200000"/>
              </a:lnSpc>
            </a:pPr>
            <a:r>
              <a:rPr lang="vi-VN" sz="2800" b="1">
                <a:solidFill>
                  <a:srgbClr val="FF0000"/>
                </a:solidFill>
                <a:latin typeface="Times New Roman" panose="02020603050405020304" pitchFamily="18" charset="0"/>
              </a:rPr>
              <a:t>CHÚC MỪNG</a:t>
            </a:r>
            <a:r>
              <a:rPr lang="vi-VN" sz="2800">
                <a:solidFill>
                  <a:srgbClr val="0070C0"/>
                </a:solidFill>
                <a:latin typeface="Times New Roman" panose="02020603050405020304" pitchFamily="18" charset="0"/>
              </a:rPr>
              <a:t> </a:t>
            </a:r>
            <a:endParaRPr lang="en-US" sz="2800" dirty="0">
              <a:solidFill>
                <a:srgbClr val="0070C0"/>
              </a:solidFill>
            </a:endParaRPr>
          </a:p>
        </p:txBody>
      </p:sp>
      <p:sp>
        <p:nvSpPr>
          <p:cNvPr id="28" name="Rounded Rectangle 27"/>
          <p:cNvSpPr/>
          <p:nvPr/>
        </p:nvSpPr>
        <p:spPr>
          <a:xfrm>
            <a:off x="437277" y="892922"/>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chưa chính xác.</a:t>
            </a:r>
          </a:p>
          <a:p>
            <a:pPr algn="ctr">
              <a:lnSpc>
                <a:spcPct val="200000"/>
              </a:lnSpc>
            </a:pPr>
            <a:r>
              <a:rPr lang="vi-VN" sz="2800" b="1">
                <a:solidFill>
                  <a:srgbClr val="FF0000"/>
                </a:solidFill>
                <a:latin typeface="Times New Roman" panose="02020603050405020304" pitchFamily="18" charset="0"/>
              </a:rPr>
              <a:t>RẤT TIẾC</a:t>
            </a:r>
            <a:r>
              <a:rPr lang="vi-VN" sz="2800">
                <a:solidFill>
                  <a:srgbClr val="0070C0"/>
                </a:solidFill>
                <a:latin typeface="Times New Roman" panose="02020603050405020304" pitchFamily="18" charset="0"/>
              </a:rPr>
              <a:t> </a:t>
            </a:r>
            <a:endParaRPr lang="en-US" sz="2800" dirty="0">
              <a:solidFill>
                <a:srgbClr val="0070C0"/>
              </a:solidFill>
            </a:endParaRPr>
          </a:p>
        </p:txBody>
      </p:sp>
      <p:sp>
        <p:nvSpPr>
          <p:cNvPr id="29" name="Oval 28"/>
          <p:cNvSpPr/>
          <p:nvPr/>
        </p:nvSpPr>
        <p:spPr>
          <a:xfrm>
            <a:off x="525581" y="5506301"/>
            <a:ext cx="1454131"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solidFill>
                  <a:srgbClr val="0070C0"/>
                </a:solidFill>
                <a:latin typeface="+mj-lt"/>
              </a:rPr>
              <a:t>Đúng</a:t>
            </a:r>
            <a:endParaRPr lang="en-US" sz="2400" b="1" dirty="0">
              <a:solidFill>
                <a:srgbClr val="0070C0"/>
              </a:solidFill>
              <a:latin typeface="+mj-lt"/>
            </a:endParaRPr>
          </a:p>
        </p:txBody>
      </p:sp>
      <p:sp>
        <p:nvSpPr>
          <p:cNvPr id="30" name="Oval 29"/>
          <p:cNvSpPr/>
          <p:nvPr/>
        </p:nvSpPr>
        <p:spPr>
          <a:xfrm>
            <a:off x="2794624" y="5520769"/>
            <a:ext cx="1454131"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solidFill>
                  <a:srgbClr val="0070C0"/>
                </a:solidFill>
                <a:latin typeface="+mj-lt"/>
              </a:rPr>
              <a:t>Sai</a:t>
            </a:r>
            <a:endParaRPr lang="en-US" sz="2400" b="1" dirty="0">
              <a:solidFill>
                <a:srgbClr val="0070C0"/>
              </a:solidFill>
              <a:latin typeface="+mj-lt"/>
            </a:endParaRPr>
          </a:p>
        </p:txBody>
      </p:sp>
      <p:sp>
        <p:nvSpPr>
          <p:cNvPr id="31" name="Rounded Rectangle 30"/>
          <p:cNvSpPr/>
          <p:nvPr/>
        </p:nvSpPr>
        <p:spPr>
          <a:xfrm>
            <a:off x="428779" y="3716581"/>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chưa chính xác.</a:t>
            </a:r>
          </a:p>
          <a:p>
            <a:pPr algn="ctr">
              <a:lnSpc>
                <a:spcPct val="200000"/>
              </a:lnSpc>
            </a:pPr>
            <a:r>
              <a:rPr lang="vi-VN" sz="2800" b="1">
                <a:solidFill>
                  <a:srgbClr val="FF0000"/>
                </a:solidFill>
                <a:latin typeface="Times New Roman" panose="02020603050405020304" pitchFamily="18" charset="0"/>
              </a:rPr>
              <a:t>RẤT TIẾC</a:t>
            </a:r>
            <a:r>
              <a:rPr lang="vi-VN" sz="2800">
                <a:solidFill>
                  <a:srgbClr val="0070C0"/>
                </a:solidFill>
                <a:latin typeface="Times New Roman" panose="02020603050405020304" pitchFamily="18" charset="0"/>
              </a:rPr>
              <a:t> </a:t>
            </a:r>
            <a:endParaRPr lang="en-US" sz="2800" dirty="0">
              <a:solidFill>
                <a:srgbClr val="0070C0"/>
              </a:solidFill>
            </a:endParaRPr>
          </a:p>
        </p:txBody>
      </p:sp>
      <p:sp>
        <p:nvSpPr>
          <p:cNvPr id="32" name="Rounded Rectangle 31"/>
          <p:cNvSpPr/>
          <p:nvPr/>
        </p:nvSpPr>
        <p:spPr>
          <a:xfrm>
            <a:off x="433383" y="3711095"/>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chính xác.</a:t>
            </a:r>
          </a:p>
          <a:p>
            <a:pPr algn="ctr">
              <a:lnSpc>
                <a:spcPct val="200000"/>
              </a:lnSpc>
            </a:pPr>
            <a:r>
              <a:rPr lang="vi-VN" sz="2800" b="1">
                <a:solidFill>
                  <a:srgbClr val="FF0000"/>
                </a:solidFill>
                <a:latin typeface="Times New Roman" panose="02020603050405020304" pitchFamily="18" charset="0"/>
              </a:rPr>
              <a:t>CHÚC MỪNG</a:t>
            </a:r>
            <a:r>
              <a:rPr lang="vi-VN" sz="2800">
                <a:solidFill>
                  <a:srgbClr val="0070C0"/>
                </a:solidFill>
                <a:latin typeface="Times New Roman" panose="02020603050405020304" pitchFamily="18" charset="0"/>
              </a:rPr>
              <a:t> </a:t>
            </a:r>
            <a:endParaRPr lang="en-US" sz="2800" dirty="0">
              <a:solidFill>
                <a:srgbClr val="0070C0"/>
              </a:solidFill>
            </a:endParaRPr>
          </a:p>
        </p:txBody>
      </p:sp>
      <mc:AlternateContent xmlns:mc="http://schemas.openxmlformats.org/markup-compatibility/2006" xmlns:a14="http://schemas.microsoft.com/office/drawing/2010/main">
        <mc:Choice Requires="a14">
          <p:sp>
            <p:nvSpPr>
              <p:cNvPr id="33" name="Rounded Rectangle 32"/>
              <p:cNvSpPr/>
              <p:nvPr/>
            </p:nvSpPr>
            <p:spPr>
              <a:xfrm>
                <a:off x="4695524" y="882511"/>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S = </a:t>
                </a:r>
                <a14:m>
                  <m:oMath xmlns:m="http://schemas.openxmlformats.org/officeDocument/2006/math">
                    <m:f>
                      <m:fPr>
                        <m:ctrlPr>
                          <a:rPr lang="vi-VN" sz="2800" i="1" smtClean="0">
                            <a:solidFill>
                              <a:srgbClr val="0070C0"/>
                            </a:solidFill>
                            <a:latin typeface="Cambria Math" panose="02040503050406030204" pitchFamily="18" charset="0"/>
                          </a:rPr>
                        </m:ctrlPr>
                      </m:fPr>
                      <m:num>
                        <m:r>
                          <a:rPr lang="vi-VN" sz="2800" b="0" i="1" smtClean="0">
                            <a:solidFill>
                              <a:srgbClr val="0070C0"/>
                            </a:solidFill>
                            <a:latin typeface="Cambria Math"/>
                          </a:rPr>
                          <m:t>𝑚</m:t>
                        </m:r>
                        <m:r>
                          <a:rPr lang="vi-VN" sz="2800" b="0" i="1" smtClean="0">
                            <a:solidFill>
                              <a:srgbClr val="0070C0"/>
                            </a:solidFill>
                            <a:latin typeface="Cambria Math"/>
                          </a:rPr>
                          <m:t> × </m:t>
                        </m:r>
                        <m:r>
                          <a:rPr lang="vi-VN" sz="2800" b="0" i="1" smtClean="0">
                            <a:solidFill>
                              <a:srgbClr val="0070C0"/>
                            </a:solidFill>
                            <a:latin typeface="Cambria Math"/>
                            <a:ea typeface="Cambria Math"/>
                          </a:rPr>
                          <m:t>𝑛</m:t>
                        </m:r>
                      </m:num>
                      <m:den>
                        <m:r>
                          <a:rPr lang="vi-VN" sz="2800" b="0" i="1" smtClean="0">
                            <a:solidFill>
                              <a:srgbClr val="0070C0"/>
                            </a:solidFill>
                            <a:latin typeface="Cambria Math"/>
                          </a:rPr>
                          <m:t>2</m:t>
                        </m:r>
                      </m:den>
                    </m:f>
                  </m:oMath>
                </a14:m>
                <a:endParaRPr lang="vi-VN" sz="2800">
                  <a:solidFill>
                    <a:srgbClr val="0070C0"/>
                  </a:solidFill>
                  <a:latin typeface="Times New Roman" panose="02020603050405020304" pitchFamily="18" charset="0"/>
                  <a:ea typeface="Calibri" panose="020F0502020204030204" pitchFamily="34" charset="0"/>
                </a:endParaRPr>
              </a:p>
              <a:p>
                <a:pPr algn="ctr"/>
                <a:r>
                  <a:rPr lang="vi-VN" sz="2800">
                    <a:solidFill>
                      <a:srgbClr val="0070C0"/>
                    </a:solidFill>
                    <a:latin typeface="Times New Roman" panose="02020603050405020304" pitchFamily="18" charset="0"/>
                  </a:rPr>
                  <a:t>Đây là công thức tính diện tích hình chữ nhật.</a:t>
                </a:r>
                <a:endParaRPr lang="en-US" sz="2800" dirty="0">
                  <a:solidFill>
                    <a:srgbClr val="0070C0"/>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4695524" y="882511"/>
                <a:ext cx="3850585" cy="1728643"/>
              </a:xfrm>
              <a:prstGeom prst="roundRect">
                <a:avLst/>
              </a:prstGeom>
              <a:blipFill rotWithShape="1">
                <a:blip r:embed="rId8"/>
                <a:stretch>
                  <a:fillRect b="-3136"/>
                </a:stretch>
              </a:blipFill>
            </p:spPr>
            <p:txBody>
              <a:bodyPr/>
              <a:lstStyle/>
              <a:p>
                <a:r>
                  <a:rPr lang="en-US">
                    <a:noFill/>
                  </a:rPr>
                  <a:t> </a:t>
                </a:r>
              </a:p>
            </p:txBody>
          </p:sp>
        </mc:Fallback>
      </mc:AlternateContent>
      <p:sp>
        <p:nvSpPr>
          <p:cNvPr id="36" name="Rounded Rectangle 35"/>
          <p:cNvSpPr/>
          <p:nvPr/>
        </p:nvSpPr>
        <p:spPr>
          <a:xfrm>
            <a:off x="4690833" y="881698"/>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chưa chính xác.</a:t>
            </a:r>
          </a:p>
          <a:p>
            <a:pPr algn="ctr">
              <a:lnSpc>
                <a:spcPct val="200000"/>
              </a:lnSpc>
            </a:pPr>
            <a:r>
              <a:rPr lang="vi-VN" sz="2800" b="1">
                <a:solidFill>
                  <a:srgbClr val="FF0000"/>
                </a:solidFill>
                <a:latin typeface="Times New Roman" panose="02020603050405020304" pitchFamily="18" charset="0"/>
              </a:rPr>
              <a:t>RẤT TIẾC</a:t>
            </a:r>
            <a:r>
              <a:rPr lang="vi-VN" sz="2800">
                <a:solidFill>
                  <a:srgbClr val="0070C0"/>
                </a:solidFill>
                <a:latin typeface="Times New Roman" panose="02020603050405020304" pitchFamily="18" charset="0"/>
              </a:rPr>
              <a:t>.</a:t>
            </a:r>
            <a:endParaRPr lang="en-US" sz="2800" dirty="0">
              <a:solidFill>
                <a:srgbClr val="0070C0"/>
              </a:solidFill>
            </a:endParaRPr>
          </a:p>
        </p:txBody>
      </p:sp>
      <p:sp>
        <p:nvSpPr>
          <p:cNvPr id="37" name="Rounded Rectangle 36"/>
          <p:cNvSpPr/>
          <p:nvPr/>
        </p:nvSpPr>
        <p:spPr>
          <a:xfrm>
            <a:off x="4689512" y="886750"/>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chính xác.</a:t>
            </a:r>
          </a:p>
          <a:p>
            <a:pPr algn="ctr">
              <a:lnSpc>
                <a:spcPct val="200000"/>
              </a:lnSpc>
            </a:pPr>
            <a:r>
              <a:rPr lang="vi-VN" sz="2800" b="1">
                <a:solidFill>
                  <a:srgbClr val="FF0000"/>
                </a:solidFill>
                <a:latin typeface="Times New Roman" panose="02020603050405020304" pitchFamily="18" charset="0"/>
              </a:rPr>
              <a:t>CHÚC MỪNG</a:t>
            </a:r>
            <a:endParaRPr lang="en-US" sz="2800" dirty="0">
              <a:solidFill>
                <a:srgbClr val="0070C0"/>
              </a:solidFill>
            </a:endParaRPr>
          </a:p>
        </p:txBody>
      </p:sp>
      <p:sp>
        <p:nvSpPr>
          <p:cNvPr id="38" name="Oval 37"/>
          <p:cNvSpPr/>
          <p:nvPr/>
        </p:nvSpPr>
        <p:spPr>
          <a:xfrm>
            <a:off x="4991169" y="5519364"/>
            <a:ext cx="1302472"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200" b="1">
                <a:solidFill>
                  <a:srgbClr val="0070C0"/>
                </a:solidFill>
                <a:latin typeface="+mj-lt"/>
              </a:rPr>
              <a:t>Đúng</a:t>
            </a:r>
            <a:endParaRPr lang="en-US" sz="2200" b="1" dirty="0">
              <a:solidFill>
                <a:srgbClr val="0070C0"/>
              </a:solidFill>
              <a:latin typeface="+mj-lt"/>
            </a:endParaRPr>
          </a:p>
        </p:txBody>
      </p:sp>
      <p:sp>
        <p:nvSpPr>
          <p:cNvPr id="39" name="Oval 38"/>
          <p:cNvSpPr/>
          <p:nvPr/>
        </p:nvSpPr>
        <p:spPr>
          <a:xfrm>
            <a:off x="7060194" y="5520769"/>
            <a:ext cx="1302472"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200" b="1">
                <a:solidFill>
                  <a:srgbClr val="0070C0"/>
                </a:solidFill>
                <a:latin typeface="+mj-lt"/>
              </a:rPr>
              <a:t>Sai</a:t>
            </a:r>
            <a:endParaRPr lang="en-US" sz="2200" b="1" dirty="0">
              <a:solidFill>
                <a:srgbClr val="0070C0"/>
              </a:solidFill>
              <a:latin typeface="+mj-lt"/>
            </a:endParaRPr>
          </a:p>
        </p:txBody>
      </p:sp>
      <mc:AlternateContent xmlns:mc="http://schemas.openxmlformats.org/markup-compatibility/2006" xmlns:a14="http://schemas.microsoft.com/office/drawing/2010/main">
        <mc:Choice Requires="a14">
          <p:sp>
            <p:nvSpPr>
              <p:cNvPr id="41" name="Rounded Rectangle 40"/>
              <p:cNvSpPr/>
              <p:nvPr/>
            </p:nvSpPr>
            <p:spPr>
              <a:xfrm>
                <a:off x="4772863" y="3690528"/>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mj-lt"/>
                  </a:rPr>
                  <a:t>S = a </a:t>
                </a:r>
                <a14:m>
                  <m:oMath xmlns:m="http://schemas.openxmlformats.org/officeDocument/2006/math">
                    <m:r>
                      <a:rPr lang="vi-VN" sz="2400" i="1" smtClean="0">
                        <a:solidFill>
                          <a:srgbClr val="0070C0"/>
                        </a:solidFill>
                        <a:latin typeface="Cambria Math"/>
                        <a:ea typeface="Cambria Math"/>
                      </a:rPr>
                      <m:t>×</m:t>
                    </m:r>
                  </m:oMath>
                </a14:m>
                <a:r>
                  <a:rPr lang="vi-VN" sz="2800" dirty="0">
                    <a:solidFill>
                      <a:srgbClr val="0070C0"/>
                    </a:solidFill>
                    <a:latin typeface="+mj-lt"/>
                  </a:rPr>
                  <a:t> h</a:t>
                </a:r>
              </a:p>
              <a:p>
                <a:pPr algn="ctr"/>
                <a:r>
                  <a:rPr lang="vi-VN" sz="2750">
                    <a:solidFill>
                      <a:srgbClr val="0070C0"/>
                    </a:solidFill>
                    <a:latin typeface="+mj-lt"/>
                  </a:rPr>
                  <a:t>Đây là công thức tính diện tích hình bình hành.</a:t>
                </a:r>
                <a:endParaRPr lang="en-US" sz="2750" dirty="0">
                  <a:solidFill>
                    <a:srgbClr val="0070C0"/>
                  </a:solidFill>
                  <a:latin typeface="+mj-lt"/>
                </a:endParaRPr>
              </a:p>
            </p:txBody>
          </p:sp>
        </mc:Choice>
        <mc:Fallback xmlns="">
          <p:sp>
            <p:nvSpPr>
              <p:cNvPr id="41" name="Rounded Rectangle 40"/>
              <p:cNvSpPr>
                <a:spLocks noRot="1" noChangeAspect="1" noMove="1" noResize="1" noEditPoints="1" noAdjustHandles="1" noChangeArrowheads="1" noChangeShapeType="1" noTextEdit="1"/>
              </p:cNvSpPr>
              <p:nvPr/>
            </p:nvSpPr>
            <p:spPr>
              <a:xfrm>
                <a:off x="4772863" y="3690528"/>
                <a:ext cx="3850585" cy="1728643"/>
              </a:xfrm>
              <a:prstGeom prst="roundRect">
                <a:avLst/>
              </a:prstGeom>
              <a:blipFill rotWithShape="1">
                <a:blip r:embed="rId9"/>
                <a:stretch>
                  <a:fillRect l="-314"/>
                </a:stretch>
              </a:blipFill>
            </p:spPr>
            <p:txBody>
              <a:bodyPr/>
              <a:lstStyle/>
              <a:p>
                <a:r>
                  <a:rPr lang="en-US">
                    <a:noFill/>
                  </a:rPr>
                  <a:t> </a:t>
                </a:r>
              </a:p>
            </p:txBody>
          </p:sp>
        </mc:Fallback>
      </mc:AlternateContent>
      <p:sp>
        <p:nvSpPr>
          <p:cNvPr id="40" name="Rounded Rectangle 39"/>
          <p:cNvSpPr/>
          <p:nvPr/>
        </p:nvSpPr>
        <p:spPr>
          <a:xfrm>
            <a:off x="4767775" y="3693769"/>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chính xác.</a:t>
            </a:r>
          </a:p>
          <a:p>
            <a:pPr algn="ctr">
              <a:lnSpc>
                <a:spcPct val="200000"/>
              </a:lnSpc>
            </a:pPr>
            <a:r>
              <a:rPr lang="vi-VN" sz="2800" b="1">
                <a:solidFill>
                  <a:srgbClr val="FF0000"/>
                </a:solidFill>
                <a:latin typeface="Times New Roman" panose="02020603050405020304" pitchFamily="18" charset="0"/>
              </a:rPr>
              <a:t>CHÚC MỪNG</a:t>
            </a:r>
            <a:endParaRPr lang="en-US" sz="2800" dirty="0">
              <a:solidFill>
                <a:srgbClr val="0070C0"/>
              </a:solidFill>
            </a:endParaRPr>
          </a:p>
        </p:txBody>
      </p:sp>
      <p:sp>
        <p:nvSpPr>
          <p:cNvPr id="9" name="Round Diagonal Corner Rectangle 8"/>
          <p:cNvSpPr/>
          <p:nvPr/>
        </p:nvSpPr>
        <p:spPr>
          <a:xfrm>
            <a:off x="5436096" y="3141326"/>
            <a:ext cx="864096" cy="413347"/>
          </a:xfrm>
          <a:prstGeom prst="round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0070C0"/>
                </a:solidFill>
              </a:rPr>
              <a:t>Đúng</a:t>
            </a:r>
            <a:endParaRPr lang="en-US" b="1">
              <a:solidFill>
                <a:srgbClr val="0070C0"/>
              </a:solidFill>
            </a:endParaRPr>
          </a:p>
        </p:txBody>
      </p:sp>
      <p:sp>
        <p:nvSpPr>
          <p:cNvPr id="34" name="Round Diagonal Corner Rectangle 33"/>
          <p:cNvSpPr/>
          <p:nvPr/>
        </p:nvSpPr>
        <p:spPr>
          <a:xfrm>
            <a:off x="6994514" y="3140968"/>
            <a:ext cx="864096" cy="413347"/>
          </a:xfrm>
          <a:prstGeom prst="round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0070C0"/>
                </a:solidFill>
              </a:rPr>
              <a:t>Sai</a:t>
            </a:r>
            <a:endParaRPr lang="en-US" b="1">
              <a:solidFill>
                <a:srgbClr val="0070C0"/>
              </a:solidFill>
            </a:endParaRPr>
          </a:p>
        </p:txBody>
      </p:sp>
      <p:sp>
        <p:nvSpPr>
          <p:cNvPr id="42" name="Rounded Rectangle 41"/>
          <p:cNvSpPr/>
          <p:nvPr/>
        </p:nvSpPr>
        <p:spPr>
          <a:xfrm>
            <a:off x="4775145" y="3711293"/>
            <a:ext cx="3850585" cy="1728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vi-VN" sz="2800">
                <a:solidFill>
                  <a:srgbClr val="0070C0"/>
                </a:solidFill>
                <a:latin typeface="Times New Roman" panose="02020603050405020304" pitchFamily="18" charset="0"/>
                <a:ea typeface="Calibri" panose="020F0502020204030204" pitchFamily="34" charset="0"/>
              </a:rPr>
              <a:t>Câu trả lời chưa chính xác.</a:t>
            </a:r>
          </a:p>
          <a:p>
            <a:pPr algn="ctr">
              <a:lnSpc>
                <a:spcPct val="200000"/>
              </a:lnSpc>
            </a:pPr>
            <a:r>
              <a:rPr lang="vi-VN" sz="2800" b="1">
                <a:solidFill>
                  <a:srgbClr val="FF0000"/>
                </a:solidFill>
                <a:latin typeface="Times New Roman" panose="02020603050405020304" pitchFamily="18" charset="0"/>
              </a:rPr>
              <a:t>RẤT TIẾC</a:t>
            </a:r>
            <a:r>
              <a:rPr lang="vi-VN" sz="2800">
                <a:solidFill>
                  <a:srgbClr val="0070C0"/>
                </a:solidFill>
                <a:latin typeface="Times New Roman" panose="02020603050405020304" pitchFamily="18" charset="0"/>
              </a:rPr>
              <a:t> </a:t>
            </a:r>
            <a:endParaRPr lang="en-US" sz="2800" dirty="0">
              <a:solidFill>
                <a:srgbClr val="0070C0"/>
              </a:solidFill>
            </a:endParaRPr>
          </a:p>
        </p:txBody>
      </p:sp>
    </p:spTree>
    <p:extLst>
      <p:ext uri="{BB962C8B-B14F-4D97-AF65-F5344CB8AC3E}">
        <p14:creationId xmlns:p14="http://schemas.microsoft.com/office/powerpoint/2010/main" val="24873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xit" presetSubtype="0" fill="hold"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4"/>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xit" presetSubtype="0" fill="hold"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22" presetClass="entr" presetSubtype="4"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53" presetClass="entr" presetSubtype="16"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childTnLst>
                                </p:cTn>
                              </p:par>
                              <p:par>
                                <p:cTn id="92" presetID="53" presetClass="entr" presetSubtype="16" fill="hold" grpId="1"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childTnLst>
              </p:cTn>
              <p:nextCondLst>
                <p:cond evt="onClick" delay="0">
                  <p:tgtEl>
                    <p:spTgt spid="24"/>
                  </p:tgtEl>
                </p:cond>
              </p:nextCondLst>
            </p:seq>
            <p:seq concurrent="1" nextAc="seek">
              <p:cTn id="97" restart="whenNotActive" fill="hold" evtFilter="cancelBubble" nodeType="interactiveSeq">
                <p:stCondLst>
                  <p:cond evt="onClick" delay="0">
                    <p:tgtEl>
                      <p:spTgt spid="25"/>
                    </p:tgtEl>
                  </p:cond>
                </p:stCondLst>
                <p:endSync evt="end" delay="0">
                  <p:rtn val="all"/>
                </p:endSync>
                <p:childTnLst>
                  <p:par>
                    <p:cTn id="98" fill="hold">
                      <p:stCondLst>
                        <p:cond delay="0"/>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par>
                                <p:cTn id="103" presetID="10" presetClass="exit" presetSubtype="0" fill="hold" nodeType="withEffect">
                                  <p:stCondLst>
                                    <p:cond delay="0"/>
                                  </p:stCondLst>
                                  <p:childTnLst>
                                    <p:animEffect transition="out" filter="fade">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par>
                                <p:cTn id="106" presetID="53" presetClass="entr" presetSubtype="16"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childTnLst>
                                </p:cTn>
                              </p:par>
                              <p:par>
                                <p:cTn id="111" presetID="53" presetClass="entr" presetSubtype="16" fill="hold" grpId="1"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1"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childTnLst>
                          </p:cTn>
                        </p:par>
                      </p:childTnLst>
                    </p:cTn>
                  </p:par>
                </p:childTnLst>
              </p:cTn>
              <p:nextCondLst>
                <p:cond evt="onClick" delay="0">
                  <p:tgtEl>
                    <p:spTgt spid="25"/>
                  </p:tgtEl>
                </p:cond>
              </p:nextCondLst>
            </p:seq>
            <p:seq concurrent="1" nextAc="seek">
              <p:cTn id="121" restart="whenNotActive" fill="hold" evtFilter="cancelBubble" nodeType="interactiveSeq">
                <p:stCondLst>
                  <p:cond evt="onClick" delay="0">
                    <p:tgtEl>
                      <p:spTgt spid="7"/>
                    </p:tgtEl>
                  </p:cond>
                </p:stCondLst>
                <p:endSync evt="end" delay="0">
                  <p:rtn val="all"/>
                </p:endSync>
                <p:childTnLst>
                  <p:par>
                    <p:cTn id="122" fill="hold">
                      <p:stCondLst>
                        <p:cond delay="0"/>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p:cTn id="126" dur="1000" fill="hold"/>
                                        <p:tgtEl>
                                          <p:spTgt spid="27"/>
                                        </p:tgtEl>
                                        <p:attrNameLst>
                                          <p:attrName>ppt_w</p:attrName>
                                        </p:attrNameLst>
                                      </p:cBhvr>
                                      <p:tavLst>
                                        <p:tav tm="0">
                                          <p:val>
                                            <p:fltVal val="0"/>
                                          </p:val>
                                        </p:tav>
                                        <p:tav tm="100000">
                                          <p:val>
                                            <p:strVal val="#ppt_w"/>
                                          </p:val>
                                        </p:tav>
                                      </p:tavLst>
                                    </p:anim>
                                    <p:anim calcmode="lin" valueType="num">
                                      <p:cBhvr>
                                        <p:cTn id="127" dur="1000" fill="hold"/>
                                        <p:tgtEl>
                                          <p:spTgt spid="27"/>
                                        </p:tgtEl>
                                        <p:attrNameLst>
                                          <p:attrName>ppt_h</p:attrName>
                                        </p:attrNameLst>
                                      </p:cBhvr>
                                      <p:tavLst>
                                        <p:tav tm="0">
                                          <p:val>
                                            <p:fltVal val="0"/>
                                          </p:val>
                                        </p:tav>
                                        <p:tav tm="100000">
                                          <p:val>
                                            <p:strVal val="#ppt_h"/>
                                          </p:val>
                                        </p:tav>
                                      </p:tavLst>
                                    </p:anim>
                                    <p:anim calcmode="lin" valueType="num">
                                      <p:cBhvr>
                                        <p:cTn id="128" dur="1000" fill="hold"/>
                                        <p:tgtEl>
                                          <p:spTgt spid="27"/>
                                        </p:tgtEl>
                                        <p:attrNameLst>
                                          <p:attrName>style.rotation</p:attrName>
                                        </p:attrNameLst>
                                      </p:cBhvr>
                                      <p:tavLst>
                                        <p:tav tm="0">
                                          <p:val>
                                            <p:fltVal val="90"/>
                                          </p:val>
                                        </p:tav>
                                        <p:tav tm="100000">
                                          <p:val>
                                            <p:fltVal val="0"/>
                                          </p:val>
                                        </p:tav>
                                      </p:tavLst>
                                    </p:anim>
                                    <p:animEffect transition="in" filter="fade">
                                      <p:cBhvr>
                                        <p:cTn id="129" dur="1000"/>
                                        <p:tgtEl>
                                          <p:spTgt spid="27"/>
                                        </p:tgtEl>
                                      </p:cBhvr>
                                    </p:animEffect>
                                  </p:childTnLst>
                                  <p:subTnLst>
                                    <p:audio>
                                      <p:cMediaNode>
                                        <p:cTn display="0" masterRel="sameClick">
                                          <p:stCondLst>
                                            <p:cond evt="begin" delay="0">
                                              <p:tn val="124"/>
                                            </p:cond>
                                          </p:stCondLst>
                                          <p:endCondLst>
                                            <p:cond evt="onStopAudio" delay="0">
                                              <p:tgtEl>
                                                <p:sldTgt/>
                                              </p:tgtEl>
                                            </p:cond>
                                          </p:endCondLst>
                                        </p:cTn>
                                        <p:tgtEl>
                                          <p:sndTgt r:embed="rId3"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32" fill="hold" grpId="1" nodeType="clickEffect">
                                  <p:stCondLst>
                                    <p:cond delay="0"/>
                                  </p:stCondLst>
                                  <p:childTnLst>
                                    <p:anim calcmode="lin" valueType="num">
                                      <p:cBhvr>
                                        <p:cTn id="133" dur="500"/>
                                        <p:tgtEl>
                                          <p:spTgt spid="27"/>
                                        </p:tgtEl>
                                        <p:attrNameLst>
                                          <p:attrName>ppt_w</p:attrName>
                                        </p:attrNameLst>
                                      </p:cBhvr>
                                      <p:tavLst>
                                        <p:tav tm="0">
                                          <p:val>
                                            <p:strVal val="ppt_w"/>
                                          </p:val>
                                        </p:tav>
                                        <p:tav tm="100000">
                                          <p:val>
                                            <p:fltVal val="0"/>
                                          </p:val>
                                        </p:tav>
                                      </p:tavLst>
                                    </p:anim>
                                    <p:anim calcmode="lin" valueType="num">
                                      <p:cBhvr>
                                        <p:cTn id="134" dur="500"/>
                                        <p:tgtEl>
                                          <p:spTgt spid="27"/>
                                        </p:tgtEl>
                                        <p:attrNameLst>
                                          <p:attrName>ppt_h</p:attrName>
                                        </p:attrNameLst>
                                      </p:cBhvr>
                                      <p:tavLst>
                                        <p:tav tm="0">
                                          <p:val>
                                            <p:strVal val="ppt_h"/>
                                          </p:val>
                                        </p:tav>
                                        <p:tav tm="100000">
                                          <p:val>
                                            <p:fltVal val="0"/>
                                          </p:val>
                                        </p:tav>
                                      </p:tavLst>
                                    </p:anim>
                                    <p:animEffect transition="out" filter="fade">
                                      <p:cBhvr>
                                        <p:cTn id="135" dur="500"/>
                                        <p:tgtEl>
                                          <p:spTgt spid="27"/>
                                        </p:tgtEl>
                                      </p:cBhvr>
                                    </p:animEffect>
                                    <p:set>
                                      <p:cBhvr>
                                        <p:cTn id="13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7" restart="whenNotActive" fill="hold" evtFilter="cancelBubble" nodeType="interactiveSeq">
                <p:stCondLst>
                  <p:cond evt="onClick" delay="0">
                    <p:tgtEl>
                      <p:spTgt spid="26"/>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 calcmode="lin" valueType="num">
                                      <p:cBhvr>
                                        <p:cTn id="144" dur="1000" fill="hold"/>
                                        <p:tgtEl>
                                          <p:spTgt spid="28"/>
                                        </p:tgtEl>
                                        <p:attrNameLst>
                                          <p:attrName>style.rotation</p:attrName>
                                        </p:attrNameLst>
                                      </p:cBhvr>
                                      <p:tavLst>
                                        <p:tav tm="0">
                                          <p:val>
                                            <p:fltVal val="90"/>
                                          </p:val>
                                        </p:tav>
                                        <p:tav tm="100000">
                                          <p:val>
                                            <p:fltVal val="0"/>
                                          </p:val>
                                        </p:tav>
                                      </p:tavLst>
                                    </p:anim>
                                    <p:animEffect transition="in" filter="fade">
                                      <p:cBhvr>
                                        <p:cTn id="145" dur="1000"/>
                                        <p:tgtEl>
                                          <p:spTgt spid="28"/>
                                        </p:tgtEl>
                                      </p:cBhvr>
                                    </p:animEffect>
                                  </p:childTnLst>
                                  <p:subTnLst>
                                    <p:cmd type="evt" cmd="onstopaudio">
                                      <p:cBhvr>
                                        <p:cTn display="0" masterRel="sameClick">
                                          <p:stCondLst>
                                            <p:cond evt="begin" delay="0">
                                              <p:tn val="140"/>
                                            </p:cond>
                                          </p:stCondLst>
                                        </p:cTn>
                                        <p:tgtEl>
                                          <p:sldTgt/>
                                        </p:tgtEl>
                                      </p:cBhvr>
                                    </p:cmd>
                                  </p:subTnLst>
                                </p:cTn>
                              </p:par>
                            </p:childTnLst>
                          </p:cTn>
                        </p:par>
                      </p:childTnLst>
                    </p:cTn>
                  </p:par>
                  <p:par>
                    <p:cTn id="146" fill="hold">
                      <p:stCondLst>
                        <p:cond delay="indefinite"/>
                      </p:stCondLst>
                      <p:childTnLst>
                        <p:par>
                          <p:cTn id="147" fill="hold">
                            <p:stCondLst>
                              <p:cond delay="0"/>
                            </p:stCondLst>
                            <p:childTnLst>
                              <p:par>
                                <p:cTn id="148" presetID="53" presetClass="exit" presetSubtype="32" fill="hold" grpId="1" nodeType="clickEffect">
                                  <p:stCondLst>
                                    <p:cond delay="0"/>
                                  </p:stCondLst>
                                  <p:childTnLst>
                                    <p:anim calcmode="lin" valueType="num">
                                      <p:cBhvr>
                                        <p:cTn id="149" dur="500"/>
                                        <p:tgtEl>
                                          <p:spTgt spid="28"/>
                                        </p:tgtEl>
                                        <p:attrNameLst>
                                          <p:attrName>ppt_w</p:attrName>
                                        </p:attrNameLst>
                                      </p:cBhvr>
                                      <p:tavLst>
                                        <p:tav tm="0">
                                          <p:val>
                                            <p:strVal val="ppt_w"/>
                                          </p:val>
                                        </p:tav>
                                        <p:tav tm="100000">
                                          <p:val>
                                            <p:fltVal val="0"/>
                                          </p:val>
                                        </p:tav>
                                      </p:tavLst>
                                    </p:anim>
                                    <p:anim calcmode="lin" valueType="num">
                                      <p:cBhvr>
                                        <p:cTn id="150" dur="500"/>
                                        <p:tgtEl>
                                          <p:spTgt spid="28"/>
                                        </p:tgtEl>
                                        <p:attrNameLst>
                                          <p:attrName>ppt_h</p:attrName>
                                        </p:attrNameLst>
                                      </p:cBhvr>
                                      <p:tavLst>
                                        <p:tav tm="0">
                                          <p:val>
                                            <p:strVal val="ppt_h"/>
                                          </p:val>
                                        </p:tav>
                                        <p:tav tm="100000">
                                          <p:val>
                                            <p:fltVal val="0"/>
                                          </p:val>
                                        </p:tav>
                                      </p:tavLst>
                                    </p:anim>
                                    <p:animEffect transition="out" filter="fade">
                                      <p:cBhvr>
                                        <p:cTn id="151" dur="500"/>
                                        <p:tgtEl>
                                          <p:spTgt spid="28"/>
                                        </p:tgtEl>
                                      </p:cBhvr>
                                    </p:animEffect>
                                    <p:set>
                                      <p:cBhvr>
                                        <p:cTn id="15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3" restart="whenNotActive" fill="hold" evtFilter="cancelBubble" nodeType="interactiveSeq">
                <p:stCondLst>
                  <p:cond evt="onClick" delay="0">
                    <p:tgtEl>
                      <p:spTgt spid="29"/>
                    </p:tgtEl>
                  </p:cond>
                </p:stCondLst>
                <p:endSync evt="end" delay="0">
                  <p:rtn val="all"/>
                </p:endSync>
                <p:childTnLst>
                  <p:par>
                    <p:cTn id="154" fill="hold">
                      <p:stCondLst>
                        <p:cond delay="0"/>
                      </p:stCondLst>
                      <p:childTnLst>
                        <p:par>
                          <p:cTn id="155" fill="hold">
                            <p:stCondLst>
                              <p:cond delay="0"/>
                            </p:stCondLst>
                            <p:childTnLst>
                              <p:par>
                                <p:cTn id="156" presetID="31" presetClass="entr" presetSubtype="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p:cTn id="158" dur="1000" fill="hold"/>
                                        <p:tgtEl>
                                          <p:spTgt spid="31"/>
                                        </p:tgtEl>
                                        <p:attrNameLst>
                                          <p:attrName>ppt_w</p:attrName>
                                        </p:attrNameLst>
                                      </p:cBhvr>
                                      <p:tavLst>
                                        <p:tav tm="0">
                                          <p:val>
                                            <p:fltVal val="0"/>
                                          </p:val>
                                        </p:tav>
                                        <p:tav tm="100000">
                                          <p:val>
                                            <p:strVal val="#ppt_w"/>
                                          </p:val>
                                        </p:tav>
                                      </p:tavLst>
                                    </p:anim>
                                    <p:anim calcmode="lin" valueType="num">
                                      <p:cBhvr>
                                        <p:cTn id="159" dur="1000" fill="hold"/>
                                        <p:tgtEl>
                                          <p:spTgt spid="31"/>
                                        </p:tgtEl>
                                        <p:attrNameLst>
                                          <p:attrName>ppt_h</p:attrName>
                                        </p:attrNameLst>
                                      </p:cBhvr>
                                      <p:tavLst>
                                        <p:tav tm="0">
                                          <p:val>
                                            <p:fltVal val="0"/>
                                          </p:val>
                                        </p:tav>
                                        <p:tav tm="100000">
                                          <p:val>
                                            <p:strVal val="#ppt_h"/>
                                          </p:val>
                                        </p:tav>
                                      </p:tavLst>
                                    </p:anim>
                                    <p:anim calcmode="lin" valueType="num">
                                      <p:cBhvr>
                                        <p:cTn id="160" dur="1000" fill="hold"/>
                                        <p:tgtEl>
                                          <p:spTgt spid="31"/>
                                        </p:tgtEl>
                                        <p:attrNameLst>
                                          <p:attrName>style.rotation</p:attrName>
                                        </p:attrNameLst>
                                      </p:cBhvr>
                                      <p:tavLst>
                                        <p:tav tm="0">
                                          <p:val>
                                            <p:fltVal val="90"/>
                                          </p:val>
                                        </p:tav>
                                        <p:tav tm="100000">
                                          <p:val>
                                            <p:fltVal val="0"/>
                                          </p:val>
                                        </p:tav>
                                      </p:tavLst>
                                    </p:anim>
                                    <p:animEffect transition="in" filter="fade">
                                      <p:cBhvr>
                                        <p:cTn id="161" dur="1000"/>
                                        <p:tgtEl>
                                          <p:spTgt spid="31"/>
                                        </p:tgtEl>
                                      </p:cBhvr>
                                    </p:animEffect>
                                  </p:childTnLst>
                                  <p:subTnLst>
                                    <p:cmd type="evt" cmd="onstopaudio">
                                      <p:cBhvr>
                                        <p:cTn display="0" masterRel="sameClick">
                                          <p:stCondLst>
                                            <p:cond evt="begin" delay="0">
                                              <p:tn val="156"/>
                                            </p:cond>
                                          </p:stCondLst>
                                        </p:cTn>
                                        <p:tgtEl>
                                          <p:sldTgt/>
                                        </p:tgtEl>
                                      </p:cBhvr>
                                    </p:cmd>
                                  </p:subTnLst>
                                </p:cTn>
                              </p:par>
                            </p:childTnLst>
                          </p:cTn>
                        </p:par>
                      </p:childTnLst>
                    </p:cTn>
                  </p:par>
                  <p:par>
                    <p:cTn id="162" fill="hold">
                      <p:stCondLst>
                        <p:cond delay="indefinite"/>
                      </p:stCondLst>
                      <p:childTnLst>
                        <p:par>
                          <p:cTn id="163" fill="hold">
                            <p:stCondLst>
                              <p:cond delay="0"/>
                            </p:stCondLst>
                            <p:childTnLst>
                              <p:par>
                                <p:cTn id="164" presetID="53" presetClass="exit" presetSubtype="32" fill="hold" grpId="1" nodeType="clickEffect">
                                  <p:stCondLst>
                                    <p:cond delay="0"/>
                                  </p:stCondLst>
                                  <p:childTnLst>
                                    <p:anim calcmode="lin" valueType="num">
                                      <p:cBhvr>
                                        <p:cTn id="165" dur="500"/>
                                        <p:tgtEl>
                                          <p:spTgt spid="31"/>
                                        </p:tgtEl>
                                        <p:attrNameLst>
                                          <p:attrName>ppt_w</p:attrName>
                                        </p:attrNameLst>
                                      </p:cBhvr>
                                      <p:tavLst>
                                        <p:tav tm="0">
                                          <p:val>
                                            <p:strVal val="ppt_w"/>
                                          </p:val>
                                        </p:tav>
                                        <p:tav tm="100000">
                                          <p:val>
                                            <p:fltVal val="0"/>
                                          </p:val>
                                        </p:tav>
                                      </p:tavLst>
                                    </p:anim>
                                    <p:anim calcmode="lin" valueType="num">
                                      <p:cBhvr>
                                        <p:cTn id="166" dur="500"/>
                                        <p:tgtEl>
                                          <p:spTgt spid="31"/>
                                        </p:tgtEl>
                                        <p:attrNameLst>
                                          <p:attrName>ppt_h</p:attrName>
                                        </p:attrNameLst>
                                      </p:cBhvr>
                                      <p:tavLst>
                                        <p:tav tm="0">
                                          <p:val>
                                            <p:strVal val="ppt_h"/>
                                          </p:val>
                                        </p:tav>
                                        <p:tav tm="100000">
                                          <p:val>
                                            <p:fltVal val="0"/>
                                          </p:val>
                                        </p:tav>
                                      </p:tavLst>
                                    </p:anim>
                                    <p:animEffect transition="out" filter="fade">
                                      <p:cBhvr>
                                        <p:cTn id="167" dur="500"/>
                                        <p:tgtEl>
                                          <p:spTgt spid="31"/>
                                        </p:tgtEl>
                                      </p:cBhvr>
                                    </p:animEffect>
                                    <p:set>
                                      <p:cBhvr>
                                        <p:cTn id="16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9" restart="whenNotActive" fill="hold" evtFilter="cancelBubble" nodeType="interactiveSeq">
                <p:stCondLst>
                  <p:cond evt="onClick" delay="0">
                    <p:tgtEl>
                      <p:spTgt spid="30"/>
                    </p:tgtEl>
                  </p:cond>
                </p:stCondLst>
                <p:endSync evt="end" delay="0">
                  <p:rtn val="all"/>
                </p:endSync>
                <p:childTnLst>
                  <p:par>
                    <p:cTn id="170" fill="hold">
                      <p:stCondLst>
                        <p:cond delay="0"/>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32"/>
                                        </p:tgtEl>
                                        <p:attrNameLst>
                                          <p:attrName>style.visibility</p:attrName>
                                        </p:attrNameLst>
                                      </p:cBhvr>
                                      <p:to>
                                        <p:strVal val="visible"/>
                                      </p:to>
                                    </p:set>
                                    <p:anim calcmode="lin" valueType="num">
                                      <p:cBhvr>
                                        <p:cTn id="174" dur="1000" fill="hold"/>
                                        <p:tgtEl>
                                          <p:spTgt spid="32"/>
                                        </p:tgtEl>
                                        <p:attrNameLst>
                                          <p:attrName>ppt_w</p:attrName>
                                        </p:attrNameLst>
                                      </p:cBhvr>
                                      <p:tavLst>
                                        <p:tav tm="0">
                                          <p:val>
                                            <p:fltVal val="0"/>
                                          </p:val>
                                        </p:tav>
                                        <p:tav tm="100000">
                                          <p:val>
                                            <p:strVal val="#ppt_w"/>
                                          </p:val>
                                        </p:tav>
                                      </p:tavLst>
                                    </p:anim>
                                    <p:anim calcmode="lin" valueType="num">
                                      <p:cBhvr>
                                        <p:cTn id="175" dur="1000" fill="hold"/>
                                        <p:tgtEl>
                                          <p:spTgt spid="32"/>
                                        </p:tgtEl>
                                        <p:attrNameLst>
                                          <p:attrName>ppt_h</p:attrName>
                                        </p:attrNameLst>
                                      </p:cBhvr>
                                      <p:tavLst>
                                        <p:tav tm="0">
                                          <p:val>
                                            <p:fltVal val="0"/>
                                          </p:val>
                                        </p:tav>
                                        <p:tav tm="100000">
                                          <p:val>
                                            <p:strVal val="#ppt_h"/>
                                          </p:val>
                                        </p:tav>
                                      </p:tavLst>
                                    </p:anim>
                                    <p:anim calcmode="lin" valueType="num">
                                      <p:cBhvr>
                                        <p:cTn id="176" dur="1000" fill="hold"/>
                                        <p:tgtEl>
                                          <p:spTgt spid="32"/>
                                        </p:tgtEl>
                                        <p:attrNameLst>
                                          <p:attrName>style.rotation</p:attrName>
                                        </p:attrNameLst>
                                      </p:cBhvr>
                                      <p:tavLst>
                                        <p:tav tm="0">
                                          <p:val>
                                            <p:fltVal val="90"/>
                                          </p:val>
                                        </p:tav>
                                        <p:tav tm="100000">
                                          <p:val>
                                            <p:fltVal val="0"/>
                                          </p:val>
                                        </p:tav>
                                      </p:tavLst>
                                    </p:anim>
                                    <p:animEffect transition="in" filter="fade">
                                      <p:cBhvr>
                                        <p:cTn id="177" dur="1000"/>
                                        <p:tgtEl>
                                          <p:spTgt spid="32"/>
                                        </p:tgtEl>
                                      </p:cBhvr>
                                    </p:animEffect>
                                  </p:childTnLst>
                                  <p:subTnLst>
                                    <p:audio>
                                      <p:cMediaNode>
                                        <p:cTn display="0" masterRel="sameClick">
                                          <p:stCondLst>
                                            <p:cond evt="begin" delay="0">
                                              <p:tn val="172"/>
                                            </p:cond>
                                          </p:stCondLst>
                                          <p:endCondLst>
                                            <p:cond evt="onStopAudio" delay="0">
                                              <p:tgtEl>
                                                <p:sldTgt/>
                                              </p:tgtEl>
                                            </p:cond>
                                          </p:endCondLst>
                                        </p:cTn>
                                        <p:tgtEl>
                                          <p:sndTgt r:embed="rId3"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53" presetClass="exit" presetSubtype="32" fill="hold" grpId="1" nodeType="clickEffect">
                                  <p:stCondLst>
                                    <p:cond delay="0"/>
                                  </p:stCondLst>
                                  <p:childTnLst>
                                    <p:anim calcmode="lin" valueType="num">
                                      <p:cBhvr>
                                        <p:cTn id="181" dur="500"/>
                                        <p:tgtEl>
                                          <p:spTgt spid="32"/>
                                        </p:tgtEl>
                                        <p:attrNameLst>
                                          <p:attrName>ppt_w</p:attrName>
                                        </p:attrNameLst>
                                      </p:cBhvr>
                                      <p:tavLst>
                                        <p:tav tm="0">
                                          <p:val>
                                            <p:strVal val="ppt_w"/>
                                          </p:val>
                                        </p:tav>
                                        <p:tav tm="100000">
                                          <p:val>
                                            <p:fltVal val="0"/>
                                          </p:val>
                                        </p:tav>
                                      </p:tavLst>
                                    </p:anim>
                                    <p:anim calcmode="lin" valueType="num">
                                      <p:cBhvr>
                                        <p:cTn id="182" dur="500"/>
                                        <p:tgtEl>
                                          <p:spTgt spid="32"/>
                                        </p:tgtEl>
                                        <p:attrNameLst>
                                          <p:attrName>ppt_h</p:attrName>
                                        </p:attrNameLst>
                                      </p:cBhvr>
                                      <p:tavLst>
                                        <p:tav tm="0">
                                          <p:val>
                                            <p:strVal val="ppt_h"/>
                                          </p:val>
                                        </p:tav>
                                        <p:tav tm="100000">
                                          <p:val>
                                            <p:fltVal val="0"/>
                                          </p:val>
                                        </p:tav>
                                      </p:tavLst>
                                    </p:anim>
                                    <p:animEffect transition="out" filter="fade">
                                      <p:cBhvr>
                                        <p:cTn id="183" dur="500"/>
                                        <p:tgtEl>
                                          <p:spTgt spid="32"/>
                                        </p:tgtEl>
                                      </p:cBhvr>
                                    </p:animEffect>
                                    <p:set>
                                      <p:cBhvr>
                                        <p:cTn id="18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5" restart="whenNotActive" fill="hold" evtFilter="cancelBubble" nodeType="interactiveSeq">
                <p:stCondLst>
                  <p:cond evt="onClick" delay="0">
                    <p:tgtEl>
                      <p:spTgt spid="9"/>
                    </p:tgtEl>
                  </p:cond>
                </p:stCondLst>
                <p:endSync evt="end" delay="0">
                  <p:rtn val="all"/>
                </p:endSync>
                <p:childTnLst>
                  <p:par>
                    <p:cTn id="186" fill="hold">
                      <p:stCondLst>
                        <p:cond delay="0"/>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36"/>
                                        </p:tgtEl>
                                        <p:attrNameLst>
                                          <p:attrName>style.visibility</p:attrName>
                                        </p:attrNameLst>
                                      </p:cBhvr>
                                      <p:to>
                                        <p:strVal val="visible"/>
                                      </p:to>
                                    </p:set>
                                    <p:anim calcmode="lin" valueType="num">
                                      <p:cBhvr>
                                        <p:cTn id="190" dur="500" fill="hold"/>
                                        <p:tgtEl>
                                          <p:spTgt spid="36"/>
                                        </p:tgtEl>
                                        <p:attrNameLst>
                                          <p:attrName>ppt_w</p:attrName>
                                        </p:attrNameLst>
                                      </p:cBhvr>
                                      <p:tavLst>
                                        <p:tav tm="0">
                                          <p:val>
                                            <p:fltVal val="0"/>
                                          </p:val>
                                        </p:tav>
                                        <p:tav tm="100000">
                                          <p:val>
                                            <p:strVal val="#ppt_w"/>
                                          </p:val>
                                        </p:tav>
                                      </p:tavLst>
                                    </p:anim>
                                    <p:anim calcmode="lin" valueType="num">
                                      <p:cBhvr>
                                        <p:cTn id="191" dur="500" fill="hold"/>
                                        <p:tgtEl>
                                          <p:spTgt spid="36"/>
                                        </p:tgtEl>
                                        <p:attrNameLst>
                                          <p:attrName>ppt_h</p:attrName>
                                        </p:attrNameLst>
                                      </p:cBhvr>
                                      <p:tavLst>
                                        <p:tav tm="0">
                                          <p:val>
                                            <p:fltVal val="0"/>
                                          </p:val>
                                        </p:tav>
                                        <p:tav tm="100000">
                                          <p:val>
                                            <p:strVal val="#ppt_h"/>
                                          </p:val>
                                        </p:tav>
                                      </p:tavLst>
                                    </p:anim>
                                    <p:animEffect transition="in" filter="fade">
                                      <p:cBhvr>
                                        <p:cTn id="192" dur="500"/>
                                        <p:tgtEl>
                                          <p:spTgt spid="36"/>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xit" presetSubtype="32" fill="hold" grpId="1" nodeType="clickEffect">
                                  <p:stCondLst>
                                    <p:cond delay="0"/>
                                  </p:stCondLst>
                                  <p:childTnLst>
                                    <p:anim calcmode="lin" valueType="num">
                                      <p:cBhvr>
                                        <p:cTn id="196" dur="500"/>
                                        <p:tgtEl>
                                          <p:spTgt spid="36"/>
                                        </p:tgtEl>
                                        <p:attrNameLst>
                                          <p:attrName>ppt_w</p:attrName>
                                        </p:attrNameLst>
                                      </p:cBhvr>
                                      <p:tavLst>
                                        <p:tav tm="0">
                                          <p:val>
                                            <p:strVal val="ppt_w"/>
                                          </p:val>
                                        </p:tav>
                                        <p:tav tm="100000">
                                          <p:val>
                                            <p:fltVal val="0"/>
                                          </p:val>
                                        </p:tav>
                                      </p:tavLst>
                                    </p:anim>
                                    <p:anim calcmode="lin" valueType="num">
                                      <p:cBhvr>
                                        <p:cTn id="197" dur="500"/>
                                        <p:tgtEl>
                                          <p:spTgt spid="36"/>
                                        </p:tgtEl>
                                        <p:attrNameLst>
                                          <p:attrName>ppt_h</p:attrName>
                                        </p:attrNameLst>
                                      </p:cBhvr>
                                      <p:tavLst>
                                        <p:tav tm="0">
                                          <p:val>
                                            <p:strVal val="ppt_h"/>
                                          </p:val>
                                        </p:tav>
                                        <p:tav tm="100000">
                                          <p:val>
                                            <p:fltVal val="0"/>
                                          </p:val>
                                        </p:tav>
                                      </p:tavLst>
                                    </p:anim>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0" restart="whenNotActive" fill="hold" evtFilter="cancelBubble" nodeType="interactiveSeq">
                <p:stCondLst>
                  <p:cond evt="onClick" delay="0">
                    <p:tgtEl>
                      <p:spTgt spid="34"/>
                    </p:tgtEl>
                  </p:cond>
                </p:stCondLst>
                <p:endSync evt="end" delay="0">
                  <p:rtn val="all"/>
                </p:endSync>
                <p:childTnLst>
                  <p:par>
                    <p:cTn id="201" fill="hold">
                      <p:stCondLst>
                        <p:cond delay="0"/>
                      </p:stCondLst>
                      <p:childTnLst>
                        <p:par>
                          <p:cTn id="202" fill="hold">
                            <p:stCondLst>
                              <p:cond delay="0"/>
                            </p:stCondLst>
                            <p:childTnLst>
                              <p:par>
                                <p:cTn id="203" presetID="53" presetClass="entr" presetSubtype="16" fill="hold" grpId="0" nodeType="clickEffect">
                                  <p:stCondLst>
                                    <p:cond delay="0"/>
                                  </p:stCondLst>
                                  <p:childTnLst>
                                    <p:set>
                                      <p:cBhvr>
                                        <p:cTn id="204" dur="1" fill="hold">
                                          <p:stCondLst>
                                            <p:cond delay="0"/>
                                          </p:stCondLst>
                                        </p:cTn>
                                        <p:tgtEl>
                                          <p:spTgt spid="37"/>
                                        </p:tgtEl>
                                        <p:attrNameLst>
                                          <p:attrName>style.visibility</p:attrName>
                                        </p:attrNameLst>
                                      </p:cBhvr>
                                      <p:to>
                                        <p:strVal val="visible"/>
                                      </p:to>
                                    </p:set>
                                    <p:anim calcmode="lin" valueType="num">
                                      <p:cBhvr>
                                        <p:cTn id="205" dur="500" fill="hold"/>
                                        <p:tgtEl>
                                          <p:spTgt spid="37"/>
                                        </p:tgtEl>
                                        <p:attrNameLst>
                                          <p:attrName>ppt_w</p:attrName>
                                        </p:attrNameLst>
                                      </p:cBhvr>
                                      <p:tavLst>
                                        <p:tav tm="0">
                                          <p:val>
                                            <p:fltVal val="0"/>
                                          </p:val>
                                        </p:tav>
                                        <p:tav tm="100000">
                                          <p:val>
                                            <p:strVal val="#ppt_w"/>
                                          </p:val>
                                        </p:tav>
                                      </p:tavLst>
                                    </p:anim>
                                    <p:anim calcmode="lin" valueType="num">
                                      <p:cBhvr>
                                        <p:cTn id="206" dur="500" fill="hold"/>
                                        <p:tgtEl>
                                          <p:spTgt spid="37"/>
                                        </p:tgtEl>
                                        <p:attrNameLst>
                                          <p:attrName>ppt_h</p:attrName>
                                        </p:attrNameLst>
                                      </p:cBhvr>
                                      <p:tavLst>
                                        <p:tav tm="0">
                                          <p:val>
                                            <p:fltVal val="0"/>
                                          </p:val>
                                        </p:tav>
                                        <p:tav tm="100000">
                                          <p:val>
                                            <p:strVal val="#ppt_h"/>
                                          </p:val>
                                        </p:tav>
                                      </p:tavLst>
                                    </p:anim>
                                    <p:animEffect transition="in" filter="fade">
                                      <p:cBhvr>
                                        <p:cTn id="207" dur="500"/>
                                        <p:tgtEl>
                                          <p:spTgt spid="37"/>
                                        </p:tgtEl>
                                      </p:cBhvr>
                                    </p:animEffect>
                                  </p:childTnLst>
                                  <p:subTnLst>
                                    <p:audio>
                                      <p:cMediaNode>
                                        <p:cTn display="0" masterRel="sameClick">
                                          <p:stCondLst>
                                            <p:cond evt="begin" delay="0">
                                              <p:tn val="203"/>
                                            </p:cond>
                                          </p:stCondLst>
                                          <p:endCondLst>
                                            <p:cond evt="onStopAudio" delay="0">
                                              <p:tgtEl>
                                                <p:sldTgt/>
                                              </p:tgtEl>
                                            </p:cond>
                                          </p:endCondLst>
                                        </p:cTn>
                                        <p:tgtEl>
                                          <p:sndTgt r:embed="rId3" name="applause.wav"/>
                                        </p:tgtEl>
                                      </p:cMediaNode>
                                    </p:audio>
                                  </p:subTnLst>
                                </p:cTn>
                              </p:par>
                            </p:childTnLst>
                          </p:cTn>
                        </p:par>
                      </p:childTnLst>
                    </p:cTn>
                  </p:par>
                  <p:par>
                    <p:cTn id="208" fill="hold">
                      <p:stCondLst>
                        <p:cond delay="indefinite"/>
                      </p:stCondLst>
                      <p:childTnLst>
                        <p:par>
                          <p:cTn id="209" fill="hold">
                            <p:stCondLst>
                              <p:cond delay="0"/>
                            </p:stCondLst>
                            <p:childTnLst>
                              <p:par>
                                <p:cTn id="210" presetID="53" presetClass="exit" presetSubtype="32" fill="hold" grpId="1" nodeType="clickEffect">
                                  <p:stCondLst>
                                    <p:cond delay="0"/>
                                  </p:stCondLst>
                                  <p:childTnLst>
                                    <p:anim calcmode="lin" valueType="num">
                                      <p:cBhvr>
                                        <p:cTn id="211" dur="500"/>
                                        <p:tgtEl>
                                          <p:spTgt spid="37"/>
                                        </p:tgtEl>
                                        <p:attrNameLst>
                                          <p:attrName>ppt_w</p:attrName>
                                        </p:attrNameLst>
                                      </p:cBhvr>
                                      <p:tavLst>
                                        <p:tav tm="0">
                                          <p:val>
                                            <p:strVal val="ppt_w"/>
                                          </p:val>
                                        </p:tav>
                                        <p:tav tm="100000">
                                          <p:val>
                                            <p:fltVal val="0"/>
                                          </p:val>
                                        </p:tav>
                                      </p:tavLst>
                                    </p:anim>
                                    <p:anim calcmode="lin" valueType="num">
                                      <p:cBhvr>
                                        <p:cTn id="212" dur="500"/>
                                        <p:tgtEl>
                                          <p:spTgt spid="37"/>
                                        </p:tgtEl>
                                        <p:attrNameLst>
                                          <p:attrName>ppt_h</p:attrName>
                                        </p:attrNameLst>
                                      </p:cBhvr>
                                      <p:tavLst>
                                        <p:tav tm="0">
                                          <p:val>
                                            <p:strVal val="ppt_h"/>
                                          </p:val>
                                        </p:tav>
                                        <p:tav tm="100000">
                                          <p:val>
                                            <p:fltVal val="0"/>
                                          </p:val>
                                        </p:tav>
                                      </p:tavLst>
                                    </p:anim>
                                    <p:animEffect transition="out" filter="fade">
                                      <p:cBhvr>
                                        <p:cTn id="213" dur="500"/>
                                        <p:tgtEl>
                                          <p:spTgt spid="37"/>
                                        </p:tgtEl>
                                      </p:cBhvr>
                                    </p:animEffect>
                                    <p:set>
                                      <p:cBhvr>
                                        <p:cTn id="21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15" restart="whenNotActive" fill="hold" evtFilter="cancelBubble" nodeType="interactiveSeq">
                <p:stCondLst>
                  <p:cond evt="onClick" delay="0">
                    <p:tgtEl>
                      <p:spTgt spid="38"/>
                    </p:tgtEl>
                  </p:cond>
                </p:stCondLst>
                <p:endSync evt="end" delay="0">
                  <p:rtn val="all"/>
                </p:endSync>
                <p:childTnLst>
                  <p:par>
                    <p:cTn id="216" fill="hold">
                      <p:stCondLst>
                        <p:cond delay="0"/>
                      </p:stCondLst>
                      <p:childTnLst>
                        <p:par>
                          <p:cTn id="217" fill="hold">
                            <p:stCondLst>
                              <p:cond delay="0"/>
                            </p:stCondLst>
                            <p:childTnLst>
                              <p:par>
                                <p:cTn id="218" presetID="53" presetClass="entr" presetSubtype="16" fill="hold" grpId="0" nodeType="withEffect">
                                  <p:stCondLst>
                                    <p:cond delay="0"/>
                                  </p:stCondLst>
                                  <p:childTnLst>
                                    <p:set>
                                      <p:cBhvr>
                                        <p:cTn id="219" dur="1" fill="hold">
                                          <p:stCondLst>
                                            <p:cond delay="0"/>
                                          </p:stCondLst>
                                        </p:cTn>
                                        <p:tgtEl>
                                          <p:spTgt spid="40"/>
                                        </p:tgtEl>
                                        <p:attrNameLst>
                                          <p:attrName>style.visibility</p:attrName>
                                        </p:attrNameLst>
                                      </p:cBhvr>
                                      <p:to>
                                        <p:strVal val="visible"/>
                                      </p:to>
                                    </p:set>
                                    <p:anim calcmode="lin" valueType="num">
                                      <p:cBhvr>
                                        <p:cTn id="220" dur="500" fill="hold"/>
                                        <p:tgtEl>
                                          <p:spTgt spid="40"/>
                                        </p:tgtEl>
                                        <p:attrNameLst>
                                          <p:attrName>ppt_w</p:attrName>
                                        </p:attrNameLst>
                                      </p:cBhvr>
                                      <p:tavLst>
                                        <p:tav tm="0">
                                          <p:val>
                                            <p:fltVal val="0"/>
                                          </p:val>
                                        </p:tav>
                                        <p:tav tm="100000">
                                          <p:val>
                                            <p:strVal val="#ppt_w"/>
                                          </p:val>
                                        </p:tav>
                                      </p:tavLst>
                                    </p:anim>
                                    <p:anim calcmode="lin" valueType="num">
                                      <p:cBhvr>
                                        <p:cTn id="221" dur="500" fill="hold"/>
                                        <p:tgtEl>
                                          <p:spTgt spid="40"/>
                                        </p:tgtEl>
                                        <p:attrNameLst>
                                          <p:attrName>ppt_h</p:attrName>
                                        </p:attrNameLst>
                                      </p:cBhvr>
                                      <p:tavLst>
                                        <p:tav tm="0">
                                          <p:val>
                                            <p:fltVal val="0"/>
                                          </p:val>
                                        </p:tav>
                                        <p:tav tm="100000">
                                          <p:val>
                                            <p:strVal val="#ppt_h"/>
                                          </p:val>
                                        </p:tav>
                                      </p:tavLst>
                                    </p:anim>
                                    <p:animEffect transition="in" filter="fade">
                                      <p:cBhvr>
                                        <p:cTn id="222" dur="500"/>
                                        <p:tgtEl>
                                          <p:spTgt spid="40"/>
                                        </p:tgtEl>
                                      </p:cBhvr>
                                    </p:animEffect>
                                  </p:childTnLst>
                                  <p:subTnLst>
                                    <p:audio>
                                      <p:cMediaNode>
                                        <p:cTn display="0" masterRel="sameClick">
                                          <p:stCondLst>
                                            <p:cond evt="begin" delay="0">
                                              <p:tn val="218"/>
                                            </p:cond>
                                          </p:stCondLst>
                                          <p:endCondLst>
                                            <p:cond evt="onStopAudio" delay="0">
                                              <p:tgtEl>
                                                <p:sldTgt/>
                                              </p:tgtEl>
                                            </p:cond>
                                          </p:endCondLst>
                                        </p:cTn>
                                        <p:tgtEl>
                                          <p:sndTgt r:embed="rId3" name="applause.wav"/>
                                        </p:tgtEl>
                                      </p:cMediaNode>
                                    </p:audio>
                                  </p:subTnLst>
                                </p:cTn>
                              </p:par>
                            </p:childTnLst>
                          </p:cTn>
                        </p:par>
                      </p:childTnLst>
                    </p:cTn>
                  </p:par>
                  <p:par>
                    <p:cTn id="223" fill="hold">
                      <p:stCondLst>
                        <p:cond delay="indefinite"/>
                      </p:stCondLst>
                      <p:childTnLst>
                        <p:par>
                          <p:cTn id="224" fill="hold">
                            <p:stCondLst>
                              <p:cond delay="0"/>
                            </p:stCondLst>
                            <p:childTnLst>
                              <p:par>
                                <p:cTn id="225" presetID="53" presetClass="exit" presetSubtype="32" fill="hold" grpId="1" nodeType="clickEffect">
                                  <p:stCondLst>
                                    <p:cond delay="0"/>
                                  </p:stCondLst>
                                  <p:childTnLst>
                                    <p:anim calcmode="lin" valueType="num">
                                      <p:cBhvr>
                                        <p:cTn id="226" dur="500"/>
                                        <p:tgtEl>
                                          <p:spTgt spid="40"/>
                                        </p:tgtEl>
                                        <p:attrNameLst>
                                          <p:attrName>ppt_w</p:attrName>
                                        </p:attrNameLst>
                                      </p:cBhvr>
                                      <p:tavLst>
                                        <p:tav tm="0">
                                          <p:val>
                                            <p:strVal val="ppt_w"/>
                                          </p:val>
                                        </p:tav>
                                        <p:tav tm="100000">
                                          <p:val>
                                            <p:fltVal val="0"/>
                                          </p:val>
                                        </p:tav>
                                      </p:tavLst>
                                    </p:anim>
                                    <p:anim calcmode="lin" valueType="num">
                                      <p:cBhvr>
                                        <p:cTn id="227" dur="500"/>
                                        <p:tgtEl>
                                          <p:spTgt spid="40"/>
                                        </p:tgtEl>
                                        <p:attrNameLst>
                                          <p:attrName>ppt_h</p:attrName>
                                        </p:attrNameLst>
                                      </p:cBhvr>
                                      <p:tavLst>
                                        <p:tav tm="0">
                                          <p:val>
                                            <p:strVal val="ppt_h"/>
                                          </p:val>
                                        </p:tav>
                                        <p:tav tm="100000">
                                          <p:val>
                                            <p:fltVal val="0"/>
                                          </p:val>
                                        </p:tav>
                                      </p:tavLst>
                                    </p:anim>
                                    <p:animEffect transition="out" filter="fade">
                                      <p:cBhvr>
                                        <p:cTn id="228" dur="500"/>
                                        <p:tgtEl>
                                          <p:spTgt spid="40"/>
                                        </p:tgtEl>
                                      </p:cBhvr>
                                    </p:animEffect>
                                    <p:set>
                                      <p:cBhvr>
                                        <p:cTn id="22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30" restart="whenNotActive" fill="hold" evtFilter="cancelBubble" nodeType="interactiveSeq">
                <p:stCondLst>
                  <p:cond evt="onClick" delay="0">
                    <p:tgtEl>
                      <p:spTgt spid="39"/>
                    </p:tgtEl>
                  </p:cond>
                </p:stCondLst>
                <p:endSync evt="end" delay="0">
                  <p:rtn val="all"/>
                </p:endSync>
                <p:childTnLst>
                  <p:par>
                    <p:cTn id="231" fill="hold">
                      <p:stCondLst>
                        <p:cond delay="0"/>
                      </p:stCondLst>
                      <p:childTnLst>
                        <p:par>
                          <p:cTn id="232" fill="hold">
                            <p:stCondLst>
                              <p:cond delay="0"/>
                            </p:stCondLst>
                            <p:childTnLst>
                              <p:par>
                                <p:cTn id="233" presetID="31" presetClass="entr" presetSubtype="0" fill="hold" grpId="0" nodeType="clickEffect">
                                  <p:stCondLst>
                                    <p:cond delay="0"/>
                                  </p:stCondLst>
                                  <p:childTnLst>
                                    <p:set>
                                      <p:cBhvr>
                                        <p:cTn id="234" dur="1" fill="hold">
                                          <p:stCondLst>
                                            <p:cond delay="0"/>
                                          </p:stCondLst>
                                        </p:cTn>
                                        <p:tgtEl>
                                          <p:spTgt spid="42"/>
                                        </p:tgtEl>
                                        <p:attrNameLst>
                                          <p:attrName>style.visibility</p:attrName>
                                        </p:attrNameLst>
                                      </p:cBhvr>
                                      <p:to>
                                        <p:strVal val="visible"/>
                                      </p:to>
                                    </p:set>
                                    <p:anim calcmode="lin" valueType="num">
                                      <p:cBhvr>
                                        <p:cTn id="235" dur="1000" fill="hold"/>
                                        <p:tgtEl>
                                          <p:spTgt spid="42"/>
                                        </p:tgtEl>
                                        <p:attrNameLst>
                                          <p:attrName>ppt_w</p:attrName>
                                        </p:attrNameLst>
                                      </p:cBhvr>
                                      <p:tavLst>
                                        <p:tav tm="0">
                                          <p:val>
                                            <p:fltVal val="0"/>
                                          </p:val>
                                        </p:tav>
                                        <p:tav tm="100000">
                                          <p:val>
                                            <p:strVal val="#ppt_w"/>
                                          </p:val>
                                        </p:tav>
                                      </p:tavLst>
                                    </p:anim>
                                    <p:anim calcmode="lin" valueType="num">
                                      <p:cBhvr>
                                        <p:cTn id="236" dur="1000" fill="hold"/>
                                        <p:tgtEl>
                                          <p:spTgt spid="42"/>
                                        </p:tgtEl>
                                        <p:attrNameLst>
                                          <p:attrName>ppt_h</p:attrName>
                                        </p:attrNameLst>
                                      </p:cBhvr>
                                      <p:tavLst>
                                        <p:tav tm="0">
                                          <p:val>
                                            <p:fltVal val="0"/>
                                          </p:val>
                                        </p:tav>
                                        <p:tav tm="100000">
                                          <p:val>
                                            <p:strVal val="#ppt_h"/>
                                          </p:val>
                                        </p:tav>
                                      </p:tavLst>
                                    </p:anim>
                                    <p:anim calcmode="lin" valueType="num">
                                      <p:cBhvr>
                                        <p:cTn id="237" dur="1000" fill="hold"/>
                                        <p:tgtEl>
                                          <p:spTgt spid="42"/>
                                        </p:tgtEl>
                                        <p:attrNameLst>
                                          <p:attrName>style.rotation</p:attrName>
                                        </p:attrNameLst>
                                      </p:cBhvr>
                                      <p:tavLst>
                                        <p:tav tm="0">
                                          <p:val>
                                            <p:fltVal val="90"/>
                                          </p:val>
                                        </p:tav>
                                        <p:tav tm="100000">
                                          <p:val>
                                            <p:fltVal val="0"/>
                                          </p:val>
                                        </p:tav>
                                      </p:tavLst>
                                    </p:anim>
                                    <p:animEffect transition="in" filter="fade">
                                      <p:cBhvr>
                                        <p:cTn id="238" dur="1000"/>
                                        <p:tgtEl>
                                          <p:spTgt spid="42"/>
                                        </p:tgtEl>
                                      </p:cBhvr>
                                    </p:animEffect>
                                  </p:childTnLst>
                                  <p:subTnLst>
                                    <p:cmd type="evt" cmd="onstopaudio">
                                      <p:cBhvr>
                                        <p:cTn display="0" masterRel="sameClick">
                                          <p:stCondLst>
                                            <p:cond evt="begin" delay="0">
                                              <p:tn val="233"/>
                                            </p:cond>
                                          </p:stCondLst>
                                        </p:cTn>
                                        <p:tgtEl>
                                          <p:sldTgt/>
                                        </p:tgtEl>
                                      </p:cBhvr>
                                    </p:cmd>
                                  </p:subTnLst>
                                </p:cTn>
                              </p:par>
                            </p:childTnLst>
                          </p:cTn>
                        </p:par>
                      </p:childTnLst>
                    </p:cTn>
                  </p:par>
                  <p:par>
                    <p:cTn id="239" fill="hold">
                      <p:stCondLst>
                        <p:cond delay="indefinite"/>
                      </p:stCondLst>
                      <p:childTnLst>
                        <p:par>
                          <p:cTn id="240" fill="hold">
                            <p:stCondLst>
                              <p:cond delay="0"/>
                            </p:stCondLst>
                            <p:childTnLst>
                              <p:par>
                                <p:cTn id="241" presetID="53" presetClass="exit" presetSubtype="32" fill="hold" grpId="1" nodeType="clickEffect">
                                  <p:stCondLst>
                                    <p:cond delay="0"/>
                                  </p:stCondLst>
                                  <p:childTnLst>
                                    <p:anim calcmode="lin" valueType="num">
                                      <p:cBhvr>
                                        <p:cTn id="242" dur="500"/>
                                        <p:tgtEl>
                                          <p:spTgt spid="42"/>
                                        </p:tgtEl>
                                        <p:attrNameLst>
                                          <p:attrName>ppt_w</p:attrName>
                                        </p:attrNameLst>
                                      </p:cBhvr>
                                      <p:tavLst>
                                        <p:tav tm="0">
                                          <p:val>
                                            <p:strVal val="ppt_w"/>
                                          </p:val>
                                        </p:tav>
                                        <p:tav tm="100000">
                                          <p:val>
                                            <p:fltVal val="0"/>
                                          </p:val>
                                        </p:tav>
                                      </p:tavLst>
                                    </p:anim>
                                    <p:anim calcmode="lin" valueType="num">
                                      <p:cBhvr>
                                        <p:cTn id="243" dur="500"/>
                                        <p:tgtEl>
                                          <p:spTgt spid="42"/>
                                        </p:tgtEl>
                                        <p:attrNameLst>
                                          <p:attrName>ppt_h</p:attrName>
                                        </p:attrNameLst>
                                      </p:cBhvr>
                                      <p:tavLst>
                                        <p:tav tm="0">
                                          <p:val>
                                            <p:strVal val="ppt_h"/>
                                          </p:val>
                                        </p:tav>
                                        <p:tav tm="100000">
                                          <p:val>
                                            <p:fltVal val="0"/>
                                          </p:val>
                                        </p:tav>
                                      </p:tavLst>
                                    </p:anim>
                                    <p:animEffect transition="out" filter="fade">
                                      <p:cBhvr>
                                        <p:cTn id="244" dur="500"/>
                                        <p:tgtEl>
                                          <p:spTgt spid="42"/>
                                        </p:tgtEl>
                                      </p:cBhvr>
                                    </p:animEffect>
                                    <p:set>
                                      <p:cBhvr>
                                        <p:cTn id="24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 grpId="0" animBg="1"/>
      <p:bldP spid="13" grpId="0" animBg="1"/>
      <p:bldP spid="16" grpId="0" animBg="1"/>
      <p:bldP spid="23" grpId="0" animBg="1"/>
      <p:bldP spid="24" grpId="0" animBg="1"/>
      <p:bldP spid="25" grpId="0" animBg="1"/>
      <p:bldP spid="7" grpId="0" animBg="1"/>
      <p:bldP spid="26" grpId="0" animBg="1"/>
      <p:bldP spid="27" grpId="0" animBg="1"/>
      <p:bldP spid="27" grpId="1" animBg="1"/>
      <p:bldP spid="28" grpId="0" animBg="1"/>
      <p:bldP spid="28" grpId="1" animBg="1"/>
      <p:bldP spid="29" grpId="1"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1" animBg="1"/>
      <p:bldP spid="39" grpId="1" animBg="1"/>
      <p:bldP spid="41" grpId="0" animBg="1"/>
      <p:bldP spid="40" grpId="0" animBg="1"/>
      <p:bldP spid="40" grpId="1" animBg="1"/>
      <p:bldP spid="9" grpId="0" animBg="1"/>
      <p:bldP spid="34" grpId="0" animBg="1"/>
      <p:bldP spid="42" grpId="0" animBg="1"/>
      <p:bldP spid="4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707904" y="2780928"/>
            <a:ext cx="3960440" cy="878706"/>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KHÁM PHÁ</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2393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892552"/>
          </a:xfrm>
          <a:prstGeom prst="rect">
            <a:avLst/>
          </a:prstGeom>
          <a:noFill/>
        </p:spPr>
        <p:txBody>
          <a:bodyPr wrap="square" rtlCol="0">
            <a:spAutoFit/>
          </a:bodyPr>
          <a:lstStyle/>
          <a:p>
            <a:pPr algn="ctr"/>
            <a:r>
              <a:rPr lang="vi-VN" sz="3200" b="1">
                <a:solidFill>
                  <a:srgbClr val="FF0000"/>
                </a:solidFill>
                <a:latin typeface="+mj-lt"/>
              </a:rPr>
              <a:t>ÔN TẬP VỀ HÌNH HỌC</a:t>
            </a:r>
          </a:p>
          <a:p>
            <a:pPr algn="ctr"/>
            <a:r>
              <a:rPr lang="vi-VN" sz="2000" b="1" i="1">
                <a:solidFill>
                  <a:srgbClr val="FF0000"/>
                </a:solidFill>
                <a:latin typeface="+mj-lt"/>
              </a:rPr>
              <a:t>(tiếp theo)</a:t>
            </a:r>
            <a:endParaRPr lang="en-US" sz="2000" b="1" i="1">
              <a:solidFill>
                <a:srgbClr val="FF0000"/>
              </a:solidFill>
              <a:latin typeface="+mj-lt"/>
            </a:endParaRPr>
          </a:p>
        </p:txBody>
      </p:sp>
      <p:sp>
        <p:nvSpPr>
          <p:cNvPr id="5" name="TextBox 4"/>
          <p:cNvSpPr txBox="1"/>
          <p:nvPr/>
        </p:nvSpPr>
        <p:spPr>
          <a:xfrm>
            <a:off x="179512" y="1052736"/>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79511" y="1674099"/>
                <a:ext cx="8739085" cy="2277547"/>
              </a:xfrm>
              <a:prstGeom prst="rect">
                <a:avLst/>
              </a:prstGeom>
              <a:noFill/>
              <a:ln w="3175">
                <a:solidFill>
                  <a:schemeClr val="tx1"/>
                </a:solidFill>
              </a:ln>
            </p:spPr>
            <p:txBody>
              <a:bodyPr wrap="square" rtlCol="0">
                <a:spAutoFit/>
              </a:bodyPr>
              <a:lstStyle/>
              <a:p>
                <a:pPr algn="just"/>
                <a:r>
                  <a:rPr lang="vi-VN" sz="3200">
                    <a:solidFill>
                      <a:srgbClr val="FF0000"/>
                    </a:solidFill>
                    <a:latin typeface="+mj-lt"/>
                  </a:rPr>
                  <a:t>a) Muốn tính diện tích hình chữ nhật ta lấy chiều dài nhân với chiều rộng (cùng đơn vị đo).</a:t>
                </a:r>
              </a:p>
              <a:p>
                <a:pPr algn="just">
                  <a:lnSpc>
                    <a:spcPct val="150000"/>
                  </a:lnSpc>
                </a:pPr>
                <a:r>
                  <a:rPr lang="vi-VN" sz="3200">
                    <a:solidFill>
                      <a:schemeClr val="bg1"/>
                    </a:solidFill>
                    <a:latin typeface="+mj-lt"/>
                  </a:rPr>
                  <a:t>				S = a </a:t>
                </a:r>
                <a14:m>
                  <m:oMath xmlns:m="http://schemas.openxmlformats.org/officeDocument/2006/math">
                    <m:r>
                      <a:rPr lang="vi-VN" sz="3200" i="1" smtClean="0">
                        <a:solidFill>
                          <a:schemeClr val="bg1"/>
                        </a:solidFill>
                        <a:latin typeface="Cambria Math"/>
                        <a:ea typeface="Cambria Math"/>
                      </a:rPr>
                      <m:t>×</m:t>
                    </m:r>
                  </m:oMath>
                </a14:m>
                <a:r>
                  <a:rPr lang="vi-VN" sz="3200">
                    <a:solidFill>
                      <a:schemeClr val="bg1"/>
                    </a:solidFill>
                    <a:latin typeface="+mj-lt"/>
                  </a:rPr>
                  <a:t> b </a:t>
                </a:r>
              </a:p>
              <a:p>
                <a:pPr algn="ctr"/>
                <a:r>
                  <a:rPr lang="vi-VN" sz="3000">
                    <a:solidFill>
                      <a:srgbClr val="FF0000"/>
                    </a:solidFill>
                    <a:latin typeface="+mj-lt"/>
                  </a:rPr>
                  <a:t>(S là diện tích ; a số đo chiều dài ; b số đo chiều rộng).</a:t>
                </a:r>
                <a:endParaRPr lang="en-US" sz="3000">
                  <a:solidFill>
                    <a:srgbClr val="FF0000"/>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9511" y="1674099"/>
                <a:ext cx="8739085" cy="2277547"/>
              </a:xfrm>
              <a:prstGeom prst="rect">
                <a:avLst/>
              </a:prstGeom>
              <a:blipFill rotWithShape="1">
                <a:blip r:embed="rId2"/>
                <a:stretch>
                  <a:fillRect l="-1742" t="-3743" r="-1672" b="-6952"/>
                </a:stretch>
              </a:blipFill>
              <a:ln w="31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3887" y="4122371"/>
                <a:ext cx="8739085" cy="2277547"/>
              </a:xfrm>
              <a:prstGeom prst="rect">
                <a:avLst/>
              </a:prstGeom>
              <a:noFill/>
              <a:ln w="3175">
                <a:solidFill>
                  <a:schemeClr val="tx1"/>
                </a:solidFill>
              </a:ln>
            </p:spPr>
            <p:txBody>
              <a:bodyPr wrap="square" rtlCol="0">
                <a:spAutoFit/>
              </a:bodyPr>
              <a:lstStyle/>
              <a:p>
                <a:pPr algn="just"/>
                <a:r>
                  <a:rPr lang="vi-VN" sz="3200">
                    <a:solidFill>
                      <a:srgbClr val="0070C0"/>
                    </a:solidFill>
                    <a:latin typeface="+mj-lt"/>
                  </a:rPr>
                  <a:t>b) Muốn tính diện tích hình vuông ta lấy độ dài một cạnh nhân với chính nó.</a:t>
                </a:r>
              </a:p>
              <a:p>
                <a:pPr algn="just">
                  <a:lnSpc>
                    <a:spcPct val="150000"/>
                  </a:lnSpc>
                </a:pPr>
                <a:r>
                  <a:rPr lang="vi-VN" sz="3200">
                    <a:solidFill>
                      <a:schemeClr val="bg1"/>
                    </a:solidFill>
                    <a:latin typeface="+mj-lt"/>
                  </a:rPr>
                  <a:t>				S = a </a:t>
                </a:r>
                <a14:m>
                  <m:oMath xmlns:m="http://schemas.openxmlformats.org/officeDocument/2006/math">
                    <m:r>
                      <a:rPr lang="vi-VN" sz="3200" i="1" smtClean="0">
                        <a:solidFill>
                          <a:schemeClr val="bg1"/>
                        </a:solidFill>
                        <a:latin typeface="Cambria Math"/>
                        <a:ea typeface="Cambria Math"/>
                      </a:rPr>
                      <m:t>×</m:t>
                    </m:r>
                  </m:oMath>
                </a14:m>
                <a:r>
                  <a:rPr lang="vi-VN" sz="3200">
                    <a:solidFill>
                      <a:schemeClr val="bg1"/>
                    </a:solidFill>
                    <a:latin typeface="+mj-lt"/>
                  </a:rPr>
                  <a:t> a </a:t>
                </a:r>
              </a:p>
              <a:p>
                <a:pPr algn="ctr"/>
                <a:r>
                  <a:rPr lang="vi-VN" sz="3000">
                    <a:solidFill>
                      <a:srgbClr val="0070C0"/>
                    </a:solidFill>
                    <a:latin typeface="+mj-lt"/>
                  </a:rPr>
                  <a:t>(S là diện tích ; a số đo một cạnh).</a:t>
                </a:r>
                <a:endParaRPr lang="en-US" sz="3000">
                  <a:solidFill>
                    <a:srgbClr val="0070C0"/>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3887" y="4122371"/>
                <a:ext cx="8739085" cy="2277547"/>
              </a:xfrm>
              <a:prstGeom prst="rect">
                <a:avLst/>
              </a:prstGeom>
              <a:blipFill rotWithShape="1">
                <a:blip r:embed="rId3"/>
                <a:stretch>
                  <a:fillRect l="-1813" t="-3733" r="-1674" b="-6667"/>
                </a:stretch>
              </a:blipFill>
              <a:ln w="31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736009" y="2813348"/>
                <a:ext cx="1944216" cy="584775"/>
              </a:xfrm>
              <a:prstGeom prst="rect">
                <a:avLst/>
              </a:prstGeom>
              <a:noFill/>
              <a:ln>
                <a:solidFill>
                  <a:schemeClr val="accent1"/>
                </a:solidFill>
              </a:ln>
            </p:spPr>
            <p:txBody>
              <a:bodyPr wrap="square" rtlCol="0">
                <a:spAutoFit/>
              </a:bodyPr>
              <a:lstStyle/>
              <a:p>
                <a:pPr algn="ctr"/>
                <a:r>
                  <a:rPr lang="vi-VN" sz="3200">
                    <a:solidFill>
                      <a:srgbClr val="FF0000"/>
                    </a:solidFill>
                    <a:latin typeface="+mj-lt"/>
                  </a:rPr>
                  <a:t>S = a </a:t>
                </a:r>
                <a14:m>
                  <m:oMath xmlns:m="http://schemas.openxmlformats.org/officeDocument/2006/math">
                    <m:r>
                      <a:rPr lang="vi-VN" sz="2400" i="1">
                        <a:solidFill>
                          <a:srgbClr val="FF0000"/>
                        </a:solidFill>
                        <a:latin typeface="Cambria Math"/>
                        <a:ea typeface="Cambria Math"/>
                      </a:rPr>
                      <m:t>×</m:t>
                    </m:r>
                  </m:oMath>
                </a14:m>
                <a:r>
                  <a:rPr lang="vi-VN" sz="3200">
                    <a:solidFill>
                      <a:srgbClr val="FF0000"/>
                    </a:solidFill>
                    <a:latin typeface="+mj-lt"/>
                  </a:rPr>
                  <a:t> b</a:t>
                </a:r>
                <a:endParaRPr lang="en-US" sz="320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36009" y="2813348"/>
                <a:ext cx="1944216" cy="584775"/>
              </a:xfrm>
              <a:prstGeom prst="rect">
                <a:avLst/>
              </a:prstGeom>
              <a:blipFill rotWithShape="1">
                <a:blip r:embed="rId4"/>
                <a:stretch>
                  <a:fillRect l="-312" t="-14433" b="-3092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98090" y="5254341"/>
                <a:ext cx="1944216" cy="584775"/>
              </a:xfrm>
              <a:prstGeom prst="rect">
                <a:avLst/>
              </a:prstGeom>
              <a:noFill/>
              <a:ln>
                <a:solidFill>
                  <a:srgbClr val="FF0000"/>
                </a:solidFill>
              </a:ln>
            </p:spPr>
            <p:txBody>
              <a:bodyPr wrap="square" rtlCol="0">
                <a:spAutoFit/>
              </a:bodyPr>
              <a:lstStyle/>
              <a:p>
                <a:pPr algn="ctr"/>
                <a:r>
                  <a:rPr lang="vi-VN" sz="3200">
                    <a:solidFill>
                      <a:srgbClr val="0070C0"/>
                    </a:solidFill>
                    <a:latin typeface="+mj-lt"/>
                  </a:rPr>
                  <a:t>S = a </a:t>
                </a:r>
                <a14:m>
                  <m:oMath xmlns:m="http://schemas.openxmlformats.org/officeDocument/2006/math">
                    <m:r>
                      <a:rPr lang="vi-VN" sz="2400" i="1">
                        <a:solidFill>
                          <a:srgbClr val="0070C0"/>
                        </a:solidFill>
                        <a:latin typeface="Cambria Math"/>
                        <a:ea typeface="Cambria Math"/>
                      </a:rPr>
                      <m:t>×</m:t>
                    </m:r>
                  </m:oMath>
                </a14:m>
                <a:r>
                  <a:rPr lang="vi-VN" sz="3200">
                    <a:solidFill>
                      <a:srgbClr val="0070C0"/>
                    </a:solidFill>
                    <a:latin typeface="+mj-lt"/>
                  </a:rPr>
                  <a:t> a</a:t>
                </a:r>
                <a:endParaRPr lang="en-US" sz="3200">
                  <a:solidFill>
                    <a:srgbClr val="0070C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98090" y="5254341"/>
                <a:ext cx="1944216" cy="584775"/>
              </a:xfrm>
              <a:prstGeom prst="rect">
                <a:avLst/>
              </a:prstGeom>
              <a:blipFill rotWithShape="1">
                <a:blip r:embed="rId5"/>
                <a:stretch>
                  <a:fillRect t="-14286" b="-29592"/>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0327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892552"/>
          </a:xfrm>
          <a:prstGeom prst="rect">
            <a:avLst/>
          </a:prstGeom>
          <a:noFill/>
        </p:spPr>
        <p:txBody>
          <a:bodyPr wrap="square" rtlCol="0">
            <a:spAutoFit/>
          </a:bodyPr>
          <a:lstStyle/>
          <a:p>
            <a:pPr algn="ctr"/>
            <a:r>
              <a:rPr lang="vi-VN" sz="3200" b="1">
                <a:solidFill>
                  <a:srgbClr val="FF0000"/>
                </a:solidFill>
                <a:latin typeface="+mj-lt"/>
              </a:rPr>
              <a:t>ÔN TẬP VỀ HÌNH HỌC</a:t>
            </a:r>
          </a:p>
          <a:p>
            <a:pPr algn="ctr"/>
            <a:r>
              <a:rPr lang="vi-VN" sz="2000" b="1" i="1">
                <a:solidFill>
                  <a:srgbClr val="FF0000"/>
                </a:solidFill>
                <a:latin typeface="+mj-lt"/>
              </a:rPr>
              <a:t>(tiếp theo)</a:t>
            </a:r>
            <a:endParaRPr lang="en-US" sz="2000" b="1" i="1">
              <a:solidFill>
                <a:srgbClr val="FF0000"/>
              </a:solidFill>
              <a:latin typeface="+mj-lt"/>
            </a:endParaRPr>
          </a:p>
        </p:txBody>
      </p:sp>
      <p:sp>
        <p:nvSpPr>
          <p:cNvPr id="5" name="TextBox 4"/>
          <p:cNvSpPr txBox="1"/>
          <p:nvPr/>
        </p:nvSpPr>
        <p:spPr>
          <a:xfrm>
            <a:off x="179512" y="1052736"/>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79511" y="1674099"/>
                <a:ext cx="8739085" cy="2277547"/>
              </a:xfrm>
              <a:prstGeom prst="rect">
                <a:avLst/>
              </a:prstGeom>
              <a:noFill/>
              <a:ln w="3175">
                <a:solidFill>
                  <a:schemeClr val="tx1"/>
                </a:solidFill>
              </a:ln>
            </p:spPr>
            <p:txBody>
              <a:bodyPr wrap="square" rtlCol="0">
                <a:spAutoFit/>
              </a:bodyPr>
              <a:lstStyle/>
              <a:p>
                <a:pPr algn="just"/>
                <a:r>
                  <a:rPr lang="vi-VN" sz="3200">
                    <a:solidFill>
                      <a:srgbClr val="FF0000"/>
                    </a:solidFill>
                    <a:latin typeface="+mj-lt"/>
                  </a:rPr>
                  <a:t>c) Muốn tính diện tích hình bình hành ta lấy độ dài đáy nhân với chiều cao (cùng đơn vị đo).</a:t>
                </a:r>
              </a:p>
              <a:p>
                <a:pPr algn="just">
                  <a:lnSpc>
                    <a:spcPct val="150000"/>
                  </a:lnSpc>
                </a:pPr>
                <a:r>
                  <a:rPr lang="vi-VN" sz="3200">
                    <a:solidFill>
                      <a:schemeClr val="bg1"/>
                    </a:solidFill>
                    <a:latin typeface="+mj-lt"/>
                  </a:rPr>
                  <a:t>				S = a </a:t>
                </a:r>
                <a14:m>
                  <m:oMath xmlns:m="http://schemas.openxmlformats.org/officeDocument/2006/math">
                    <m:r>
                      <a:rPr lang="vi-VN" sz="3200" i="1" smtClean="0">
                        <a:solidFill>
                          <a:schemeClr val="bg1"/>
                        </a:solidFill>
                        <a:latin typeface="Cambria Math"/>
                        <a:ea typeface="Cambria Math"/>
                      </a:rPr>
                      <m:t>×</m:t>
                    </m:r>
                  </m:oMath>
                </a14:m>
                <a:r>
                  <a:rPr lang="vi-VN" sz="3200">
                    <a:solidFill>
                      <a:schemeClr val="bg1"/>
                    </a:solidFill>
                    <a:latin typeface="+mj-lt"/>
                  </a:rPr>
                  <a:t> b </a:t>
                </a:r>
              </a:p>
              <a:p>
                <a:pPr algn="ctr"/>
                <a:r>
                  <a:rPr lang="vi-VN" sz="3000">
                    <a:solidFill>
                      <a:srgbClr val="FF0000"/>
                    </a:solidFill>
                    <a:latin typeface="+mj-lt"/>
                  </a:rPr>
                  <a:t>(S là diện tích ; a độ dài đáy ; h chiều cao).</a:t>
                </a:r>
                <a:endParaRPr lang="en-US" sz="3000">
                  <a:solidFill>
                    <a:srgbClr val="FF0000"/>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9511" y="1674099"/>
                <a:ext cx="8739085" cy="2277547"/>
              </a:xfrm>
              <a:prstGeom prst="rect">
                <a:avLst/>
              </a:prstGeom>
              <a:blipFill rotWithShape="1">
                <a:blip r:embed="rId2"/>
                <a:stretch>
                  <a:fillRect l="-1742" t="-3743" r="-1672" b="-6952"/>
                </a:stretch>
              </a:blipFill>
              <a:ln w="31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3887" y="4122371"/>
                <a:ext cx="8739085" cy="2523768"/>
              </a:xfrm>
              <a:prstGeom prst="rect">
                <a:avLst/>
              </a:prstGeom>
              <a:noFill/>
              <a:ln w="3175">
                <a:solidFill>
                  <a:schemeClr val="tx1"/>
                </a:solidFill>
              </a:ln>
            </p:spPr>
            <p:txBody>
              <a:bodyPr wrap="square" rtlCol="0">
                <a:spAutoFit/>
              </a:bodyPr>
              <a:lstStyle/>
              <a:p>
                <a:pPr algn="just"/>
                <a:r>
                  <a:rPr lang="vi-VN" sz="3200">
                    <a:solidFill>
                      <a:srgbClr val="0070C0"/>
                    </a:solidFill>
                    <a:latin typeface="+mj-lt"/>
                  </a:rPr>
                  <a:t>d) Muốn tính diện tích hình thoi ta lấy của độ dài hai đường chéo chia cho 2.</a:t>
                </a:r>
              </a:p>
              <a:p>
                <a:pPr algn="just">
                  <a:lnSpc>
                    <a:spcPct val="200000"/>
                  </a:lnSpc>
                </a:pPr>
                <a:r>
                  <a:rPr lang="vi-VN" sz="3200">
                    <a:solidFill>
                      <a:schemeClr val="bg1"/>
                    </a:solidFill>
                    <a:latin typeface="+mj-lt"/>
                  </a:rPr>
                  <a:t>				S = a </a:t>
                </a:r>
                <a14:m>
                  <m:oMath xmlns:m="http://schemas.openxmlformats.org/officeDocument/2006/math">
                    <m:r>
                      <a:rPr lang="vi-VN" sz="3200" i="1" smtClean="0">
                        <a:solidFill>
                          <a:schemeClr val="bg1"/>
                        </a:solidFill>
                        <a:latin typeface="Cambria Math"/>
                        <a:ea typeface="Cambria Math"/>
                      </a:rPr>
                      <m:t>×</m:t>
                    </m:r>
                  </m:oMath>
                </a14:m>
                <a:r>
                  <a:rPr lang="vi-VN" sz="3200">
                    <a:solidFill>
                      <a:schemeClr val="bg1"/>
                    </a:solidFill>
                    <a:latin typeface="+mj-lt"/>
                  </a:rPr>
                  <a:t> a </a:t>
                </a:r>
              </a:p>
              <a:p>
                <a:pPr algn="ctr"/>
                <a:r>
                  <a:rPr lang="vi-VN" sz="3000">
                    <a:solidFill>
                      <a:srgbClr val="0070C0"/>
                    </a:solidFill>
                    <a:latin typeface="+mj-lt"/>
                  </a:rPr>
                  <a:t>(S là diện tích ; </a:t>
                </a:r>
                <a:r>
                  <a:rPr lang="vi-VN" sz="3000" i="1">
                    <a:solidFill>
                      <a:srgbClr val="0070C0"/>
                    </a:solidFill>
                    <a:latin typeface="+mj-lt"/>
                  </a:rPr>
                  <a:t>m, n </a:t>
                </a:r>
                <a:r>
                  <a:rPr lang="vi-VN" sz="3000">
                    <a:solidFill>
                      <a:srgbClr val="0070C0"/>
                    </a:solidFill>
                    <a:latin typeface="+mj-lt"/>
                  </a:rPr>
                  <a:t>là độ dài của hai đường chéo).</a:t>
                </a:r>
                <a:endParaRPr lang="en-US" sz="3000">
                  <a:solidFill>
                    <a:srgbClr val="0070C0"/>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3887" y="4122371"/>
                <a:ext cx="8739085" cy="2523768"/>
              </a:xfrm>
              <a:prstGeom prst="rect">
                <a:avLst/>
              </a:prstGeom>
              <a:blipFill rotWithShape="1">
                <a:blip r:embed="rId3"/>
                <a:stretch>
                  <a:fillRect l="-1813" t="-3373" r="-1674" b="-6024"/>
                </a:stretch>
              </a:blipFill>
              <a:ln w="31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736009" y="2813348"/>
                <a:ext cx="1944216" cy="584775"/>
              </a:xfrm>
              <a:prstGeom prst="rect">
                <a:avLst/>
              </a:prstGeom>
              <a:noFill/>
              <a:ln>
                <a:solidFill>
                  <a:schemeClr val="accent1"/>
                </a:solidFill>
              </a:ln>
            </p:spPr>
            <p:txBody>
              <a:bodyPr wrap="square" rtlCol="0">
                <a:spAutoFit/>
              </a:bodyPr>
              <a:lstStyle/>
              <a:p>
                <a:pPr algn="ctr"/>
                <a:r>
                  <a:rPr lang="vi-VN" sz="3200">
                    <a:solidFill>
                      <a:srgbClr val="FF0000"/>
                    </a:solidFill>
                    <a:latin typeface="+mj-lt"/>
                  </a:rPr>
                  <a:t>S = a </a:t>
                </a:r>
                <a14:m>
                  <m:oMath xmlns:m="http://schemas.openxmlformats.org/officeDocument/2006/math">
                    <m:r>
                      <a:rPr lang="vi-VN" sz="2400" i="1">
                        <a:solidFill>
                          <a:srgbClr val="FF0000"/>
                        </a:solidFill>
                        <a:latin typeface="Cambria Math"/>
                        <a:ea typeface="Cambria Math"/>
                      </a:rPr>
                      <m:t>×</m:t>
                    </m:r>
                  </m:oMath>
                </a14:m>
                <a:r>
                  <a:rPr lang="vi-VN" sz="3200">
                    <a:solidFill>
                      <a:srgbClr val="FF0000"/>
                    </a:solidFill>
                    <a:latin typeface="+mj-lt"/>
                  </a:rPr>
                  <a:t> h</a:t>
                </a:r>
                <a:endParaRPr lang="en-US" sz="320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36009" y="2813348"/>
                <a:ext cx="1944216" cy="584775"/>
              </a:xfrm>
              <a:prstGeom prst="rect">
                <a:avLst/>
              </a:prstGeom>
              <a:blipFill rotWithShape="1">
                <a:blip r:embed="rId4"/>
                <a:stretch>
                  <a:fillRect l="-312" t="-14433" b="-3092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98090" y="5254341"/>
                <a:ext cx="1944216" cy="765081"/>
              </a:xfrm>
              <a:prstGeom prst="rect">
                <a:avLst/>
              </a:prstGeom>
              <a:noFill/>
              <a:ln>
                <a:solidFill>
                  <a:srgbClr val="FF0000"/>
                </a:solidFill>
              </a:ln>
            </p:spPr>
            <p:txBody>
              <a:bodyPr wrap="square" rtlCol="0">
                <a:spAutoFit/>
              </a:bodyPr>
              <a:lstStyle/>
              <a:p>
                <a:pPr algn="ctr"/>
                <a:r>
                  <a:rPr lang="vi-VN" sz="3200">
                    <a:solidFill>
                      <a:srgbClr val="0070C0"/>
                    </a:solidFill>
                    <a:latin typeface="+mj-lt"/>
                  </a:rPr>
                  <a:t>S = </a:t>
                </a:r>
                <a14:m>
                  <m:oMath xmlns:m="http://schemas.openxmlformats.org/officeDocument/2006/math">
                    <m:f>
                      <m:fPr>
                        <m:ctrlPr>
                          <a:rPr lang="en-US" sz="3200" i="1">
                            <a:latin typeface="Cambria Math" panose="02040503050406030204" pitchFamily="18" charset="0"/>
                          </a:rPr>
                        </m:ctrlPr>
                      </m:fPr>
                      <m:num>
                        <m:r>
                          <a:rPr lang="vi-VN" sz="3200" i="1">
                            <a:latin typeface="Cambria Math"/>
                          </a:rPr>
                          <m:t>𝑚</m:t>
                        </m:r>
                        <m:r>
                          <a:rPr lang="vi-VN" sz="3200" i="1">
                            <a:latin typeface="Cambria Math"/>
                          </a:rPr>
                          <m:t> × </m:t>
                        </m:r>
                        <m:r>
                          <a:rPr lang="vi-VN" sz="3200" i="1">
                            <a:latin typeface="Cambria Math"/>
                            <a:ea typeface="Cambria Math"/>
                          </a:rPr>
                          <m:t>𝑛</m:t>
                        </m:r>
                      </m:num>
                      <m:den>
                        <m:r>
                          <a:rPr lang="vi-VN" sz="3200" i="1">
                            <a:latin typeface="Cambria Math"/>
                          </a:rPr>
                          <m:t>2</m:t>
                        </m:r>
                      </m:den>
                    </m:f>
                  </m:oMath>
                </a14:m>
                <a:endParaRPr lang="en-US" sz="3200">
                  <a:solidFill>
                    <a:srgbClr val="0070C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98090" y="5254341"/>
                <a:ext cx="1944216" cy="765081"/>
              </a:xfrm>
              <a:prstGeom prst="rect">
                <a:avLst/>
              </a:prstGeom>
              <a:blipFill rotWithShape="1">
                <a:blip r:embed="rId5"/>
                <a:stretch>
                  <a:fillRect l="-623" t="-787" b="-10236"/>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9162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LUYỆN TẬP</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65311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280920" cy="584775"/>
          </a:xfrm>
          <a:prstGeom prst="rect">
            <a:avLst/>
          </a:prstGeom>
          <a:noFill/>
        </p:spPr>
        <p:txBody>
          <a:bodyPr wrap="square" rtlCol="0">
            <a:spAutoFit/>
          </a:bodyPr>
          <a:lstStyle/>
          <a:p>
            <a:r>
              <a:rPr lang="vi-VN" sz="3200" b="1">
                <a:solidFill>
                  <a:srgbClr val="FF0000"/>
                </a:solidFill>
                <a:latin typeface="+mj-lt"/>
              </a:rPr>
              <a:t>2. Luyện tập :</a:t>
            </a:r>
            <a:endParaRPr lang="en-US" sz="3200" b="1">
              <a:solidFill>
                <a:srgbClr val="FF0000"/>
              </a:solidFill>
              <a:latin typeface="+mj-lt"/>
            </a:endParaRPr>
          </a:p>
        </p:txBody>
      </p:sp>
      <p:sp>
        <p:nvSpPr>
          <p:cNvPr id="5" name="TextBox 4"/>
          <p:cNvSpPr txBox="1"/>
          <p:nvPr/>
        </p:nvSpPr>
        <p:spPr>
          <a:xfrm>
            <a:off x="157808" y="692696"/>
            <a:ext cx="8280920" cy="1569660"/>
          </a:xfrm>
          <a:prstGeom prst="rect">
            <a:avLst/>
          </a:prstGeom>
          <a:noFill/>
        </p:spPr>
        <p:txBody>
          <a:bodyPr wrap="square" rtlCol="0">
            <a:spAutoFit/>
          </a:bodyPr>
          <a:lstStyle/>
          <a:p>
            <a:r>
              <a:rPr lang="vi-VN" sz="3200" b="1" u="sng">
                <a:solidFill>
                  <a:srgbClr val="FF0000"/>
                </a:solidFill>
                <a:latin typeface="+mj-lt"/>
              </a:rPr>
              <a:t>Bài 1 </a:t>
            </a:r>
            <a:r>
              <a:rPr lang="vi-VN" sz="3200">
                <a:solidFill>
                  <a:srgbClr val="FF0000"/>
                </a:solidFill>
                <a:latin typeface="+mj-lt"/>
              </a:rPr>
              <a:t>: Quan sát hình dưới đây, hãy chỉ ra :</a:t>
            </a:r>
          </a:p>
          <a:p>
            <a:pPr marL="514350" indent="-514350">
              <a:buAutoNum type="alphaLcParenR"/>
            </a:pPr>
            <a:r>
              <a:rPr lang="vi-VN" sz="3200">
                <a:solidFill>
                  <a:srgbClr val="FF0000"/>
                </a:solidFill>
                <a:latin typeface="+mj-lt"/>
              </a:rPr>
              <a:t>Đoạn thẳng song song với AB ;</a:t>
            </a:r>
          </a:p>
          <a:p>
            <a:pPr marL="514350" indent="-514350">
              <a:buAutoNum type="alphaLcParenR"/>
            </a:pPr>
            <a:r>
              <a:rPr lang="vi-VN" sz="3200">
                <a:solidFill>
                  <a:srgbClr val="FF0000"/>
                </a:solidFill>
                <a:latin typeface="+mj-lt"/>
              </a:rPr>
              <a:t>Đoạn thẳng vuông góc với BC.</a:t>
            </a:r>
            <a:endParaRPr lang="en-US" sz="3200">
              <a:solidFill>
                <a:srgbClr val="FF0000"/>
              </a:solidFill>
              <a:latin typeface="+mj-lt"/>
            </a:endParaRPr>
          </a:p>
        </p:txBody>
      </p:sp>
      <p:sp>
        <p:nvSpPr>
          <p:cNvPr id="10" name="TextBox 9"/>
          <p:cNvSpPr txBox="1"/>
          <p:nvPr/>
        </p:nvSpPr>
        <p:spPr>
          <a:xfrm>
            <a:off x="251520" y="2852936"/>
            <a:ext cx="4957836" cy="1077218"/>
          </a:xfrm>
          <a:prstGeom prst="rect">
            <a:avLst/>
          </a:prstGeom>
          <a:noFill/>
        </p:spPr>
        <p:txBody>
          <a:bodyPr wrap="square" rtlCol="0">
            <a:spAutoFit/>
          </a:bodyPr>
          <a:lstStyle/>
          <a:p>
            <a:pPr algn="just"/>
            <a:r>
              <a:rPr lang="vi-VN" sz="3200">
                <a:solidFill>
                  <a:srgbClr val="0070C0"/>
                </a:solidFill>
                <a:latin typeface="+mj-lt"/>
              </a:rPr>
              <a:t>a) Đoạn thẳng DE song song</a:t>
            </a:r>
          </a:p>
          <a:p>
            <a:r>
              <a:rPr lang="vi-VN" sz="3200">
                <a:solidFill>
                  <a:srgbClr val="0070C0"/>
                </a:solidFill>
                <a:latin typeface="+mj-lt"/>
              </a:rPr>
              <a:t>với đoạn thẳng AB.</a:t>
            </a:r>
            <a:endParaRPr lang="en-US" sz="3200">
              <a:solidFill>
                <a:srgbClr val="0070C0"/>
              </a:solidFill>
              <a:latin typeface="+mj-lt"/>
            </a:endParaRPr>
          </a:p>
        </p:txBody>
      </p:sp>
      <p:sp>
        <p:nvSpPr>
          <p:cNvPr id="13" name="TextBox 12"/>
          <p:cNvSpPr txBox="1"/>
          <p:nvPr/>
        </p:nvSpPr>
        <p:spPr>
          <a:xfrm>
            <a:off x="1475656" y="5039009"/>
            <a:ext cx="7128792" cy="1077218"/>
          </a:xfrm>
          <a:prstGeom prst="rect">
            <a:avLst/>
          </a:prstGeom>
          <a:noFill/>
        </p:spPr>
        <p:txBody>
          <a:bodyPr wrap="square" rtlCol="0">
            <a:spAutoFit/>
          </a:bodyPr>
          <a:lstStyle/>
          <a:p>
            <a:pPr algn="just"/>
            <a:r>
              <a:rPr lang="vi-VN" sz="3200">
                <a:solidFill>
                  <a:srgbClr val="0070C0"/>
                </a:solidFill>
                <a:latin typeface="+mj-lt"/>
              </a:rPr>
              <a:t>b) Đoạn thẳng DC vuông góc với đoạn thẳng BC.</a:t>
            </a:r>
            <a:endParaRPr lang="en-US" sz="3200">
              <a:solidFill>
                <a:srgbClr val="0070C0"/>
              </a:solidFill>
              <a:latin typeface="+mj-lt"/>
            </a:endParaRPr>
          </a:p>
        </p:txBody>
      </p:sp>
      <p:sp>
        <p:nvSpPr>
          <p:cNvPr id="8" name="TextBox 7"/>
          <p:cNvSpPr txBox="1"/>
          <p:nvPr/>
        </p:nvSpPr>
        <p:spPr>
          <a:xfrm>
            <a:off x="144929" y="1179856"/>
            <a:ext cx="540000" cy="584775"/>
          </a:xfrm>
          <a:prstGeom prst="rect">
            <a:avLst/>
          </a:prstGeom>
          <a:noFill/>
        </p:spPr>
        <p:txBody>
          <a:bodyPr wrap="square" rtlCol="0">
            <a:spAutoFit/>
          </a:bodyPr>
          <a:lstStyle/>
          <a:p>
            <a:pPr algn="ctr"/>
            <a:r>
              <a:rPr lang="vi-VN" sz="3200">
                <a:solidFill>
                  <a:srgbClr val="FF0000"/>
                </a:solidFill>
                <a:latin typeface="+mj-lt"/>
              </a:rPr>
              <a:t>a)</a:t>
            </a:r>
            <a:endParaRPr lang="en-US" sz="3200">
              <a:solidFill>
                <a:srgbClr val="FF0000"/>
              </a:solidFill>
              <a:latin typeface="+mj-lt"/>
            </a:endParaRPr>
          </a:p>
        </p:txBody>
      </p:sp>
      <p:sp>
        <p:nvSpPr>
          <p:cNvPr id="9" name="TextBox 8"/>
          <p:cNvSpPr txBox="1"/>
          <p:nvPr/>
        </p:nvSpPr>
        <p:spPr>
          <a:xfrm>
            <a:off x="157808" y="1649969"/>
            <a:ext cx="540000" cy="584775"/>
          </a:xfrm>
          <a:prstGeom prst="rect">
            <a:avLst/>
          </a:prstGeom>
          <a:noFill/>
        </p:spPr>
        <p:txBody>
          <a:bodyPr wrap="square" rtlCol="0">
            <a:spAutoFit/>
          </a:bodyPr>
          <a:lstStyle/>
          <a:p>
            <a:pPr algn="ctr"/>
            <a:r>
              <a:rPr lang="vi-VN" sz="3200">
                <a:solidFill>
                  <a:srgbClr val="FF0000"/>
                </a:solidFill>
                <a:latin typeface="+mj-lt"/>
              </a:rPr>
              <a:t>b)</a:t>
            </a:r>
            <a:endParaRPr lang="en-US" sz="3200">
              <a:solidFill>
                <a:srgbClr val="FF00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52" y="2482781"/>
            <a:ext cx="3581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nextCondLst>
                <p:cond evt="onClick" delay="0">
                  <p:tgtEl>
                    <p:spTgt spid="8"/>
                  </p:tgtEl>
                </p:cond>
              </p:nextCondLst>
            </p:seq>
          </p:childTnLst>
        </p:cTn>
      </p:par>
    </p:tnLst>
    <p:bldLst>
      <p:bldP spid="5" grpId="0"/>
      <p:bldP spid="10" grpId="0"/>
      <p:bldP spid="13"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779"/>
            <a:ext cx="8280920" cy="584775"/>
          </a:xfrm>
          <a:prstGeom prst="rect">
            <a:avLst/>
          </a:prstGeom>
          <a:noFill/>
        </p:spPr>
        <p:txBody>
          <a:bodyPr wrap="square" rtlCol="0">
            <a:spAutoFit/>
          </a:bodyPr>
          <a:lstStyle/>
          <a:p>
            <a:r>
              <a:rPr lang="vi-VN" sz="3200" b="1">
                <a:solidFill>
                  <a:srgbClr val="FF0000"/>
                </a:solidFill>
                <a:latin typeface="+mj-lt"/>
              </a:rPr>
              <a:t>2. Luyện tập :</a:t>
            </a:r>
            <a:endParaRPr lang="en-US" sz="3200" b="1">
              <a:solidFill>
                <a:srgbClr val="FF0000"/>
              </a:solidFill>
              <a:latin typeface="+mj-lt"/>
            </a:endParaRPr>
          </a:p>
        </p:txBody>
      </p:sp>
      <p:sp>
        <p:nvSpPr>
          <p:cNvPr id="5" name="TextBox 4"/>
          <p:cNvSpPr txBox="1"/>
          <p:nvPr/>
        </p:nvSpPr>
        <p:spPr>
          <a:xfrm>
            <a:off x="157808" y="764704"/>
            <a:ext cx="1317848" cy="584775"/>
          </a:xfrm>
          <a:prstGeom prst="rect">
            <a:avLst/>
          </a:prstGeom>
          <a:noFill/>
        </p:spPr>
        <p:txBody>
          <a:bodyPr wrap="square" rtlCol="0">
            <a:spAutoFit/>
          </a:bodyPr>
          <a:lstStyle/>
          <a:p>
            <a:r>
              <a:rPr lang="vi-VN" sz="3200" b="1" u="sng">
                <a:solidFill>
                  <a:srgbClr val="FF0000"/>
                </a:solidFill>
                <a:latin typeface="+mj-lt"/>
              </a:rPr>
              <a:t>Bài 2 </a:t>
            </a:r>
            <a:r>
              <a:rPr lang="vi-VN" sz="3200">
                <a:solidFill>
                  <a:srgbClr val="FF0000"/>
                </a:solidFill>
                <a:latin typeface="+mj-lt"/>
              </a:rPr>
              <a:t>: </a:t>
            </a:r>
            <a:endParaRPr lang="en-US" sz="3200">
              <a:solidFill>
                <a:srgbClr val="FF0000"/>
              </a:solidFill>
              <a:latin typeface="+mj-lt"/>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571" y="774881"/>
            <a:ext cx="23336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48" y="1217793"/>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284984"/>
            <a:ext cx="8496944" cy="1569660"/>
          </a:xfrm>
          <a:prstGeom prst="rect">
            <a:avLst/>
          </a:prstGeom>
          <a:noFill/>
        </p:spPr>
        <p:txBody>
          <a:bodyPr wrap="square" rtlCol="0">
            <a:spAutoFit/>
          </a:bodyPr>
          <a:lstStyle/>
          <a:p>
            <a:pPr algn="just"/>
            <a:r>
              <a:rPr lang="vi-VN" sz="3200">
                <a:solidFill>
                  <a:srgbClr val="0070C0"/>
                </a:solidFill>
                <a:latin typeface="+mj-lt"/>
              </a:rPr>
              <a:t>Hình vuông ABCD và hình chữ nhật MNPQ có cùng diện tích. Hãy chọn số đo chỉ đúng chiều dài của hình chữ nhật :</a:t>
            </a:r>
            <a:endParaRPr lang="en-US" sz="3200">
              <a:solidFill>
                <a:srgbClr val="0070C0"/>
              </a:solidFill>
              <a:latin typeface="+mj-lt"/>
            </a:endParaRPr>
          </a:p>
        </p:txBody>
      </p:sp>
      <p:sp>
        <p:nvSpPr>
          <p:cNvPr id="3" name="TextBox 2"/>
          <p:cNvSpPr txBox="1"/>
          <p:nvPr/>
        </p:nvSpPr>
        <p:spPr>
          <a:xfrm>
            <a:off x="467544" y="5229200"/>
            <a:ext cx="1728193" cy="584775"/>
          </a:xfrm>
          <a:prstGeom prst="rect">
            <a:avLst/>
          </a:prstGeom>
          <a:noFill/>
        </p:spPr>
        <p:txBody>
          <a:bodyPr wrap="square" rtlCol="0">
            <a:spAutoFit/>
          </a:bodyPr>
          <a:lstStyle/>
          <a:p>
            <a:r>
              <a:rPr lang="vi-VN" sz="3200">
                <a:solidFill>
                  <a:srgbClr val="FF0000"/>
                </a:solidFill>
                <a:latin typeface="+mj-lt"/>
              </a:rPr>
              <a:t>a) 64cm ;</a:t>
            </a:r>
            <a:endParaRPr lang="en-US" sz="3200">
              <a:solidFill>
                <a:srgbClr val="FF0000"/>
              </a:solidFill>
              <a:latin typeface="+mj-lt"/>
            </a:endParaRPr>
          </a:p>
        </p:txBody>
      </p:sp>
      <p:sp>
        <p:nvSpPr>
          <p:cNvPr id="26" name="TextBox 25"/>
          <p:cNvSpPr txBox="1"/>
          <p:nvPr/>
        </p:nvSpPr>
        <p:spPr>
          <a:xfrm>
            <a:off x="2563043" y="5229200"/>
            <a:ext cx="1792933" cy="584775"/>
          </a:xfrm>
          <a:prstGeom prst="rect">
            <a:avLst/>
          </a:prstGeom>
          <a:noFill/>
        </p:spPr>
        <p:txBody>
          <a:bodyPr wrap="square" rtlCol="0">
            <a:spAutoFit/>
          </a:bodyPr>
          <a:lstStyle/>
          <a:p>
            <a:r>
              <a:rPr lang="vi-VN" sz="3200">
                <a:solidFill>
                  <a:srgbClr val="FF0000"/>
                </a:solidFill>
                <a:latin typeface="+mj-lt"/>
              </a:rPr>
              <a:t>b) 32cm ;</a:t>
            </a:r>
            <a:endParaRPr lang="en-US" sz="3200">
              <a:solidFill>
                <a:srgbClr val="FF0000"/>
              </a:solidFill>
              <a:latin typeface="+mj-lt"/>
            </a:endParaRPr>
          </a:p>
        </p:txBody>
      </p:sp>
      <p:sp>
        <p:nvSpPr>
          <p:cNvPr id="27" name="TextBox 26"/>
          <p:cNvSpPr txBox="1"/>
          <p:nvPr/>
        </p:nvSpPr>
        <p:spPr>
          <a:xfrm>
            <a:off x="4860031" y="5229200"/>
            <a:ext cx="1728193" cy="584775"/>
          </a:xfrm>
          <a:prstGeom prst="rect">
            <a:avLst/>
          </a:prstGeom>
          <a:noFill/>
        </p:spPr>
        <p:txBody>
          <a:bodyPr wrap="square" rtlCol="0">
            <a:spAutoFit/>
          </a:bodyPr>
          <a:lstStyle/>
          <a:p>
            <a:r>
              <a:rPr lang="vi-VN" sz="3200">
                <a:solidFill>
                  <a:srgbClr val="FF0000"/>
                </a:solidFill>
                <a:latin typeface="+mj-lt"/>
              </a:rPr>
              <a:t>c) 16cm ;</a:t>
            </a:r>
            <a:endParaRPr lang="en-US" sz="3200">
              <a:solidFill>
                <a:srgbClr val="FF0000"/>
              </a:solidFill>
              <a:latin typeface="+mj-lt"/>
            </a:endParaRPr>
          </a:p>
        </p:txBody>
      </p:sp>
      <p:sp>
        <p:nvSpPr>
          <p:cNvPr id="28" name="TextBox 27"/>
          <p:cNvSpPr txBox="1"/>
          <p:nvPr/>
        </p:nvSpPr>
        <p:spPr>
          <a:xfrm>
            <a:off x="6955531" y="5229200"/>
            <a:ext cx="1792933" cy="584775"/>
          </a:xfrm>
          <a:prstGeom prst="rect">
            <a:avLst/>
          </a:prstGeom>
          <a:noFill/>
        </p:spPr>
        <p:txBody>
          <a:bodyPr wrap="square" rtlCol="0">
            <a:spAutoFit/>
          </a:bodyPr>
          <a:lstStyle/>
          <a:p>
            <a:r>
              <a:rPr lang="vi-VN" sz="3200">
                <a:solidFill>
                  <a:srgbClr val="FF0000"/>
                </a:solidFill>
                <a:latin typeface="+mj-lt"/>
              </a:rPr>
              <a:t>d) 12cm ;</a:t>
            </a:r>
            <a:endParaRPr lang="en-US" sz="3200">
              <a:solidFill>
                <a:srgbClr val="FF0000"/>
              </a:solidFill>
              <a:latin typeface="+mj-lt"/>
            </a:endParaRPr>
          </a:p>
        </p:txBody>
      </p:sp>
      <p:sp>
        <p:nvSpPr>
          <p:cNvPr id="20" name="TextBox 19">
            <a:hlinkClick r:id="rId5" action="ppaction://hlinksldjump"/>
          </p:cNvPr>
          <p:cNvSpPr txBox="1"/>
          <p:nvPr/>
        </p:nvSpPr>
        <p:spPr>
          <a:xfrm>
            <a:off x="3871739" y="6482435"/>
            <a:ext cx="1400522" cy="338554"/>
          </a:xfrm>
          <a:prstGeom prst="rect">
            <a:avLst/>
          </a:prstGeom>
          <a:noFill/>
          <a:ln>
            <a:solidFill>
              <a:srgbClr val="0070C0"/>
            </a:solidFill>
          </a:ln>
        </p:spPr>
        <p:txBody>
          <a:bodyPr wrap="square" rtlCol="0">
            <a:spAutoFit/>
          </a:bodyPr>
          <a:lstStyle/>
          <a:p>
            <a:pPr algn="ctr"/>
            <a:r>
              <a:rPr lang="vi-VN" sz="1600" b="1" i="1">
                <a:solidFill>
                  <a:srgbClr val="FF0000"/>
                </a:solidFill>
              </a:rPr>
              <a:t>Trợ giúp</a:t>
            </a:r>
            <a:endParaRPr lang="en-US" sz="1600" b="1" i="1">
              <a:solidFill>
                <a:srgbClr val="FF0000"/>
              </a:solidFill>
            </a:endParaRPr>
          </a:p>
        </p:txBody>
      </p:sp>
      <p:sp>
        <p:nvSpPr>
          <p:cNvPr id="29" name="TextBox 28"/>
          <p:cNvSpPr txBox="1"/>
          <p:nvPr/>
        </p:nvSpPr>
        <p:spPr>
          <a:xfrm>
            <a:off x="5353737" y="221665"/>
            <a:ext cx="1584176" cy="923330"/>
          </a:xfrm>
          <a:prstGeom prst="rect">
            <a:avLst/>
          </a:prstGeom>
          <a:noFill/>
        </p:spPr>
        <p:txBody>
          <a:bodyPr wrap="square" rtlCol="0">
            <a:spAutoFit/>
          </a:bodyPr>
          <a:lstStyle/>
          <a:p>
            <a:pPr algn="ctr"/>
            <a:r>
              <a:rPr lang="vi-VN" i="1">
                <a:solidFill>
                  <a:srgbClr val="FF0000"/>
                </a:solidFill>
                <a:latin typeface="+mj-lt"/>
              </a:rPr>
              <a:t>Câu trả lời của bạn chưa chính xác</a:t>
            </a:r>
            <a:endParaRPr lang="en-US" i="1">
              <a:solidFill>
                <a:srgbClr val="FF0000"/>
              </a:solidFill>
              <a:latin typeface="+mj-lt"/>
            </a:endParaRPr>
          </a:p>
        </p:txBody>
      </p:sp>
      <p:sp>
        <p:nvSpPr>
          <p:cNvPr id="32" name="TextBox 31"/>
          <p:cNvSpPr txBox="1"/>
          <p:nvPr/>
        </p:nvSpPr>
        <p:spPr>
          <a:xfrm>
            <a:off x="5351209" y="221906"/>
            <a:ext cx="1584176" cy="923330"/>
          </a:xfrm>
          <a:prstGeom prst="rect">
            <a:avLst/>
          </a:prstGeom>
          <a:noFill/>
        </p:spPr>
        <p:txBody>
          <a:bodyPr wrap="square" rtlCol="0">
            <a:spAutoFit/>
          </a:bodyPr>
          <a:lstStyle/>
          <a:p>
            <a:pPr algn="ctr"/>
            <a:r>
              <a:rPr lang="vi-VN" i="1">
                <a:solidFill>
                  <a:srgbClr val="FF0000"/>
                </a:solidFill>
                <a:latin typeface="+mj-lt"/>
              </a:rPr>
              <a:t>Câu trả lời của bạn chưa chính xác</a:t>
            </a:r>
            <a:endParaRPr lang="en-US" i="1">
              <a:solidFill>
                <a:srgbClr val="FF0000"/>
              </a:solidFill>
              <a:latin typeface="+mj-lt"/>
            </a:endParaRPr>
          </a:p>
        </p:txBody>
      </p:sp>
      <p:sp>
        <p:nvSpPr>
          <p:cNvPr id="33" name="TextBox 32"/>
          <p:cNvSpPr txBox="1"/>
          <p:nvPr/>
        </p:nvSpPr>
        <p:spPr>
          <a:xfrm>
            <a:off x="5358476" y="223207"/>
            <a:ext cx="1584176" cy="923330"/>
          </a:xfrm>
          <a:prstGeom prst="rect">
            <a:avLst/>
          </a:prstGeom>
          <a:noFill/>
        </p:spPr>
        <p:txBody>
          <a:bodyPr wrap="square" rtlCol="0">
            <a:spAutoFit/>
          </a:bodyPr>
          <a:lstStyle/>
          <a:p>
            <a:pPr algn="ctr"/>
            <a:r>
              <a:rPr lang="vi-VN" i="1">
                <a:solidFill>
                  <a:srgbClr val="FF0000"/>
                </a:solidFill>
                <a:latin typeface="+mj-lt"/>
              </a:rPr>
              <a:t>Câu trả lời của bạn chưa chính xác</a:t>
            </a:r>
            <a:endParaRPr lang="en-US" i="1">
              <a:solidFill>
                <a:srgbClr val="FF0000"/>
              </a:solidFill>
              <a:latin typeface="+mj-lt"/>
            </a:endParaRPr>
          </a:p>
        </p:txBody>
      </p:sp>
      <p:sp>
        <p:nvSpPr>
          <p:cNvPr id="34" name="TextBox 33"/>
          <p:cNvSpPr txBox="1"/>
          <p:nvPr/>
        </p:nvSpPr>
        <p:spPr>
          <a:xfrm>
            <a:off x="6012160" y="347047"/>
            <a:ext cx="1584176" cy="1061829"/>
          </a:xfrm>
          <a:prstGeom prst="rect">
            <a:avLst/>
          </a:prstGeom>
          <a:noFill/>
        </p:spPr>
        <p:txBody>
          <a:bodyPr wrap="square" rtlCol="0">
            <a:spAutoFit/>
          </a:bodyPr>
          <a:lstStyle/>
          <a:p>
            <a:pPr algn="ctr"/>
            <a:r>
              <a:rPr lang="vi-VN" i="1">
                <a:solidFill>
                  <a:srgbClr val="FF0000"/>
                </a:solidFill>
                <a:latin typeface="+mj-lt"/>
              </a:rPr>
              <a:t>Câu trả lời của bạn chính xác</a:t>
            </a:r>
          </a:p>
          <a:p>
            <a:pPr algn="ctr">
              <a:lnSpc>
                <a:spcPct val="150000"/>
              </a:lnSpc>
            </a:pPr>
            <a:r>
              <a:rPr lang="vi-VN" i="1">
                <a:solidFill>
                  <a:srgbClr val="FF0000"/>
                </a:solidFill>
                <a:latin typeface="+mj-lt"/>
              </a:rPr>
              <a:t>CHÚC MỪNG</a:t>
            </a:r>
            <a:endParaRPr lang="en-US" i="1">
              <a:solidFill>
                <a:srgbClr val="FF0000"/>
              </a:solidFill>
              <a:latin typeface="+mj-lt"/>
            </a:endParaRPr>
          </a:p>
        </p:txBody>
      </p:sp>
      <p:sp>
        <p:nvSpPr>
          <p:cNvPr id="30" name="TextBox 29"/>
          <p:cNvSpPr txBox="1"/>
          <p:nvPr/>
        </p:nvSpPr>
        <p:spPr>
          <a:xfrm>
            <a:off x="6333390" y="2073727"/>
            <a:ext cx="941716" cy="338554"/>
          </a:xfrm>
          <a:prstGeom prst="rect">
            <a:avLst/>
          </a:prstGeom>
          <a:solidFill>
            <a:schemeClr val="bg1"/>
          </a:solidFill>
        </p:spPr>
        <p:txBody>
          <a:bodyPr wrap="square" rtlCol="0">
            <a:spAutoFit/>
          </a:bodyPr>
          <a:lstStyle/>
          <a:p>
            <a:pPr algn="ctr"/>
            <a:r>
              <a:rPr lang="vi-VN" sz="1600" b="1">
                <a:solidFill>
                  <a:srgbClr val="FF0000"/>
                </a:solidFill>
                <a:latin typeface="+mj-lt"/>
              </a:rPr>
              <a:t>16cm</a:t>
            </a:r>
            <a:endParaRPr lang="en-US" sz="1600" b="1">
              <a:solidFill>
                <a:srgbClr val="FF0000"/>
              </a:solidFill>
              <a:latin typeface="+mj-lt"/>
            </a:endParaRPr>
          </a:p>
        </p:txBody>
      </p:sp>
    </p:spTree>
    <p:extLst>
      <p:ext uri="{BB962C8B-B14F-4D97-AF65-F5344CB8AC3E}">
        <p14:creationId xmlns:p14="http://schemas.microsoft.com/office/powerpoint/2010/main" val="31371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29"/>
                                        </p:tgtEl>
                                        <p:attrNameLst>
                                          <p:attrName>ppt_w</p:attrName>
                                        </p:attrNameLst>
                                      </p:cBhvr>
                                      <p:tavLst>
                                        <p:tav tm="0">
                                          <p:val>
                                            <p:strVal val="ppt_w"/>
                                          </p:val>
                                        </p:tav>
                                        <p:tav tm="100000">
                                          <p:val>
                                            <p:fltVal val="0"/>
                                          </p:val>
                                        </p:tav>
                                      </p:tavLst>
                                    </p:anim>
                                    <p:anim calcmode="lin" valueType="num">
                                      <p:cBhvr>
                                        <p:cTn id="52" dur="500"/>
                                        <p:tgtEl>
                                          <p:spTgt spid="29"/>
                                        </p:tgtEl>
                                        <p:attrNameLst>
                                          <p:attrName>ppt_h</p:attrName>
                                        </p:attrNameLst>
                                      </p:cBhvr>
                                      <p:tavLst>
                                        <p:tav tm="0">
                                          <p:val>
                                            <p:strVal val="ppt_h"/>
                                          </p:val>
                                        </p:tav>
                                        <p:tav tm="100000">
                                          <p:val>
                                            <p:fltVal val="0"/>
                                          </p:val>
                                        </p:tav>
                                      </p:tavLst>
                                    </p:anim>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2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32"/>
                                        </p:tgtEl>
                                        <p:attrNameLst>
                                          <p:attrName>ppt_w</p:attrName>
                                        </p:attrNameLst>
                                      </p:cBhvr>
                                      <p:tavLst>
                                        <p:tav tm="0">
                                          <p:val>
                                            <p:strVal val="ppt_w"/>
                                          </p:val>
                                        </p:tav>
                                        <p:tav tm="100000">
                                          <p:val>
                                            <p:fltVal val="0"/>
                                          </p:val>
                                        </p:tav>
                                      </p:tavLst>
                                    </p:anim>
                                    <p:anim calcmode="lin" valueType="num">
                                      <p:cBhvr>
                                        <p:cTn id="67" dur="500"/>
                                        <p:tgtEl>
                                          <p:spTgt spid="32"/>
                                        </p:tgtEl>
                                        <p:attrNameLst>
                                          <p:attrName>ppt_h</p:attrName>
                                        </p:attrNameLst>
                                      </p:cBhvr>
                                      <p:tavLst>
                                        <p:tav tm="0">
                                          <p:val>
                                            <p:strVal val="ppt_h"/>
                                          </p:val>
                                        </p:tav>
                                        <p:tav tm="100000">
                                          <p:val>
                                            <p:fltVal val="0"/>
                                          </p:val>
                                        </p:tav>
                                      </p:tavLst>
                                    </p:anim>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28"/>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33"/>
                                        </p:tgtEl>
                                        <p:attrNameLst>
                                          <p:attrName>ppt_w</p:attrName>
                                        </p:attrNameLst>
                                      </p:cBhvr>
                                      <p:tavLst>
                                        <p:tav tm="0">
                                          <p:val>
                                            <p:strVal val="ppt_w"/>
                                          </p:val>
                                        </p:tav>
                                        <p:tav tm="100000">
                                          <p:val>
                                            <p:fltVal val="0"/>
                                          </p:val>
                                        </p:tav>
                                      </p:tavLst>
                                    </p:anim>
                                    <p:anim calcmode="lin" valueType="num">
                                      <p:cBhvr>
                                        <p:cTn id="82" dur="500"/>
                                        <p:tgtEl>
                                          <p:spTgt spid="33"/>
                                        </p:tgtEl>
                                        <p:attrNameLst>
                                          <p:attrName>ppt_h</p:attrName>
                                        </p:attrNameLst>
                                      </p:cBhvr>
                                      <p:tavLst>
                                        <p:tav tm="0">
                                          <p:val>
                                            <p:strVal val="ppt_h"/>
                                          </p:val>
                                        </p:tav>
                                        <p:tav tm="100000">
                                          <p:val>
                                            <p:fltVal val="0"/>
                                          </p:val>
                                        </p:tav>
                                      </p:tavLst>
                                    </p:anim>
                                    <p:animEffect transition="out" filter="fade">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5" restart="whenNotActive" fill="hold" evtFilter="cancelBubble" nodeType="interactiveSeq">
                <p:stCondLst>
                  <p:cond evt="onClick" delay="0">
                    <p:tgtEl>
                      <p:spTgt spid="27"/>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par>
                                <p:cTn id="93" presetID="53" presetClass="entr" presetSubtype="16"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1" nodeType="clickEffect">
                                  <p:stCondLst>
                                    <p:cond delay="0"/>
                                  </p:stCondLst>
                                  <p:childTnLst>
                                    <p:anim calcmode="lin" valueType="num">
                                      <p:cBhvr>
                                        <p:cTn id="101" dur="500"/>
                                        <p:tgtEl>
                                          <p:spTgt spid="34"/>
                                        </p:tgtEl>
                                        <p:attrNameLst>
                                          <p:attrName>ppt_w</p:attrName>
                                        </p:attrNameLst>
                                      </p:cBhvr>
                                      <p:tavLst>
                                        <p:tav tm="0">
                                          <p:val>
                                            <p:strVal val="ppt_w"/>
                                          </p:val>
                                        </p:tav>
                                        <p:tav tm="100000">
                                          <p:val>
                                            <p:fltVal val="0"/>
                                          </p:val>
                                        </p:tav>
                                      </p:tavLst>
                                    </p:anim>
                                    <p:anim calcmode="lin" valueType="num">
                                      <p:cBhvr>
                                        <p:cTn id="102" dur="500"/>
                                        <p:tgtEl>
                                          <p:spTgt spid="34"/>
                                        </p:tgtEl>
                                        <p:attrNameLst>
                                          <p:attrName>ppt_h</p:attrName>
                                        </p:attrNameLst>
                                      </p:cBhvr>
                                      <p:tavLst>
                                        <p:tav tm="0">
                                          <p:val>
                                            <p:strVal val="ppt_h"/>
                                          </p:val>
                                        </p:tav>
                                        <p:tav tm="100000">
                                          <p:val>
                                            <p:fltVal val="0"/>
                                          </p:val>
                                        </p:tav>
                                      </p:tavLst>
                                    </p:anim>
                                    <p:animEffect transition="out" filter="fade">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5" grpId="0"/>
      <p:bldP spid="2" grpId="0"/>
      <p:bldP spid="3" grpId="0"/>
      <p:bldP spid="26" grpId="0"/>
      <p:bldP spid="27" grpId="0"/>
      <p:bldP spid="28" grpId="0"/>
      <p:bldP spid="29" grpId="0"/>
      <p:bldP spid="29" grpId="1"/>
      <p:bldP spid="32" grpId="0"/>
      <p:bldP spid="32" grpId="1"/>
      <p:bldP spid="33" grpId="0"/>
      <p:bldP spid="33" grpId="1"/>
      <p:bldP spid="34" grpId="0"/>
      <p:bldP spid="34" grpId="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806</Words>
  <Application>Microsoft Office PowerPoint</Application>
  <PresentationFormat>On-screen Show (4:3)</PresentationFormat>
  <Paragraphs>132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Amazone</vt:lpstr>
      <vt:lpstr>Arial</vt:lpstr>
      <vt:lpstr>Calibri</vt:lpstr>
      <vt:lpstr>Cambria Math</vt:lpstr>
      <vt:lpstr>Edwardian Script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58</cp:revision>
  <dcterms:created xsi:type="dcterms:W3CDTF">2022-05-10T23:21:06Z</dcterms:created>
  <dcterms:modified xsi:type="dcterms:W3CDTF">2022-05-14T08:01:39Z</dcterms:modified>
</cp:coreProperties>
</file>