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272" r:id="rId3"/>
    <p:sldId id="283" r:id="rId4"/>
    <p:sldId id="295" r:id="rId5"/>
    <p:sldId id="294" r:id="rId6"/>
    <p:sldId id="296" r:id="rId7"/>
    <p:sldId id="277" r:id="rId8"/>
    <p:sldId id="297" r:id="rId9"/>
    <p:sldId id="27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4A9E5-FB05-4C8C-A676-01C0E221ED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98153-A187-4A02-B676-60C82C88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2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24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0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28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5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4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4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2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73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1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5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9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4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7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7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7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 l="-2000" t="-28000" r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AB30B6-B171-4B13-AD89-F3BE0794C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ộ hình nền PowerPoint đẹp, đơn giản và chuyên nghiệp">
            <a:extLst>
              <a:ext uri="{FF2B5EF4-FFF2-40B4-BE49-F238E27FC236}">
                <a16:creationId xmlns:a16="http://schemas.microsoft.com/office/drawing/2014/main" id="{63D442A5-98E6-1E4D-93C2-0DB52A71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50" y="0"/>
            <a:ext cx="926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84" y="2058065"/>
            <a:ext cx="471488" cy="5214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28" y="2737842"/>
            <a:ext cx="235744" cy="257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7594092" y="2191511"/>
            <a:ext cx="329252" cy="3641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95" y="1606532"/>
            <a:ext cx="2351713" cy="7775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51520" y="2485319"/>
            <a:ext cx="8424936" cy="2887897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zh-CN" altLang="en-US" sz="1350">
                <a:solidFill>
                  <a:srgbClr val="FFFFF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endParaRPr>
            </a:p>
          </p:txBody>
        </p: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4481806-DF04-44EE-984C-527EA698036B}"/>
              </a:ext>
            </a:extLst>
          </p:cNvPr>
          <p:cNvSpPr txBox="1"/>
          <p:nvPr/>
        </p:nvSpPr>
        <p:spPr>
          <a:xfrm>
            <a:off x="1352949" y="2666627"/>
            <a:ext cx="681195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(tr.170)</a:t>
            </a:r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3" name="Picture 45" descr="50+ Hình nền Powerpoint ngộ nghĩnh, đáng yêu nhất">
            <a:extLst>
              <a:ext uri="{FF2B5EF4-FFF2-40B4-BE49-F238E27FC236}">
                <a16:creationId xmlns:a16="http://schemas.microsoft.com/office/drawing/2014/main" id="{2D7D3D96-3492-7B40-A89A-BC7FC0AE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êu đề phụ 2">
                <a:extLst>
                  <a:ext uri="{FF2B5EF4-FFF2-40B4-BE49-F238E27FC236}">
                    <a16:creationId xmlns:a16="http://schemas.microsoft.com/office/drawing/2014/main" id="{3ED94067-B5FF-4CB5-8733-9A2FDB8152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0414" y="928972"/>
                <a:ext cx="8976899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lv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1: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,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+mj-ea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iêu đề phụ 2">
                <a:extLst>
                  <a:ext uri="{FF2B5EF4-FFF2-40B4-BE49-F238E27FC236}">
                    <a16:creationId xmlns:a16="http://schemas.microsoft.com/office/drawing/2014/main" id="{3ED94067-B5FF-4CB5-8733-9A2FDB81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414" y="928972"/>
                <a:ext cx="8976899" cy="685800"/>
              </a:xfrm>
              <a:prstGeom prst="rect">
                <a:avLst/>
              </a:prstGeom>
              <a:blipFill>
                <a:blip r:embed="rId4"/>
                <a:stretch>
                  <a:fillRect l="-1018" b="-84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2A59F3-E019-E54F-BBEB-01D56D09B470}"/>
                  </a:ext>
                </a:extLst>
              </p:cNvPr>
              <p:cNvSpPr txBox="1"/>
              <p:nvPr/>
            </p:nvSpPr>
            <p:spPr>
              <a:xfrm>
                <a:off x="3779912" y="1037691"/>
                <a:ext cx="299138" cy="5770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20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lang="vi-VN" sz="20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4</m:t>
                          </m:r>
                        </m:num>
                        <m:den>
                          <m:r>
                            <a:rPr lang="vi-VN" sz="20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VN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2A59F3-E019-E54F-BBEB-01D56D09B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037691"/>
                <a:ext cx="299138" cy="5770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095BC1-E1D6-FA46-9A03-13A68D140D84}"/>
                  </a:ext>
                </a:extLst>
              </p:cNvPr>
              <p:cNvSpPr/>
              <p:nvPr/>
            </p:nvSpPr>
            <p:spPr>
              <a:xfrm>
                <a:off x="480118" y="2929888"/>
                <a:ext cx="914033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095BC1-E1D6-FA46-9A03-13A68D140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8" y="2929888"/>
                <a:ext cx="914033" cy="702500"/>
              </a:xfrm>
              <a:prstGeom prst="rect">
                <a:avLst/>
              </a:prstGeom>
              <a:blipFill>
                <a:blip r:embed="rId6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BD06A-0822-C241-9918-2EAD46B2BD0D}"/>
                  </a:ext>
                </a:extLst>
              </p:cNvPr>
              <p:cNvSpPr/>
              <p:nvPr/>
            </p:nvSpPr>
            <p:spPr>
              <a:xfrm>
                <a:off x="4371661" y="2943978"/>
                <a:ext cx="845103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BD06A-0822-C241-9918-2EAD46B2B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61" y="2943978"/>
                <a:ext cx="845103" cy="702500"/>
              </a:xfrm>
              <a:prstGeom prst="rect">
                <a:avLst/>
              </a:prstGeom>
              <a:blipFill>
                <a:blip r:embed="rId7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C99850-971E-774B-BE1B-E2AD9016D2FE}"/>
                  </a:ext>
                </a:extLst>
              </p:cNvPr>
              <p:cNvSpPr/>
              <p:nvPr/>
            </p:nvSpPr>
            <p:spPr>
              <a:xfrm>
                <a:off x="480118" y="4042545"/>
                <a:ext cx="990977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C99850-971E-774B-BE1B-E2AD9016D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8" y="4042545"/>
                <a:ext cx="990977" cy="702500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C14047-6C19-EE4B-AE73-20EF896B9F13}"/>
                  </a:ext>
                </a:extLst>
              </p:cNvPr>
              <p:cNvSpPr/>
              <p:nvPr/>
            </p:nvSpPr>
            <p:spPr>
              <a:xfrm>
                <a:off x="4213780" y="3998566"/>
                <a:ext cx="861133" cy="702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VN" sz="2800" dirty="0">
                    <a:effectLst/>
                  </a:rPr>
                  <a:t> </a:t>
                </a:r>
                <a:endParaRPr lang="en-VN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C14047-6C19-EE4B-AE73-20EF896B9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780" y="3998566"/>
                <a:ext cx="861133" cy="702500"/>
              </a:xfrm>
              <a:prstGeom prst="rect">
                <a:avLst/>
              </a:prstGeom>
              <a:blipFill>
                <a:blip r:embed="rId9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926E92-6E61-DC49-AC87-48E539462256}"/>
                  </a:ext>
                </a:extLst>
              </p:cNvPr>
              <p:cNvSpPr/>
              <p:nvPr/>
            </p:nvSpPr>
            <p:spPr>
              <a:xfrm>
                <a:off x="1297125" y="2924068"/>
                <a:ext cx="2045753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38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926E92-6E61-DC49-AC87-48E539462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25" y="2924068"/>
                <a:ext cx="2045753" cy="704295"/>
              </a:xfrm>
              <a:prstGeom prst="rect">
                <a:avLst/>
              </a:prstGeom>
              <a:blipFill>
                <a:blip r:embed="rId10"/>
                <a:stretch>
                  <a:fillRect l="-6173" b="-89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4B5CB3-2885-5542-BC67-1ACF563346AD}"/>
                  </a:ext>
                </a:extLst>
              </p:cNvPr>
              <p:cNvSpPr/>
              <p:nvPr/>
            </p:nvSpPr>
            <p:spPr>
              <a:xfrm>
                <a:off x="5148064" y="2924068"/>
                <a:ext cx="2076209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VN" sz="2800" dirty="0">
                    <a:effectLst/>
                  </a:rPr>
                  <a:t> </a:t>
                </a:r>
                <a:endParaRPr lang="en-VN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4B5CB3-2885-5542-BC67-1ACF56334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924068"/>
                <a:ext cx="2076209" cy="704295"/>
              </a:xfrm>
              <a:prstGeom prst="rect">
                <a:avLst/>
              </a:prstGeom>
              <a:blipFill>
                <a:blip r:embed="rId11"/>
                <a:stretch>
                  <a:fillRect l="-6098" b="-892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A4AC46-27E2-8042-9903-A03EEDDD494C}"/>
                  </a:ext>
                </a:extLst>
              </p:cNvPr>
              <p:cNvSpPr/>
              <p:nvPr/>
            </p:nvSpPr>
            <p:spPr>
              <a:xfrm>
                <a:off x="1289157" y="4042545"/>
                <a:ext cx="1701107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 × 2</m:t>
                        </m:r>
                      </m:num>
                      <m:den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 × 7</m:t>
                        </m:r>
                      </m:den>
                    </m:f>
                  </m:oMath>
                </a14:m>
                <a:r>
                  <a:rPr lang="en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A4AC46-27E2-8042-9903-A03EEDDD4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57" y="4042545"/>
                <a:ext cx="1701107" cy="704295"/>
              </a:xfrm>
              <a:prstGeom prst="rect">
                <a:avLst/>
              </a:prstGeom>
              <a:blipFill>
                <a:blip r:embed="rId12"/>
                <a:stretch>
                  <a:fillRect l="-7407" t="-1786" b="-1785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EA7EFD-5C09-D645-B749-32AAC3D764CA}"/>
                  </a:ext>
                </a:extLst>
              </p:cNvPr>
              <p:cNvSpPr/>
              <p:nvPr/>
            </p:nvSpPr>
            <p:spPr>
              <a:xfrm>
                <a:off x="4959706" y="3980451"/>
                <a:ext cx="2553520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 </m:t>
                    </m:r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EA7EFD-5C09-D645-B749-32AAC3D76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706" y="3980451"/>
                <a:ext cx="2553520" cy="704295"/>
              </a:xfrm>
              <a:prstGeom prst="rect">
                <a:avLst/>
              </a:prstGeom>
              <a:blipFill>
                <a:blip r:embed="rId13"/>
                <a:stretch>
                  <a:fillRect l="-5024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8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5" grpId="0"/>
      <p:bldP spid="6" grpId="0"/>
      <p:bldP spid="7" grpId="0"/>
      <p:bldP spid="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8AFEDC9E-132E-8D40-B884-D381C02C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5A9AEB8-A5F9-6647-9B15-CEAD4C7166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576041"/>
                  </p:ext>
                </p:extLst>
              </p:nvPr>
            </p:nvGraphicFramePr>
            <p:xfrm>
              <a:off x="395536" y="2204864"/>
              <a:ext cx="3672407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08304">
                      <a:extLst>
                        <a:ext uri="{9D8B030D-6E8A-4147-A177-3AD203B41FA5}">
                          <a16:colId xmlns:a16="http://schemas.microsoft.com/office/drawing/2014/main" val="3810425535"/>
                        </a:ext>
                      </a:extLst>
                    </a:gridCol>
                    <a:gridCol w="1018129">
                      <a:extLst>
                        <a:ext uri="{9D8B030D-6E8A-4147-A177-3AD203B41FA5}">
                          <a16:colId xmlns:a16="http://schemas.microsoft.com/office/drawing/2014/main" val="1072869164"/>
                        </a:ext>
                      </a:extLst>
                    </a:gridCol>
                    <a:gridCol w="886843">
                      <a:extLst>
                        <a:ext uri="{9D8B030D-6E8A-4147-A177-3AD203B41FA5}">
                          <a16:colId xmlns:a16="http://schemas.microsoft.com/office/drawing/2014/main" val="4121731936"/>
                        </a:ext>
                      </a:extLst>
                    </a:gridCol>
                    <a:gridCol w="759131">
                      <a:extLst>
                        <a:ext uri="{9D8B030D-6E8A-4147-A177-3AD203B41FA5}">
                          <a16:colId xmlns:a16="http://schemas.microsoft.com/office/drawing/2014/main" val="584869981"/>
                        </a:ext>
                      </a:extLst>
                    </a:gridCol>
                  </a:tblGrid>
                  <a:tr h="82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bị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6962862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>
                              <a:effectLst/>
                            </a:rPr>
                            <a:t>Số trừ</a:t>
                          </a:r>
                          <a:endParaRPr lang="en-VN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1969993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>
                              <a:effectLst/>
                            </a:rPr>
                            <a:t>Hiệu</a:t>
                          </a:r>
                          <a:endParaRPr lang="en-VN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6477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5A9AEB8-A5F9-6647-9B15-CEAD4C7166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576041"/>
                  </p:ext>
                </p:extLst>
              </p:nvPr>
            </p:nvGraphicFramePr>
            <p:xfrm>
              <a:off x="395536" y="2204864"/>
              <a:ext cx="3672407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08304">
                      <a:extLst>
                        <a:ext uri="{9D8B030D-6E8A-4147-A177-3AD203B41FA5}">
                          <a16:colId xmlns:a16="http://schemas.microsoft.com/office/drawing/2014/main" val="3810425535"/>
                        </a:ext>
                      </a:extLst>
                    </a:gridCol>
                    <a:gridCol w="1018129">
                      <a:extLst>
                        <a:ext uri="{9D8B030D-6E8A-4147-A177-3AD203B41FA5}">
                          <a16:colId xmlns:a16="http://schemas.microsoft.com/office/drawing/2014/main" val="1072869164"/>
                        </a:ext>
                      </a:extLst>
                    </a:gridCol>
                    <a:gridCol w="886843">
                      <a:extLst>
                        <a:ext uri="{9D8B030D-6E8A-4147-A177-3AD203B41FA5}">
                          <a16:colId xmlns:a16="http://schemas.microsoft.com/office/drawing/2014/main" val="4121731936"/>
                        </a:ext>
                      </a:extLst>
                    </a:gridCol>
                    <a:gridCol w="759131">
                      <a:extLst>
                        <a:ext uri="{9D8B030D-6E8A-4147-A177-3AD203B41FA5}">
                          <a16:colId xmlns:a16="http://schemas.microsoft.com/office/drawing/2014/main" val="584869981"/>
                        </a:ext>
                      </a:extLst>
                    </a:gridCol>
                  </a:tblGrid>
                  <a:tr h="82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bị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9231" r="-163750" b="-1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9231" r="-1667" b="-19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962862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>
                              <a:effectLst/>
                            </a:rPr>
                            <a:t>Số trừ</a:t>
                          </a:r>
                          <a:endParaRPr lang="en-VN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114516" r="-16375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114516" r="-87143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1969993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>
                              <a:effectLst/>
                            </a:rPr>
                            <a:t>Hiệu</a:t>
                          </a:r>
                          <a:endParaRPr lang="en-VN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218033" r="-8714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218033" r="-166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4777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91FF755-A39F-9445-88DE-2A5665C3FA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501164"/>
                  </p:ext>
                </p:extLst>
              </p:nvPr>
            </p:nvGraphicFramePr>
            <p:xfrm>
              <a:off x="4860032" y="2204864"/>
              <a:ext cx="3240360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889681">
                      <a:extLst>
                        <a:ext uri="{9D8B030D-6E8A-4147-A177-3AD203B41FA5}">
                          <a16:colId xmlns:a16="http://schemas.microsoft.com/office/drawing/2014/main" val="948270414"/>
                        </a:ext>
                      </a:extLst>
                    </a:gridCol>
                    <a:gridCol w="898349">
                      <a:extLst>
                        <a:ext uri="{9D8B030D-6E8A-4147-A177-3AD203B41FA5}">
                          <a16:colId xmlns:a16="http://schemas.microsoft.com/office/drawing/2014/main" val="917473593"/>
                        </a:ext>
                      </a:extLst>
                    </a:gridCol>
                    <a:gridCol w="782509">
                      <a:extLst>
                        <a:ext uri="{9D8B030D-6E8A-4147-A177-3AD203B41FA5}">
                          <a16:colId xmlns:a16="http://schemas.microsoft.com/office/drawing/2014/main" val="1070723021"/>
                        </a:ext>
                      </a:extLst>
                    </a:gridCol>
                    <a:gridCol w="669821">
                      <a:extLst>
                        <a:ext uri="{9D8B030D-6E8A-4147-A177-3AD203B41FA5}">
                          <a16:colId xmlns:a16="http://schemas.microsoft.com/office/drawing/2014/main" val="632983100"/>
                        </a:ext>
                      </a:extLst>
                    </a:gridCol>
                  </a:tblGrid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12701320"/>
                      </a:ext>
                    </a:extLst>
                  </a:tr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47552204"/>
                      </a:ext>
                    </a:extLst>
                  </a:tr>
                  <a:tr h="757719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Tích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093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E91FF755-A39F-9445-88DE-2A5665C3FA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501164"/>
                  </p:ext>
                </p:extLst>
              </p:nvPr>
            </p:nvGraphicFramePr>
            <p:xfrm>
              <a:off x="4860032" y="2204864"/>
              <a:ext cx="3240360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889681">
                      <a:extLst>
                        <a:ext uri="{9D8B030D-6E8A-4147-A177-3AD203B41FA5}">
                          <a16:colId xmlns:a16="http://schemas.microsoft.com/office/drawing/2014/main" val="948270414"/>
                        </a:ext>
                      </a:extLst>
                    </a:gridCol>
                    <a:gridCol w="898349">
                      <a:extLst>
                        <a:ext uri="{9D8B030D-6E8A-4147-A177-3AD203B41FA5}">
                          <a16:colId xmlns:a16="http://schemas.microsoft.com/office/drawing/2014/main" val="917473593"/>
                        </a:ext>
                      </a:extLst>
                    </a:gridCol>
                    <a:gridCol w="782509">
                      <a:extLst>
                        <a:ext uri="{9D8B030D-6E8A-4147-A177-3AD203B41FA5}">
                          <a16:colId xmlns:a16="http://schemas.microsoft.com/office/drawing/2014/main" val="1070723021"/>
                        </a:ext>
                      </a:extLst>
                    </a:gridCol>
                    <a:gridCol w="669821">
                      <a:extLst>
                        <a:ext uri="{9D8B030D-6E8A-4147-A177-3AD203B41FA5}">
                          <a16:colId xmlns:a16="http://schemas.microsoft.com/office/drawing/2014/main" val="632983100"/>
                        </a:ext>
                      </a:extLst>
                    </a:gridCol>
                  </a:tblGrid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8592" t="-9375" r="-163380" b="-1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83019" t="-9375" r="-1887" b="-196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701320"/>
                      </a:ext>
                    </a:extLst>
                  </a:tr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98592" t="-109375" r="-163380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27419" t="-109375" r="-87097" b="-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47552204"/>
                      </a:ext>
                    </a:extLst>
                  </a:tr>
                  <a:tr h="757719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Tích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27419" t="-223333" r="-8709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83019" t="-223333" r="-1887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93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759A8E6-8B16-074B-8C00-98A0975C964C}"/>
              </a:ext>
            </a:extLst>
          </p:cNvPr>
          <p:cNvSpPr/>
          <p:nvPr/>
        </p:nvSpPr>
        <p:spPr>
          <a:xfrm>
            <a:off x="3611640" y="317602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0961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64B6B601-B686-0944-85FC-24A28316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êu đề phụ 2">
            <a:extLst>
              <a:ext uri="{FF2B5EF4-FFF2-40B4-BE49-F238E27FC236}">
                <a16:creationId xmlns:a16="http://schemas.microsoft.com/office/drawing/2014/main" id="{34AFBD2E-560A-0446-BD8B-44AC613462F7}"/>
              </a:ext>
            </a:extLst>
          </p:cNvPr>
          <p:cNvSpPr txBox="1">
            <a:spLocks/>
          </p:cNvSpPr>
          <p:nvPr/>
        </p:nvSpPr>
        <p:spPr bwMode="auto">
          <a:xfrm>
            <a:off x="97299" y="2023120"/>
            <a:ext cx="49444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tìm số bị trừ, ta lấy hiệu cộng với số trừ.</a:t>
            </a:r>
          </a:p>
        </p:txBody>
      </p:sp>
      <p:sp>
        <p:nvSpPr>
          <p:cNvPr id="17" name="Tiêu đề phụ 2">
            <a:extLst>
              <a:ext uri="{FF2B5EF4-FFF2-40B4-BE49-F238E27FC236}">
                <a16:creationId xmlns:a16="http://schemas.microsoft.com/office/drawing/2014/main" id="{15219266-4D56-4D4A-A813-675D2D06667A}"/>
              </a:ext>
            </a:extLst>
          </p:cNvPr>
          <p:cNvSpPr txBox="1">
            <a:spLocks/>
          </p:cNvSpPr>
          <p:nvPr/>
        </p:nvSpPr>
        <p:spPr bwMode="auto">
          <a:xfrm>
            <a:off x="82311" y="2852936"/>
            <a:ext cx="49444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tìm số trừ, ta lấy</a:t>
            </a:r>
            <a:r>
              <a:rPr kumimoji="0" lang="en-VN" alt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bị trừ trừ</a:t>
            </a:r>
            <a:r>
              <a:rPr kumimoji="0" lang="en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hiệu.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192324B4-0AF6-5642-AE15-E406E82E0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160367"/>
                  </p:ext>
                </p:extLst>
              </p:nvPr>
            </p:nvGraphicFramePr>
            <p:xfrm>
              <a:off x="5076057" y="1679749"/>
              <a:ext cx="3672407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08304">
                      <a:extLst>
                        <a:ext uri="{9D8B030D-6E8A-4147-A177-3AD203B41FA5}">
                          <a16:colId xmlns:a16="http://schemas.microsoft.com/office/drawing/2014/main" val="3810425535"/>
                        </a:ext>
                      </a:extLst>
                    </a:gridCol>
                    <a:gridCol w="1018129">
                      <a:extLst>
                        <a:ext uri="{9D8B030D-6E8A-4147-A177-3AD203B41FA5}">
                          <a16:colId xmlns:a16="http://schemas.microsoft.com/office/drawing/2014/main" val="1072869164"/>
                        </a:ext>
                      </a:extLst>
                    </a:gridCol>
                    <a:gridCol w="886843">
                      <a:extLst>
                        <a:ext uri="{9D8B030D-6E8A-4147-A177-3AD203B41FA5}">
                          <a16:colId xmlns:a16="http://schemas.microsoft.com/office/drawing/2014/main" val="4121731936"/>
                        </a:ext>
                      </a:extLst>
                    </a:gridCol>
                    <a:gridCol w="759131">
                      <a:extLst>
                        <a:ext uri="{9D8B030D-6E8A-4147-A177-3AD203B41FA5}">
                          <a16:colId xmlns:a16="http://schemas.microsoft.com/office/drawing/2014/main" val="584869981"/>
                        </a:ext>
                      </a:extLst>
                    </a:gridCol>
                  </a:tblGrid>
                  <a:tr h="82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bị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24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en-VN" sz="2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6962862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lang="vi-VN" sz="24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81969993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Hiệu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vi-VN" sz="24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  <a:effectLst/>
                            </a:rPr>
                            <a:t> </a:t>
                          </a:r>
                          <a:endParaRPr lang="en-VN" sz="2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6477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192324B4-0AF6-5642-AE15-E406E82E0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0160367"/>
                  </p:ext>
                </p:extLst>
              </p:nvPr>
            </p:nvGraphicFramePr>
            <p:xfrm>
              <a:off x="5076057" y="1679749"/>
              <a:ext cx="3672407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1008304">
                      <a:extLst>
                        <a:ext uri="{9D8B030D-6E8A-4147-A177-3AD203B41FA5}">
                          <a16:colId xmlns:a16="http://schemas.microsoft.com/office/drawing/2014/main" val="3810425535"/>
                        </a:ext>
                      </a:extLst>
                    </a:gridCol>
                    <a:gridCol w="1018129">
                      <a:extLst>
                        <a:ext uri="{9D8B030D-6E8A-4147-A177-3AD203B41FA5}">
                          <a16:colId xmlns:a16="http://schemas.microsoft.com/office/drawing/2014/main" val="1072869164"/>
                        </a:ext>
                      </a:extLst>
                    </a:gridCol>
                    <a:gridCol w="886843">
                      <a:extLst>
                        <a:ext uri="{9D8B030D-6E8A-4147-A177-3AD203B41FA5}">
                          <a16:colId xmlns:a16="http://schemas.microsoft.com/office/drawing/2014/main" val="4121731936"/>
                        </a:ext>
                      </a:extLst>
                    </a:gridCol>
                    <a:gridCol w="759131">
                      <a:extLst>
                        <a:ext uri="{9D8B030D-6E8A-4147-A177-3AD203B41FA5}">
                          <a16:colId xmlns:a16="http://schemas.microsoft.com/office/drawing/2014/main" val="584869981"/>
                        </a:ext>
                      </a:extLst>
                    </a:gridCol>
                  </a:tblGrid>
                  <a:tr h="82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bị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9231" r="-165000" b="-1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9231" r="-88571" b="-1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9231" r="-3333" b="-19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962862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Số trừ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116393" r="-165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116393" r="-8857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116393" r="-333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1969993"/>
                      </a:ext>
                    </a:extLst>
                  </a:tr>
                  <a:tr h="773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000" dirty="0">
                              <a:effectLst/>
                            </a:rPr>
                            <a:t>Hiệu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1250" t="-216393" r="-165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30000" t="-216393" r="-8857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5000" t="-216393" r="-333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64777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6A32EEE-E5F3-7341-97B8-0D26EF027A59}"/>
              </a:ext>
            </a:extLst>
          </p:cNvPr>
          <p:cNvSpPr/>
          <p:nvPr/>
        </p:nvSpPr>
        <p:spPr>
          <a:xfrm>
            <a:off x="7308304" y="1700808"/>
            <a:ext cx="432048" cy="633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77864B-FF9A-5849-AE6D-11D098FD0103}"/>
              </a:ext>
            </a:extLst>
          </p:cNvPr>
          <p:cNvSpPr/>
          <p:nvPr/>
        </p:nvSpPr>
        <p:spPr>
          <a:xfrm>
            <a:off x="8100392" y="2535939"/>
            <a:ext cx="432048" cy="605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C3C7F-B76C-8449-BCCA-D123148A60F8}"/>
              </a:ext>
            </a:extLst>
          </p:cNvPr>
          <p:cNvSpPr/>
          <p:nvPr/>
        </p:nvSpPr>
        <p:spPr>
          <a:xfrm>
            <a:off x="6345518" y="3295188"/>
            <a:ext cx="432048" cy="633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7C87CD-6991-8C41-A8F8-E19DA6539ADC}"/>
              </a:ext>
            </a:extLst>
          </p:cNvPr>
          <p:cNvSpPr/>
          <p:nvPr/>
        </p:nvSpPr>
        <p:spPr>
          <a:xfrm>
            <a:off x="3611640" y="208257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VN" sz="2800" dirty="0"/>
          </a:p>
        </p:txBody>
      </p:sp>
      <p:pic>
        <p:nvPicPr>
          <p:cNvPr id="29" name="Graphic 28" descr="Help with solid fill">
            <a:extLst>
              <a:ext uri="{FF2B5EF4-FFF2-40B4-BE49-F238E27FC236}">
                <a16:creationId xmlns:a16="http://schemas.microsoft.com/office/drawing/2014/main" id="{AE04A060-BEB3-FA45-BE99-951419F75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6176" y="3323026"/>
            <a:ext cx="754046" cy="754046"/>
          </a:xfrm>
          <a:prstGeom prst="rect">
            <a:avLst/>
          </a:prstGeom>
        </p:spPr>
      </p:pic>
      <p:pic>
        <p:nvPicPr>
          <p:cNvPr id="32" name="Graphic 31" descr="Help with solid fill">
            <a:extLst>
              <a:ext uri="{FF2B5EF4-FFF2-40B4-BE49-F238E27FC236}">
                <a16:creationId xmlns:a16="http://schemas.microsoft.com/office/drawing/2014/main" id="{EF4D8063-CBCA-EB43-989F-9B827929F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7305" y="1700808"/>
            <a:ext cx="754046" cy="754046"/>
          </a:xfrm>
          <a:prstGeom prst="rect">
            <a:avLst/>
          </a:prstGeom>
        </p:spPr>
      </p:pic>
      <p:pic>
        <p:nvPicPr>
          <p:cNvPr id="33" name="Graphic 32" descr="Help with solid fill">
            <a:extLst>
              <a:ext uri="{FF2B5EF4-FFF2-40B4-BE49-F238E27FC236}">
                <a16:creationId xmlns:a16="http://schemas.microsoft.com/office/drawing/2014/main" id="{FC978EDE-74EF-054F-A91D-A08FBA3A6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7028" y="2488326"/>
            <a:ext cx="754046" cy="754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4532926-60FB-6540-910C-CD69C148E340}"/>
                  </a:ext>
                </a:extLst>
              </p:cNvPr>
              <p:cNvSpPr/>
              <p:nvPr/>
            </p:nvSpPr>
            <p:spPr>
              <a:xfrm>
                <a:off x="1635411" y="4082244"/>
                <a:ext cx="4896544" cy="223224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3200" dirty="0"/>
                  <a:t> </a:t>
                </a:r>
                <a:r>
                  <a:rPr lang="vi-VN" sz="32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FF0000"/>
                    </a:solidFill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</a:t>
                </a:r>
                <a:r>
                  <a:rPr lang="vi-VN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VN" sz="3200" dirty="0"/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4532926-60FB-6540-910C-CD69C148E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11" y="4082244"/>
                <a:ext cx="4896544" cy="223224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576D7D-ED71-E445-8C7C-33689EC8F446}"/>
                  </a:ext>
                </a:extLst>
              </p:cNvPr>
              <p:cNvSpPr/>
              <p:nvPr/>
            </p:nvSpPr>
            <p:spPr>
              <a:xfrm>
                <a:off x="1164961" y="4093873"/>
                <a:ext cx="5612605" cy="263001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600" dirty="0"/>
                  <a:t> </a:t>
                </a:r>
                <a:r>
                  <a:rPr lang="vi-VN" sz="36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VN" sz="3600" dirty="0">
                    <a:solidFill>
                      <a:srgbClr val="FF0000"/>
                    </a:solidFill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2800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576D7D-ED71-E445-8C7C-33689EC8F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961" y="4093873"/>
                <a:ext cx="5612605" cy="263001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80C245C-2EA4-D445-9C5B-02886BE09B71}"/>
                  </a:ext>
                </a:extLst>
              </p:cNvPr>
              <p:cNvSpPr/>
              <p:nvPr/>
            </p:nvSpPr>
            <p:spPr>
              <a:xfrm>
                <a:off x="1191642" y="4086019"/>
                <a:ext cx="5612606" cy="265534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VN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VN" sz="3600" dirty="0"/>
                  <a:t> </a:t>
                </a:r>
                <a:r>
                  <a:rPr lang="vi-VN" sz="36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VN" sz="3600" dirty="0">
                    <a:solidFill>
                      <a:srgbClr val="FF0000"/>
                    </a:solidFill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</a:rPr>
                  <a:t> </a:t>
                </a:r>
                <a:r>
                  <a:rPr lang="vi-VN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vi-VN" sz="36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vi-VN" sz="3600" dirty="0"/>
                  <a:t> </a:t>
                </a:r>
                <a:endParaRPr lang="en-VN" sz="2800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80C245C-2EA4-D445-9C5B-02886BE09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42" y="4086019"/>
                <a:ext cx="5612606" cy="2655349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1"/>
      <p:bldP spid="20" grpId="0" animBg="1"/>
      <p:bldP spid="24" grpId="0" animBg="1"/>
      <p:bldP spid="25" grpId="0" animBg="1"/>
      <p:bldP spid="35" grpId="0" animBg="1"/>
      <p:bldP spid="14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27D6A5D6-C9DD-6A4A-A805-688F37C0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06221297-7988-4A4E-9FA4-A0DB5B1EE6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1082686"/>
                  </p:ext>
                </p:extLst>
              </p:nvPr>
            </p:nvGraphicFramePr>
            <p:xfrm>
              <a:off x="5436096" y="1633865"/>
              <a:ext cx="3240360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889681">
                      <a:extLst>
                        <a:ext uri="{9D8B030D-6E8A-4147-A177-3AD203B41FA5}">
                          <a16:colId xmlns:a16="http://schemas.microsoft.com/office/drawing/2014/main" val="948270414"/>
                        </a:ext>
                      </a:extLst>
                    </a:gridCol>
                    <a:gridCol w="898349">
                      <a:extLst>
                        <a:ext uri="{9D8B030D-6E8A-4147-A177-3AD203B41FA5}">
                          <a16:colId xmlns:a16="http://schemas.microsoft.com/office/drawing/2014/main" val="917473593"/>
                        </a:ext>
                      </a:extLst>
                    </a:gridCol>
                    <a:gridCol w="782509">
                      <a:extLst>
                        <a:ext uri="{9D8B030D-6E8A-4147-A177-3AD203B41FA5}">
                          <a16:colId xmlns:a16="http://schemas.microsoft.com/office/drawing/2014/main" val="1070723021"/>
                        </a:ext>
                      </a:extLst>
                    </a:gridCol>
                    <a:gridCol w="669821">
                      <a:extLst>
                        <a:ext uri="{9D8B030D-6E8A-4147-A177-3AD203B41FA5}">
                          <a16:colId xmlns:a16="http://schemas.microsoft.com/office/drawing/2014/main" val="632983100"/>
                        </a:ext>
                      </a:extLst>
                    </a:gridCol>
                  </a:tblGrid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48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48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en-VN" sz="4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12701320"/>
                      </a:ext>
                    </a:extLst>
                  </a:tr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48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8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vi-VN" sz="2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48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en-VN" sz="4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47552204"/>
                      </a:ext>
                    </a:extLst>
                  </a:tr>
                  <a:tr h="757719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Tích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8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vi-VN" sz="2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r>
                            <a:rPr lang="en-VN" sz="4800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vi-VN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093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06221297-7988-4A4E-9FA4-A0DB5B1EE6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1082686"/>
                  </p:ext>
                </p:extLst>
              </p:nvPr>
            </p:nvGraphicFramePr>
            <p:xfrm>
              <a:off x="5436096" y="1633865"/>
              <a:ext cx="3240360" cy="2371199"/>
            </p:xfrm>
            <a:graphic>
              <a:graphicData uri="http://schemas.openxmlformats.org/drawingml/2006/table">
                <a:tbl>
                  <a:tblPr firstRow="1" firstCol="1" bandRow="1">
                    <a:tableStyleId>{22838BEF-8BB2-4498-84A7-C5851F593DF1}</a:tableStyleId>
                  </a:tblPr>
                  <a:tblGrid>
                    <a:gridCol w="889681">
                      <a:extLst>
                        <a:ext uri="{9D8B030D-6E8A-4147-A177-3AD203B41FA5}">
                          <a16:colId xmlns:a16="http://schemas.microsoft.com/office/drawing/2014/main" val="948270414"/>
                        </a:ext>
                      </a:extLst>
                    </a:gridCol>
                    <a:gridCol w="898349">
                      <a:extLst>
                        <a:ext uri="{9D8B030D-6E8A-4147-A177-3AD203B41FA5}">
                          <a16:colId xmlns:a16="http://schemas.microsoft.com/office/drawing/2014/main" val="917473593"/>
                        </a:ext>
                      </a:extLst>
                    </a:gridCol>
                    <a:gridCol w="782509">
                      <a:extLst>
                        <a:ext uri="{9D8B030D-6E8A-4147-A177-3AD203B41FA5}">
                          <a16:colId xmlns:a16="http://schemas.microsoft.com/office/drawing/2014/main" val="1070723021"/>
                        </a:ext>
                      </a:extLst>
                    </a:gridCol>
                    <a:gridCol w="669821">
                      <a:extLst>
                        <a:ext uri="{9D8B030D-6E8A-4147-A177-3AD203B41FA5}">
                          <a16:colId xmlns:a16="http://schemas.microsoft.com/office/drawing/2014/main" val="632983100"/>
                        </a:ext>
                      </a:extLst>
                    </a:gridCol>
                  </a:tblGrid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000" t="-9375" r="-163380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9032" t="-9375" r="-87097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4906" t="-9375" r="-1887" b="-2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701320"/>
                      </a:ext>
                    </a:extLst>
                  </a:tr>
                  <a:tr h="8067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Thừa số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000" t="-109375" r="-163380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9032" t="-109375" r="-87097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4906" t="-109375" r="-1887" b="-1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552204"/>
                      </a:ext>
                    </a:extLst>
                  </a:tr>
                  <a:tr h="757719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effectLst/>
                            </a:rPr>
                            <a:t>Tích</a:t>
                          </a:r>
                          <a:endParaRPr lang="en-VN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000" t="-223333" r="-16338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9032" t="-223333" r="-8709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84906" t="-223333" r="-1887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93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iêu đề phụ 2">
            <a:extLst>
              <a:ext uri="{FF2B5EF4-FFF2-40B4-BE49-F238E27FC236}">
                <a16:creationId xmlns:a16="http://schemas.microsoft.com/office/drawing/2014/main" id="{34AFBD2E-560A-0446-BD8B-44AC613462F7}"/>
              </a:ext>
            </a:extLst>
          </p:cNvPr>
          <p:cNvSpPr txBox="1">
            <a:spLocks/>
          </p:cNvSpPr>
          <p:nvPr/>
        </p:nvSpPr>
        <p:spPr bwMode="auto">
          <a:xfrm>
            <a:off x="251520" y="2193039"/>
            <a:ext cx="49444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tìm một thừa số, ta lấy tích chia cho thừa số còn lại.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7328A1C-FA26-1845-B50D-68DA984130E4}"/>
                  </a:ext>
                </a:extLst>
              </p:cNvPr>
              <p:cNvSpPr/>
              <p:nvPr/>
            </p:nvSpPr>
            <p:spPr>
              <a:xfrm>
                <a:off x="1475656" y="4094972"/>
                <a:ext cx="4896544" cy="223224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VN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VN" sz="3600" dirty="0"/>
              </a:p>
              <a:p>
                <a:endParaRPr lang="en-VN" sz="3200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7328A1C-FA26-1845-B50D-68DA98413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094972"/>
                <a:ext cx="4896544" cy="223224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576D7D-ED71-E445-8C7C-33689EC8F446}"/>
                  </a:ext>
                </a:extLst>
              </p:cNvPr>
              <p:cNvSpPr/>
              <p:nvPr/>
            </p:nvSpPr>
            <p:spPr>
              <a:xfrm>
                <a:off x="582436" y="4050859"/>
                <a:ext cx="6923976" cy="25390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VN" sz="3200" dirty="0"/>
                  <a:t> </a:t>
                </a:r>
                <a:r>
                  <a:rPr lang="vi-VN" sz="3200" dirty="0"/>
                  <a:t>: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8×3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9×1</m:t>
                        </m:r>
                      </m:den>
                    </m:f>
                  </m:oMath>
                </a14:m>
                <a:r>
                  <a:rPr lang="vi-VN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VN" sz="3200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1576D7D-ED71-E445-8C7C-33689EC8F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6" y="4050859"/>
                <a:ext cx="6923976" cy="253902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69B16C-8719-B04F-8A70-E5D3E5A04415}"/>
                  </a:ext>
                </a:extLst>
              </p:cNvPr>
              <p:cNvSpPr/>
              <p:nvPr/>
            </p:nvSpPr>
            <p:spPr>
              <a:xfrm>
                <a:off x="563376" y="4020198"/>
                <a:ext cx="7056784" cy="257715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29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VN" sz="29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VN" sz="2900" dirty="0"/>
                  <a:t> </a:t>
                </a:r>
                <a:r>
                  <a:rPr lang="vi-VN" sz="2900" dirty="0"/>
                  <a:t>:</a:t>
                </a:r>
                <a14:m>
                  <m:oMath xmlns:m="http://schemas.openxmlformats.org/officeDocument/2006/math">
                    <m:r>
                      <a:rPr lang="vi-VN" sz="29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VN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29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VN" sz="29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9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6×9</m:t>
                        </m:r>
                      </m:num>
                      <m:den>
                        <m:r>
                          <a:rPr lang="vi-VN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11×2</m:t>
                        </m:r>
                      </m:den>
                    </m:f>
                  </m:oMath>
                </a14:m>
                <a:r>
                  <a:rPr lang="vi-VN" sz="2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vi-VN" sz="29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vi-VN" sz="29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VN" sz="2900" dirty="0"/>
              </a:p>
              <a:p>
                <a:endParaRPr lang="en-VN" sz="280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69B16C-8719-B04F-8A70-E5D3E5A04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76" y="4020198"/>
                <a:ext cx="7056784" cy="257715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6A32EEE-E5F3-7341-97B8-0D26EF027A59}"/>
              </a:ext>
            </a:extLst>
          </p:cNvPr>
          <p:cNvSpPr/>
          <p:nvPr/>
        </p:nvSpPr>
        <p:spPr>
          <a:xfrm>
            <a:off x="7380312" y="1786892"/>
            <a:ext cx="432048" cy="633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77864B-FF9A-5849-AE6D-11D098FD0103}"/>
              </a:ext>
            </a:extLst>
          </p:cNvPr>
          <p:cNvSpPr/>
          <p:nvPr/>
        </p:nvSpPr>
        <p:spPr>
          <a:xfrm>
            <a:off x="8167174" y="2607947"/>
            <a:ext cx="432048" cy="605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CC3C7F-B76C-8449-BCCA-D123148A60F8}"/>
              </a:ext>
            </a:extLst>
          </p:cNvPr>
          <p:cNvSpPr/>
          <p:nvPr/>
        </p:nvSpPr>
        <p:spPr>
          <a:xfrm>
            <a:off x="6397607" y="3371068"/>
            <a:ext cx="432048" cy="633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pic>
        <p:nvPicPr>
          <p:cNvPr id="23" name="Graphic 22" descr="Help with solid fill">
            <a:extLst>
              <a:ext uri="{FF2B5EF4-FFF2-40B4-BE49-F238E27FC236}">
                <a16:creationId xmlns:a16="http://schemas.microsoft.com/office/drawing/2014/main" id="{FD5E8246-0315-DB4E-ACC8-8CAA8296FB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5574" y="3323026"/>
            <a:ext cx="754046" cy="754046"/>
          </a:xfrm>
          <a:prstGeom prst="rect">
            <a:avLst/>
          </a:prstGeom>
        </p:spPr>
      </p:pic>
      <p:pic>
        <p:nvPicPr>
          <p:cNvPr id="26" name="Graphic 25" descr="Help with solid fill">
            <a:extLst>
              <a:ext uri="{FF2B5EF4-FFF2-40B4-BE49-F238E27FC236}">
                <a16:creationId xmlns:a16="http://schemas.microsoft.com/office/drawing/2014/main" id="{EB4C6431-9122-AA4B-9D7B-101BD1EA2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6703" y="1700808"/>
            <a:ext cx="754046" cy="754046"/>
          </a:xfrm>
          <a:prstGeom prst="rect">
            <a:avLst/>
          </a:prstGeom>
        </p:spPr>
      </p:pic>
      <p:pic>
        <p:nvPicPr>
          <p:cNvPr id="27" name="Graphic 26" descr="Help with solid fill">
            <a:extLst>
              <a:ext uri="{FF2B5EF4-FFF2-40B4-BE49-F238E27FC236}">
                <a16:creationId xmlns:a16="http://schemas.microsoft.com/office/drawing/2014/main" id="{A8A523B3-9588-424A-B20D-34945DC760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28384" y="2488326"/>
            <a:ext cx="754046" cy="75404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EA7D603-6675-2E46-8DE3-98F024180A27}"/>
              </a:ext>
            </a:extLst>
          </p:cNvPr>
          <p:cNvSpPr/>
          <p:nvPr/>
        </p:nvSpPr>
        <p:spPr>
          <a:xfrm>
            <a:off x="3515377" y="260648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16825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  <p:bldP spid="14" grpId="0" animBg="1"/>
      <p:bldP spid="15" grpId="0" animBg="1"/>
      <p:bldP spid="20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CB87D625-5ED1-CA42-A1D8-ED6F1622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AB2F0E-82FA-4C48-B4AA-4824E3D5AF54}"/>
              </a:ext>
            </a:extLst>
          </p:cNvPr>
          <p:cNvSpPr/>
          <p:nvPr/>
        </p:nvSpPr>
        <p:spPr>
          <a:xfrm>
            <a:off x="3506541" y="275002"/>
            <a:ext cx="1914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502343-6D07-2F41-A6B5-05361A59F0D1}"/>
                  </a:ext>
                </a:extLst>
              </p:cNvPr>
              <p:cNvSpPr/>
              <p:nvPr/>
            </p:nvSpPr>
            <p:spPr>
              <a:xfrm>
                <a:off x="3419872" y="2744683"/>
                <a:ext cx="5525872" cy="1239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rgbClr val="3333FF"/>
                    </a:solidFill>
                  </a:rPr>
                  <a:t>Cách 2:  </a:t>
                </a:r>
                <a:r>
                  <a:rPr lang="vi-VN" sz="2800" dirty="0"/>
                  <a:t>(MSC: 12)</a:t>
                </a:r>
                <a:endParaRPr lang="en-VN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3200" dirty="0"/>
                  <a:t> </a:t>
                </a:r>
                <a:r>
                  <a:rPr lang="vi-VN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FF0000"/>
                    </a:solidFill>
                  </a:rPr>
                  <a:t> </a:t>
                </a:r>
                <a:r>
                  <a:rPr lang="vi-VN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VN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502343-6D07-2F41-A6B5-05361A59F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744683"/>
                <a:ext cx="5525872" cy="1239506"/>
              </a:xfrm>
              <a:prstGeom prst="rect">
                <a:avLst/>
              </a:prstGeom>
              <a:blipFill>
                <a:blip r:embed="rId3"/>
                <a:stretch>
                  <a:fillRect l="-2294" t="-7143" b="-51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4663C5-A890-1046-AD82-692627D9F6DF}"/>
                  </a:ext>
                </a:extLst>
              </p:cNvPr>
              <p:cNvSpPr/>
              <p:nvPr/>
            </p:nvSpPr>
            <p:spPr>
              <a:xfrm>
                <a:off x="3419872" y="1487156"/>
                <a:ext cx="5400600" cy="1226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rgbClr val="3333FF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 </a:t>
                </a:r>
                <a:endParaRPr lang="en-VN" sz="3200" dirty="0">
                  <a:solidFill>
                    <a:srgbClr val="3333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58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4663C5-A890-1046-AD82-692627D9F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87156"/>
                <a:ext cx="5400600" cy="1226682"/>
              </a:xfrm>
              <a:prstGeom prst="rect">
                <a:avLst/>
              </a:prstGeom>
              <a:blipFill>
                <a:blip r:embed="rId4"/>
                <a:stretch>
                  <a:fillRect l="-2347" t="-6186" b="-618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85EA29-DD62-5242-A372-601731D0D091}"/>
                  </a:ext>
                </a:extLst>
              </p:cNvPr>
              <p:cNvSpPr/>
              <p:nvPr/>
            </p:nvSpPr>
            <p:spPr>
              <a:xfrm>
                <a:off x="875988" y="1928785"/>
                <a:ext cx="3024336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VN" sz="3200" dirty="0">
                    <a:solidFill>
                      <a:schemeClr val="tx2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85EA29-DD62-5242-A372-601731D0D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8" y="1928785"/>
                <a:ext cx="3024336" cy="795795"/>
              </a:xfrm>
              <a:prstGeom prst="rect">
                <a:avLst/>
              </a:prstGeom>
              <a:blipFill>
                <a:blip r:embed="rId5"/>
                <a:stretch>
                  <a:fillRect l="-5021" b="-1093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3ADC9A4-9CAB-C444-B3F6-0D84D13FF714}"/>
                  </a:ext>
                </a:extLst>
              </p:cNvPr>
              <p:cNvSpPr/>
              <p:nvPr/>
            </p:nvSpPr>
            <p:spPr>
              <a:xfrm>
                <a:off x="1207864" y="4395605"/>
                <a:ext cx="1572866" cy="791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3ADC9A4-9CAB-C444-B3F6-0D84D13FF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64" y="4395605"/>
                <a:ext cx="1572866" cy="791370"/>
              </a:xfrm>
              <a:prstGeom prst="rect">
                <a:avLst/>
              </a:prstGeom>
              <a:blipFill>
                <a:blip r:embed="rId6"/>
                <a:stretch>
                  <a:fillRect l="-806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567E874-5DA5-2844-953E-A1E4F114BB9C}"/>
                  </a:ext>
                </a:extLst>
              </p:cNvPr>
              <p:cNvSpPr/>
              <p:nvPr/>
            </p:nvSpPr>
            <p:spPr>
              <a:xfrm>
                <a:off x="2788120" y="4402678"/>
                <a:ext cx="5525872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567E874-5DA5-2844-953E-A1E4F114B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120" y="4402678"/>
                <a:ext cx="5525872" cy="792140"/>
              </a:xfrm>
              <a:prstGeom prst="rect">
                <a:avLst/>
              </a:prstGeom>
              <a:blipFill>
                <a:blip r:embed="rId7"/>
                <a:stretch>
                  <a:fillRect l="-2752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44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CB87D625-5ED1-CA42-A1D8-ED6F1622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AB2F0E-82FA-4C48-B4AA-4824E3D5AF54}"/>
              </a:ext>
            </a:extLst>
          </p:cNvPr>
          <p:cNvSpPr/>
          <p:nvPr/>
        </p:nvSpPr>
        <p:spPr>
          <a:xfrm>
            <a:off x="3587596" y="262397"/>
            <a:ext cx="1914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2D4481-C3AB-3B4F-9593-40B239AF3C9C}"/>
                  </a:ext>
                </a:extLst>
              </p:cNvPr>
              <p:cNvSpPr/>
              <p:nvPr/>
            </p:nvSpPr>
            <p:spPr>
              <a:xfrm>
                <a:off x="402541" y="1824610"/>
                <a:ext cx="2146229" cy="790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VN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2D4481-C3AB-3B4F-9593-40B239AF3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41" y="1824610"/>
                <a:ext cx="2146229" cy="790216"/>
              </a:xfrm>
              <a:prstGeom prst="rect">
                <a:avLst/>
              </a:prstGeom>
              <a:blipFill>
                <a:blip r:embed="rId3"/>
                <a:stretch>
                  <a:fillRect l="-2353" b="-63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687716-59C2-1C42-BDD0-1697049DBC92}"/>
                  </a:ext>
                </a:extLst>
              </p:cNvPr>
              <p:cNvSpPr/>
              <p:nvPr/>
            </p:nvSpPr>
            <p:spPr>
              <a:xfrm>
                <a:off x="683568" y="2705213"/>
                <a:ext cx="4305987" cy="790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687716-59C2-1C42-BDD0-1697049DB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05213"/>
                <a:ext cx="4305987" cy="790216"/>
              </a:xfrm>
              <a:prstGeom prst="rect">
                <a:avLst/>
              </a:prstGeom>
              <a:blipFill>
                <a:blip r:embed="rId4"/>
                <a:stretch>
                  <a:fillRect r="-2647" b="-1904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C7FEC0-189B-4F48-952E-EDDADA4F9F26}"/>
                  </a:ext>
                </a:extLst>
              </p:cNvPr>
              <p:cNvSpPr/>
              <p:nvPr/>
            </p:nvSpPr>
            <p:spPr>
              <a:xfrm>
                <a:off x="2533497" y="1794204"/>
                <a:ext cx="2326535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C7FEC0-189B-4F48-952E-EDDADA4F9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97" y="1794204"/>
                <a:ext cx="2326535" cy="795795"/>
              </a:xfrm>
              <a:prstGeom prst="rect">
                <a:avLst/>
              </a:prstGeom>
              <a:blipFill>
                <a:blip r:embed="rId5"/>
                <a:stretch>
                  <a:fillRect l="-6522" b="-937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A5C1200-F9F7-7148-8522-A075772F7E4E}"/>
              </a:ext>
            </a:extLst>
          </p:cNvPr>
          <p:cNvSpPr/>
          <p:nvPr/>
        </p:nvSpPr>
        <p:spPr>
          <a:xfrm>
            <a:off x="1266" y="2757866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16CCEB-294D-BC40-8CED-B826D86398E4}"/>
                  </a:ext>
                </a:extLst>
              </p:cNvPr>
              <p:cNvSpPr/>
              <p:nvPr/>
            </p:nvSpPr>
            <p:spPr>
              <a:xfrm>
                <a:off x="827584" y="3861894"/>
                <a:ext cx="1600118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16CCEB-294D-BC40-8CED-B826D8639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1894"/>
                <a:ext cx="1600118" cy="791242"/>
              </a:xfrm>
              <a:prstGeom prst="rect">
                <a:avLst/>
              </a:prstGeom>
              <a:blipFill>
                <a:blip r:embed="rId6"/>
                <a:stretch>
                  <a:fillRect l="-787" b="-476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4FFB80-A5EB-7940-896F-15B14084E0B9}"/>
                  </a:ext>
                </a:extLst>
              </p:cNvPr>
              <p:cNvSpPr/>
              <p:nvPr/>
            </p:nvSpPr>
            <p:spPr>
              <a:xfrm>
                <a:off x="274273" y="4725990"/>
                <a:ext cx="2222275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34FFB80-A5EB-7940-896F-15B14084E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73" y="4725990"/>
                <a:ext cx="2222275" cy="79124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D2C77E-3CA3-6A42-9B10-1E3A8BC584E1}"/>
                  </a:ext>
                </a:extLst>
              </p:cNvPr>
              <p:cNvSpPr/>
              <p:nvPr/>
            </p:nvSpPr>
            <p:spPr>
              <a:xfrm>
                <a:off x="4709313" y="1754568"/>
                <a:ext cx="3823127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5D2C77E-3CA3-6A42-9B10-1E3A8BC58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13" y="1754568"/>
                <a:ext cx="3823127" cy="795795"/>
              </a:xfrm>
              <a:prstGeom prst="rect">
                <a:avLst/>
              </a:prstGeom>
              <a:blipFill>
                <a:blip r:embed="rId8"/>
                <a:stretch>
                  <a:fillRect l="-4319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3D80EA-47F6-9344-9A8B-FB9B8EF322DE}"/>
                  </a:ext>
                </a:extLst>
              </p:cNvPr>
              <p:cNvSpPr/>
              <p:nvPr/>
            </p:nvSpPr>
            <p:spPr>
              <a:xfrm>
                <a:off x="6228184" y="1754223"/>
                <a:ext cx="3823127" cy="795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3D80EA-47F6-9344-9A8B-FB9B8EF32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754223"/>
                <a:ext cx="3823127" cy="795795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FD5C26-4ADC-F348-85DE-3523034B840F}"/>
                  </a:ext>
                </a:extLst>
              </p:cNvPr>
              <p:cNvSpPr/>
              <p:nvPr/>
            </p:nvSpPr>
            <p:spPr>
              <a:xfrm>
                <a:off x="4860032" y="2702423"/>
                <a:ext cx="1414170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FD5C26-4ADC-F348-85DE-3523034B8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702423"/>
                <a:ext cx="1414170" cy="790794"/>
              </a:xfrm>
              <a:prstGeom prst="rect">
                <a:avLst/>
              </a:prstGeom>
              <a:blipFill>
                <a:blip r:embed="rId10"/>
                <a:stretch>
                  <a:fillRect r="-9821" b="-937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A91B89-7C2B-3547-B055-9C83FB6BB219}"/>
                  </a:ext>
                </a:extLst>
              </p:cNvPr>
              <p:cNvSpPr/>
              <p:nvPr/>
            </p:nvSpPr>
            <p:spPr>
              <a:xfrm>
                <a:off x="6084168" y="2705213"/>
                <a:ext cx="2937022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VN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A91B89-7C2B-3547-B055-9C83FB6BB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705213"/>
                <a:ext cx="2937022" cy="795795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11AF3A-239E-0A45-82ED-F7CBDF9DE408}"/>
                  </a:ext>
                </a:extLst>
              </p:cNvPr>
              <p:cNvSpPr/>
              <p:nvPr/>
            </p:nvSpPr>
            <p:spPr>
              <a:xfrm>
                <a:off x="2424116" y="4706410"/>
                <a:ext cx="2358338" cy="789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VN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VN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11AF3A-239E-0A45-82ED-F7CBDF9DE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16" y="4706410"/>
                <a:ext cx="2358338" cy="789447"/>
              </a:xfrm>
              <a:prstGeom prst="rect">
                <a:avLst/>
              </a:prstGeom>
              <a:blipFill>
                <a:blip r:embed="rId12"/>
                <a:stretch>
                  <a:fillRect l="-6452" r="-3763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94C01D-A049-EA4F-AC1B-89F584D776B2}"/>
                  </a:ext>
                </a:extLst>
              </p:cNvPr>
              <p:cNvSpPr/>
              <p:nvPr/>
            </p:nvSpPr>
            <p:spPr>
              <a:xfrm>
                <a:off x="4646391" y="4704198"/>
                <a:ext cx="3381054" cy="789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VN" sz="3200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en-VN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94C01D-A049-EA4F-AC1B-89F584D77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391" y="4704198"/>
                <a:ext cx="3381054" cy="789447"/>
              </a:xfrm>
              <a:prstGeom prst="rect">
                <a:avLst/>
              </a:prstGeom>
              <a:blipFill>
                <a:blip r:embed="rId13"/>
                <a:stretch>
                  <a:fillRect l="-4478" b="-1111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2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38037AEF-A847-2E4F-B22F-CE103365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>
                <a:spLocks noChangeArrowheads="1"/>
              </p:cNvSpPr>
              <p:nvPr/>
            </p:nvSpPr>
            <p:spPr bwMode="auto">
              <a:xfrm>
                <a:off x="76200" y="116632"/>
                <a:ext cx="8915400" cy="2605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Bài 4.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Người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một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vòi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chưa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,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nhất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 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,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 bể.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Hỏi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sau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2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giờ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vòi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chảy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được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mấy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phần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?</a:t>
                </a:r>
              </a:p>
              <a:p>
                <a:pPr marL="514350" indent="-514350">
                  <a:buAutoNum type="alphaLcParenR"/>
                </a:pP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Nếu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đã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dung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hết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một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lượng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thì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nước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còn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lại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mấy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phần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bể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charset="0"/>
                    <a:cs typeface="Times New Roman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16632"/>
                <a:ext cx="8915400" cy="2605329"/>
              </a:xfrm>
              <a:prstGeom prst="rect">
                <a:avLst/>
              </a:prstGeom>
              <a:blipFill>
                <a:blip r:embed="rId3"/>
                <a:stretch>
                  <a:fillRect l="-1425" t="-2913" r="-855" b="-58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34A8ED-83D5-D34C-B56B-88DF2106A286}"/>
                  </a:ext>
                </a:extLst>
              </p:cNvPr>
              <p:cNvSpPr/>
              <p:nvPr/>
            </p:nvSpPr>
            <p:spPr>
              <a:xfrm>
                <a:off x="627208" y="2564904"/>
                <a:ext cx="7617200" cy="1671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vi-VN" sz="3000" b="1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giải: </a:t>
                </a:r>
              </a:p>
              <a:p>
                <a:pPr marL="342900" lvl="0" indent="-342900">
                  <a:buFont typeface="+mj-lt"/>
                  <a:buAutoNum type="alphaLcPeriod"/>
                </a:pPr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 hai giờ vòi nước chảy được số phần bể là:</a:t>
                </a:r>
                <a:endParaRPr lang="en-VN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VN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(bể)</a:t>
                </a:r>
                <a:endParaRPr lang="en-VN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34A8ED-83D5-D34C-B56B-88DF2106A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08" y="2564904"/>
                <a:ext cx="7617200" cy="1671483"/>
              </a:xfrm>
              <a:prstGeom prst="rect">
                <a:avLst/>
              </a:prstGeom>
              <a:blipFill>
                <a:blip r:embed="rId4"/>
                <a:stretch>
                  <a:fillRect l="-2000" t="-4545" r="-1667" b="-45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A196FC-4645-8745-B004-C5430F487D7D}"/>
                  </a:ext>
                </a:extLst>
              </p:cNvPr>
              <p:cNvSpPr/>
              <p:nvPr/>
            </p:nvSpPr>
            <p:spPr>
              <a:xfrm>
                <a:off x="539552" y="4005064"/>
                <a:ext cx="8135064" cy="140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3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Số phần nước còn lại sau khi dùng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bể là:</a:t>
                </a:r>
                <a:endParaRPr lang="en-VN" sz="3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VN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VN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(bể)</a:t>
                </a:r>
                <a:endParaRPr lang="en-VN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A196FC-4645-8745-B004-C5430F487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05064"/>
                <a:ext cx="8135064" cy="1400063"/>
              </a:xfrm>
              <a:prstGeom prst="rect">
                <a:avLst/>
              </a:prstGeom>
              <a:blipFill>
                <a:blip r:embed="rId5"/>
                <a:stretch>
                  <a:fillRect l="-1713" b="-630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3E17C5-D94A-054B-89F1-4B7EDAF958EC}"/>
                  </a:ext>
                </a:extLst>
              </p:cNvPr>
              <p:cNvSpPr/>
              <p:nvPr/>
            </p:nvSpPr>
            <p:spPr>
              <a:xfrm>
                <a:off x="2411760" y="5445224"/>
                <a:ext cx="4464684" cy="748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/>
                <a:r>
                  <a:rPr lang="vi-VN" sz="3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 số : a.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bể ;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bể</a:t>
                </a:r>
                <a:endParaRPr lang="en-VN" sz="3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3E17C5-D94A-054B-89F1-4B7EDAF95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445224"/>
                <a:ext cx="4464684" cy="748090"/>
              </a:xfrm>
              <a:prstGeom prst="rect">
                <a:avLst/>
              </a:prstGeom>
              <a:blipFill>
                <a:blip r:embed="rId6"/>
                <a:stretch>
                  <a:fillRect r="-2273" b="-11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3F07311A-B638-C340-A920-0696F228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 flipH="1">
            <a:off x="2195736" y="1124744"/>
            <a:ext cx="5275564" cy="3972337"/>
            <a:chOff x="-558688" y="0"/>
            <a:chExt cx="910794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9" name="Rectangle 55">
            <a:extLst>
              <a:ext uri="{FF2B5EF4-FFF2-40B4-BE49-F238E27FC236}">
                <a16:creationId xmlns:a16="http://schemas.microsoft.com/office/drawing/2014/main" id="{856DA698-3D44-44C0-BEBB-5DC5FB199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646" y="2286000"/>
            <a:ext cx="3871618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0" marR="0" lvl="4" indent="-228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6000" b="0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4" indent="-2286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6000" b="0" i="0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0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4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568</Words>
  <Application>Microsoft Office PowerPoint</Application>
  <PresentationFormat>On-screen Show (4:3)</PresentationFormat>
  <Paragraphs>112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Cambria Math</vt:lpstr>
      <vt:lpstr>Times New Roman</vt:lpstr>
      <vt:lpstr>Wingdings</vt:lpstr>
      <vt:lpstr>字魂27号-布丁体</vt:lpstr>
      <vt:lpstr>包图主题2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hoà</cp:lastModifiedBy>
  <cp:revision>52</cp:revision>
  <dcterms:created xsi:type="dcterms:W3CDTF">2020-06-21T05:19:51Z</dcterms:created>
  <dcterms:modified xsi:type="dcterms:W3CDTF">2022-05-06T03:19:06Z</dcterms:modified>
</cp:coreProperties>
</file>