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67" r:id="rId3"/>
    <p:sldId id="268" r:id="rId4"/>
    <p:sldId id="269" r:id="rId5"/>
    <p:sldId id="270" r:id="rId6"/>
    <p:sldId id="257" r:id="rId7"/>
    <p:sldId id="290" r:id="rId8"/>
    <p:sldId id="275" r:id="rId9"/>
    <p:sldId id="276" r:id="rId10"/>
    <p:sldId id="277" r:id="rId11"/>
    <p:sldId id="284" r:id="rId12"/>
    <p:sldId id="279" r:id="rId13"/>
    <p:sldId id="285" r:id="rId14"/>
    <p:sldId id="280" r:id="rId15"/>
    <p:sldId id="287" r:id="rId16"/>
    <p:sldId id="286" r:id="rId17"/>
    <p:sldId id="281" r:id="rId18"/>
    <p:sldId id="282" r:id="rId19"/>
    <p:sldId id="289" r:id="rId20"/>
    <p:sldId id="26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0000"/>
    <a:srgbClr val="000000"/>
    <a:srgbClr val="FF0066"/>
    <a:srgbClr val="6600CC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6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5F8A1-D29C-4D34-8571-1AF4484F7321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40162-7526-460C-A8C7-3718E3C37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4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4DFB2E3-B18E-4EDA-A231-48E6A71B509E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9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5E5E4E0-FF69-4ED1-B871-728DED3A6AA7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5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BB0FD7F-B17C-49FC-B854-9C438245EF39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9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899CDB4-D522-435A-945F-5DF3B8154A3A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7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A052454-B5C4-479F-AB57-547317148776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AC1991-57C2-4FA5-9040-ACF1AA8578B0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3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7754319-62D7-47CD-9741-B590F86998A9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3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AC1991-57C2-4FA5-9040-ACF1AA8578B0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0A42-0D1B-408B-8A83-7F467D5E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17338-5969-4441-92E1-BBDC1FC8B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482D-8677-44E3-847F-1AF82D2BF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B3318-888D-48A1-A19E-42CA82523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02E88-82D7-4D57-8B79-CEEDA0664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4608E-DD45-4720-863B-90008E28F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AA26-0385-4E4F-8E45-BB0E7D69E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184B-C2BE-4826-B72B-93C82AF67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5DB71-724C-4DF3-BA07-6A980C6E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EF05-025D-4B00-B483-DDFF9FB17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61604-6AFC-409F-888B-688881D7E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E8A7-EDD1-4DE6-8C6E-6D2310D03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4F72-4AB8-4546-8551-85F003FE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B616E49-DDC2-4DB6-960A-961901B34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7">
            <a:extLst>
              <a:ext uri="{FF2B5EF4-FFF2-40B4-BE49-F238E27FC236}">
                <a16:creationId xmlns:a16="http://schemas.microsoft.com/office/drawing/2014/main" id="{B794EC3E-DD81-088B-1DE0-5E820C9A5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0"/>
            <a:ext cx="82296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TỪ VÀ CÂU LỚP 4</a:t>
            </a:r>
          </a:p>
        </p:txBody>
      </p:sp>
      <p:sp>
        <p:nvSpPr>
          <p:cNvPr id="4" name="Text Box 27">
            <a:extLst>
              <a:ext uri="{FF2B5EF4-FFF2-40B4-BE49-F238E27FC236}">
                <a16:creationId xmlns:a16="http://schemas.microsoft.com/office/drawing/2014/main" id="{E6787402-F600-2B0C-9C18-0BBC60D14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04800"/>
            <a:ext cx="11201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3E02500-2DCC-563B-8368-63313B64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24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15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1748932" y="4953000"/>
            <a:ext cx="9223868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en-US" sz="39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hậu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điệu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thú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.)</a:t>
            </a: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1752600" y="1752599"/>
            <a:ext cx="9142936" cy="12973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 a.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3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3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  <a:endParaRPr lang="en-US" altLang="en-US" sz="36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1748933" y="3352800"/>
            <a:ext cx="9147668" cy="1286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 b.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rớt</a:t>
            </a:r>
            <a:r>
              <a:rPr lang="en-US" altLang="en-US" sz="3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3028" y="350156"/>
            <a:ext cx="10613572" cy="1326244"/>
            <a:chOff x="-1240972" y="350155"/>
            <a:chExt cx="10613572" cy="1162759"/>
          </a:xfrm>
        </p:grpSpPr>
        <p:grpSp>
          <p:nvGrpSpPr>
            <p:cNvPr id="12" name="Group 11"/>
            <p:cNvGrpSpPr/>
            <p:nvPr/>
          </p:nvGrpSpPr>
          <p:grpSpPr>
            <a:xfrm>
              <a:off x="-1240972" y="350155"/>
              <a:ext cx="10613572" cy="1162759"/>
              <a:chOff x="-1240972" y="350155"/>
              <a:chExt cx="10613572" cy="1162759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228600" y="350155"/>
                <a:ext cx="9144000" cy="11466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526736" y="377197"/>
                <a:ext cx="8726716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b"/>
              <a:lstStyle/>
              <a:p>
                <a:pPr eaLnBrk="1" hangingPunct="1">
                  <a:defRPr/>
                </a:pP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Xếp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các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từ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có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tiếng</a:t>
                </a:r>
                <a:r>
                  <a:rPr lang="en-US" sz="3600" dirty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  <a:r>
                  <a:rPr lang="en-US" sz="3600" i="1" dirty="0" err="1">
                    <a:solidFill>
                      <a:srgbClr val="000099"/>
                    </a:solidFill>
                    <a:latin typeface="Times New Roman" pitchFamily="18" charset="0"/>
                  </a:rPr>
                  <a:t>lạc</a:t>
                </a:r>
                <a:r>
                  <a:rPr lang="en-US" sz="3600" dirty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cho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trong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ngoặc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đơn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thành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nhóm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:</a:t>
                </a:r>
                <a:endParaRPr lang="en-US" sz="3600" u="sng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-1240972" y="369914"/>
                <a:ext cx="1596571" cy="1143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-885372" y="679804"/>
              <a:ext cx="1335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Bài</a:t>
              </a:r>
              <a:r>
                <a:rPr lang="en-US" sz="2800" dirty="0"/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26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6989" y="1126283"/>
            <a:ext cx="22860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quan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1126283"/>
            <a:ext cx="207818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hậu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17057" y="1117970"/>
            <a:ext cx="207818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điệu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67600" y="1126283"/>
            <a:ext cx="207818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đề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602124" y="1117970"/>
            <a:ext cx="207818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thú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42935" y="2088060"/>
            <a:ext cx="4470400" cy="16764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1945124" y="2350757"/>
            <a:ext cx="3617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45200" y="2116974"/>
            <a:ext cx="4470400" cy="16764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TextBox 27"/>
          <p:cNvSpPr txBox="1"/>
          <p:nvPr/>
        </p:nvSpPr>
        <p:spPr>
          <a:xfrm>
            <a:off x="6517124" y="2378737"/>
            <a:ext cx="3617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rớt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294" y="278171"/>
            <a:ext cx="359221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4000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431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36263 0.4358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7852 0.5592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0391 0.669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59154 0.5481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9" grpId="0" animBg="1"/>
      <p:bldP spid="20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1752600" y="1719349"/>
            <a:ext cx="8998857" cy="1212075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 a.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1752600" y="3048000"/>
            <a:ext cx="8998857" cy="1212076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 b.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754271" y="4367523"/>
            <a:ext cx="8997185" cy="1264153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  c.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7" name="Rectangle 15"/>
          <p:cNvSpPr>
            <a:spLocks noChangeArrowheads="1"/>
          </p:cNvSpPr>
          <p:nvPr/>
        </p:nvSpPr>
        <p:spPr bwMode="auto">
          <a:xfrm>
            <a:off x="1752600" y="5867400"/>
            <a:ext cx="9166292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21656" y="382220"/>
            <a:ext cx="9829800" cy="1146629"/>
            <a:chOff x="-685800" y="0"/>
            <a:chExt cx="9829800" cy="1146629"/>
          </a:xfrm>
        </p:grpSpPr>
        <p:grpSp>
          <p:nvGrpSpPr>
            <p:cNvPr id="11" name="Group 10"/>
            <p:cNvGrpSpPr/>
            <p:nvPr/>
          </p:nvGrpSpPr>
          <p:grpSpPr>
            <a:xfrm>
              <a:off x="-685800" y="0"/>
              <a:ext cx="9829800" cy="1146629"/>
              <a:chOff x="-685800" y="0"/>
              <a:chExt cx="9829800" cy="1146629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0" y="0"/>
                <a:ext cx="9144000" cy="11466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1070429" y="29029"/>
                <a:ext cx="7772400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b"/>
              <a:lstStyle/>
              <a:p>
                <a:pPr algn="just" eaLnBrk="1" hangingPunct="1">
                  <a:defRPr/>
                </a:pP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Xếp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các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từ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có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tiếng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2"/>
                    </a:solidFill>
                    <a:latin typeface="Times New Roman" pitchFamily="18" charset="0"/>
                  </a:rPr>
                  <a:t>quan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cho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trong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ngoặc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đơn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thành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ba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nhóm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: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-685800" y="0"/>
                <a:ext cx="1596571" cy="1143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en-US" sz="200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-425929" y="267652"/>
              <a:ext cx="1335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Bài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1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46093" grpId="0" animBg="1"/>
      <p:bldP spid="460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1193379"/>
            <a:ext cx="209369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</a:rPr>
              <a:t>lạc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quan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81400" y="1205592"/>
            <a:ext cx="2476637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</a:rPr>
              <a:t>quan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quân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48400" y="1205592"/>
            <a:ext cx="209369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</a:rPr>
              <a:t>quan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hệ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74301" y="1197279"/>
            <a:ext cx="209369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</a:rPr>
              <a:t>quan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tâm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5782" y="1928105"/>
            <a:ext cx="3831418" cy="1624265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2150501"/>
            <a:ext cx="3079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04172" y="304800"/>
            <a:ext cx="325120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36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82409" y="1928105"/>
            <a:ext cx="3831418" cy="1624265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67855" y="2150500"/>
            <a:ext cx="284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3200" i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26432" y="1957134"/>
            <a:ext cx="4384568" cy="1624265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7647" y="2133600"/>
            <a:ext cx="3249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78 0.06157 L 0.29323 0.402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0.0412 L -0.19817 0.39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4444 L 0.19401 0.395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6111 L 0.00469 0.547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9" grpId="0" animBg="1"/>
      <p:bldP spid="20" grpId="0"/>
      <p:bldP spid="12" grpId="0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2743200" y="2057400"/>
            <a:ext cx="7010400" cy="1697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200" y="533400"/>
            <a:ext cx="10515600" cy="1146629"/>
            <a:chOff x="-685800" y="0"/>
            <a:chExt cx="9829800" cy="1146629"/>
          </a:xfrm>
        </p:grpSpPr>
        <p:grpSp>
          <p:nvGrpSpPr>
            <p:cNvPr id="4" name="Group 3"/>
            <p:cNvGrpSpPr/>
            <p:nvPr/>
          </p:nvGrpSpPr>
          <p:grpSpPr>
            <a:xfrm>
              <a:off x="-685800" y="0"/>
              <a:ext cx="9829800" cy="1146629"/>
              <a:chOff x="-685800" y="0"/>
              <a:chExt cx="9829800" cy="1146629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0" y="0"/>
                <a:ext cx="9144000" cy="11466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023257" y="152400"/>
                <a:ext cx="7819572" cy="750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b"/>
              <a:lstStyle/>
              <a:p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tục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ngữ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sau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khuyên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điều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gì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-685800" y="0"/>
                <a:ext cx="1596571" cy="1143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-424544" y="283751"/>
              <a:ext cx="1335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Bài</a:t>
              </a:r>
              <a:r>
                <a:rPr lang="en-US" sz="3200" dirty="0"/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31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ãy tả khúc sông chạy qua làng em | Slovenia, Tour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5918198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 bwMode="auto">
          <a:xfrm>
            <a:off x="177803" y="5400864"/>
            <a:ext cx="25146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552" y="5558354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756183" y="5377190"/>
            <a:ext cx="9283417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hẹp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000099"/>
              </a:solidFill>
            </a:endParaRPr>
          </a:p>
        </p:txBody>
      </p:sp>
      <p:pic>
        <p:nvPicPr>
          <p:cNvPr id="7" name="Picture 2" descr="Đau thương một khúc sông C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7912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32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4057471"/>
            <a:ext cx="79248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sướng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.,…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40220" y="4032410"/>
            <a:ext cx="2864979" cy="10904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3278" y="4252842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lúc</a:t>
            </a:r>
            <a:endParaRPr lang="en-US" sz="3200" dirty="0"/>
          </a:p>
        </p:txBody>
      </p:sp>
      <p:pic>
        <p:nvPicPr>
          <p:cNvPr id="20486" name="Picture 6" descr="Vui - Buồ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6" b="89024" l="0" r="50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21" y="-3313"/>
            <a:ext cx="7094079" cy="37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ui - Buồ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6" b="89024" l="514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3313"/>
            <a:ext cx="7094079" cy="37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524000" y="1295399"/>
            <a:ext cx="9448800" cy="14478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phiền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nản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Tục ngữ “Sông có khúc, người có lúc” - Gõ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27209"/>
            <a:ext cx="5832464" cy="3639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905000" y="400733"/>
            <a:ext cx="3296095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28600"/>
            <a:ext cx="10515600" cy="1323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mồi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pic>
        <p:nvPicPr>
          <p:cNvPr id="5126" name="Picture 6" descr="Kiến tha lâu cũng đầy tổ-Vietnamese Prover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853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990600" y="914400"/>
            <a:ext cx="10668000" cy="1409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dồn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nhẫn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nại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ắt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222804"/>
            <a:ext cx="2670924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405983"/>
            <a:ext cx="7543800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92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886202" y="4343401"/>
            <a:ext cx="6324599" cy="741747"/>
          </a:xfrm>
          <a:prstGeom prst="wedgeRectCallout">
            <a:avLst>
              <a:gd name="adj1" fmla="val -56166"/>
              <a:gd name="adj2" fmla="val -302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38600" y="4423050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990000"/>
                </a:solidFill>
              </a:rPr>
              <a:t>Tìm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trạng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ngữ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trong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câu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sau</a:t>
            </a:r>
            <a:r>
              <a:rPr lang="en-US" sz="3200" dirty="0">
                <a:solidFill>
                  <a:srgbClr val="990000"/>
                </a:solidFill>
              </a:rPr>
              <a:t>?</a:t>
            </a: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  <a14:foregroundMark x1="60335" y1="49554" x2="61423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/>
        </p:blipFill>
        <p:spPr bwMode="auto">
          <a:xfrm>
            <a:off x="8451273" y="-102261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6619" r="56485" b="7906"/>
          <a:stretch/>
        </p:blipFill>
        <p:spPr bwMode="auto">
          <a:xfrm>
            <a:off x="470532" y="2375197"/>
            <a:ext cx="19812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6793231" y="280152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48790" y="5169814"/>
            <a:ext cx="8462010" cy="10023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77389" y="5381662"/>
            <a:ext cx="8233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</a:rPr>
              <a:t>Tôi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bóng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vì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đang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mưa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162800" y="5867400"/>
            <a:ext cx="27851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1672592" y="295960"/>
            <a:ext cx="6324599" cy="1300620"/>
          </a:xfrm>
          <a:prstGeom prst="wedgeRectCallout">
            <a:avLst>
              <a:gd name="adj1" fmla="val 53955"/>
              <a:gd name="adj2" fmla="val 402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824991" y="382096"/>
            <a:ext cx="61721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990000"/>
                </a:solidFill>
              </a:rPr>
              <a:t>Trạng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ngữ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trong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câu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bên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dưới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bổ</a:t>
            </a:r>
            <a:r>
              <a:rPr lang="en-US" sz="3200" dirty="0">
                <a:solidFill>
                  <a:srgbClr val="990000"/>
                </a:solidFill>
              </a:rPr>
              <a:t> sung ý </a:t>
            </a:r>
            <a:r>
              <a:rPr lang="en-US" sz="3200" dirty="0" err="1">
                <a:solidFill>
                  <a:srgbClr val="990000"/>
                </a:solidFill>
              </a:rPr>
              <a:t>nghĩa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gì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cho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câu</a:t>
            </a:r>
            <a:r>
              <a:rPr lang="en-US" sz="3200" dirty="0">
                <a:solidFill>
                  <a:srgbClr val="990000"/>
                </a:solidFill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54604" y="1682717"/>
            <a:ext cx="5903596" cy="9360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737483" y="1828800"/>
            <a:ext cx="5644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</a:rPr>
              <a:t>Trạng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ngữ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chỉ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nguyên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nhân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 animBg="1"/>
      <p:bldP spid="13" grpId="0"/>
      <p:bldP spid="16" grpId="0" animBg="1"/>
      <p:bldP spid="17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3451678" y="1905000"/>
            <a:ext cx="6965043" cy="4116868"/>
          </a:xfrm>
          <a:prstGeom prst="star24">
            <a:avLst>
              <a:gd name="adj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1981200" y="3124200"/>
            <a:ext cx="7467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2" name="WordArt 20"/>
          <p:cNvSpPr>
            <a:spLocks noChangeArrowheads="1" noChangeShapeType="1" noTextEdit="1"/>
          </p:cNvSpPr>
          <p:nvPr/>
        </p:nvSpPr>
        <p:spPr bwMode="auto">
          <a:xfrm>
            <a:off x="1295400" y="675044"/>
            <a:ext cx="3829637" cy="18139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50" grpId="0"/>
      <p:bldP spid="184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026265" y="4495593"/>
            <a:ext cx="6934200" cy="1828800"/>
          </a:xfrm>
          <a:prstGeom prst="wedgeRectCallout">
            <a:avLst>
              <a:gd name="adj1" fmla="val -59780"/>
              <a:gd name="adj2" fmla="val -4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42890" y="4694665"/>
            <a:ext cx="67437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130D65"/>
                </a:solidFill>
              </a:rPr>
              <a:t>Trạng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ngữ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chỉ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nguyên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nhân</a:t>
            </a:r>
            <a:endParaRPr lang="en-US" sz="3600" dirty="0">
              <a:solidFill>
                <a:srgbClr val="130D65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130D65"/>
                </a:solidFill>
              </a:rPr>
              <a:t>trả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lời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cho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các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câu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hỏi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nào</a:t>
            </a:r>
            <a:r>
              <a:rPr lang="en-US" sz="3600" dirty="0">
                <a:solidFill>
                  <a:srgbClr val="130D65"/>
                </a:solidFill>
              </a:rPr>
              <a:t>?</a:t>
            </a: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/>
        </p:blipFill>
        <p:spPr bwMode="auto">
          <a:xfrm>
            <a:off x="8186306" y="144493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6619" r="56485" b="7906"/>
          <a:stretch/>
        </p:blipFill>
        <p:spPr bwMode="auto">
          <a:xfrm>
            <a:off x="1573357" y="2590800"/>
            <a:ext cx="19812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369946" y="108441"/>
            <a:ext cx="4541520" cy="2823307"/>
          </a:xfrm>
          <a:prstGeom prst="cloudCallout">
            <a:avLst>
              <a:gd name="adj1" fmla="val 59330"/>
              <a:gd name="adj2" fmla="val 11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19600" y="1825130"/>
            <a:ext cx="3314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Tại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đâu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400552" y="1187431"/>
            <a:ext cx="3092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Nhờ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đâu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81500" y="533401"/>
            <a:ext cx="3314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Vì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1821181" y="28694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1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133600" y="381000"/>
            <a:ext cx="7261860" cy="1981201"/>
          </a:xfrm>
          <a:prstGeom prst="cloudCallout">
            <a:avLst>
              <a:gd name="adj1" fmla="val 35679"/>
              <a:gd name="adj2" fmla="val 715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23210" y="791289"/>
            <a:ext cx="5882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27279D"/>
                </a:solidFill>
              </a:rPr>
              <a:t>Đặt</a:t>
            </a:r>
            <a:r>
              <a:rPr lang="en-US" sz="3600" dirty="0">
                <a:solidFill>
                  <a:srgbClr val="27279D"/>
                </a:solidFill>
              </a:rPr>
              <a:t> 1 </a:t>
            </a:r>
            <a:r>
              <a:rPr lang="en-US" sz="3600" dirty="0" err="1">
                <a:solidFill>
                  <a:srgbClr val="27279D"/>
                </a:solidFill>
              </a:rPr>
              <a:t>câu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có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trạng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ngữ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chỉ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nguyên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nhân</a:t>
            </a:r>
            <a:endParaRPr lang="en-US" sz="3600" dirty="0">
              <a:solidFill>
                <a:srgbClr val="27279D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93520" y="51054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20040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M: </a:t>
            </a:r>
            <a:r>
              <a:rPr lang="en-US" sz="4000" i="1" dirty="0">
                <a:solidFill>
                  <a:srgbClr val="000000"/>
                </a:solidFill>
              </a:rPr>
              <a:t>Mai </a:t>
            </a:r>
            <a:r>
              <a:rPr lang="en-US" sz="4000" i="1" dirty="0" err="1">
                <a:solidFill>
                  <a:srgbClr val="000000"/>
                </a:solidFill>
              </a:rPr>
              <a:t>đã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vượt</a:t>
            </a:r>
            <a:r>
              <a:rPr lang="en-US" sz="4000" i="1" dirty="0">
                <a:solidFill>
                  <a:srgbClr val="000000"/>
                </a:solidFill>
              </a:rPr>
              <a:t> qua </a:t>
            </a:r>
            <a:r>
              <a:rPr lang="en-US" sz="4000" i="1" dirty="0" err="1">
                <a:solidFill>
                  <a:srgbClr val="000000"/>
                </a:solidFill>
              </a:rPr>
              <a:t>khó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khăn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nhờ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sự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giúp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đỡ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của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thầy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cô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và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bạn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bè</a:t>
            </a:r>
            <a:r>
              <a:rPr lang="en-US" sz="4000" i="1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33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47800" y="685800"/>
            <a:ext cx="96774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err="1">
                <a:solidFill>
                  <a:srgbClr val="990000"/>
                </a:solidFill>
              </a:rPr>
              <a:t>Thêm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chủ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ngữ</a:t>
            </a:r>
            <a:r>
              <a:rPr lang="en-US" sz="3600" dirty="0">
                <a:solidFill>
                  <a:srgbClr val="990000"/>
                </a:solidFill>
              </a:rPr>
              <a:t>, </a:t>
            </a:r>
            <a:r>
              <a:rPr lang="en-US" sz="3600" dirty="0" err="1">
                <a:solidFill>
                  <a:srgbClr val="990000"/>
                </a:solidFill>
              </a:rPr>
              <a:t>vị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ngữ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vào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chỗ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trống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vi-VN" sz="3600" dirty="0">
                <a:solidFill>
                  <a:srgbClr val="990000"/>
                </a:solidFill>
              </a:rPr>
              <a:t>đ</a:t>
            </a:r>
            <a:r>
              <a:rPr lang="en-US" sz="3600" dirty="0">
                <a:solidFill>
                  <a:srgbClr val="990000"/>
                </a:solidFill>
              </a:rPr>
              <a:t>ể </a:t>
            </a:r>
            <a:r>
              <a:rPr lang="en-US" sz="3600" dirty="0" err="1">
                <a:solidFill>
                  <a:srgbClr val="990000"/>
                </a:solidFill>
              </a:rPr>
              <a:t>có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câu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hoàn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chỉnh</a:t>
            </a:r>
            <a:r>
              <a:rPr lang="en-US" sz="3600" dirty="0">
                <a:solidFill>
                  <a:srgbClr val="990000"/>
                </a:solidFill>
              </a:rPr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1504604" y="52578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4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139142" y="2303993"/>
            <a:ext cx="7879080" cy="990600"/>
          </a:xfrm>
          <a:prstGeom prst="wedgeRoundRectCallout">
            <a:avLst>
              <a:gd name="adj1" fmla="val -53224"/>
              <a:gd name="adj2" fmla="val 363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39340" y="2476127"/>
            <a:ext cx="7894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err="1">
                <a:solidFill>
                  <a:schemeClr val="bg2"/>
                </a:solidFill>
              </a:rPr>
              <a:t>Vì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mùa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đông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đã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đến</a:t>
            </a:r>
            <a:r>
              <a:rPr lang="en-US" sz="3600" dirty="0">
                <a:solidFill>
                  <a:schemeClr val="bg2"/>
                </a:solidFill>
              </a:rPr>
              <a:t>,………………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774767" y="3736140"/>
            <a:ext cx="8623762" cy="990600"/>
          </a:xfrm>
          <a:prstGeom prst="wedgeRoundRectCallout">
            <a:avLst>
              <a:gd name="adj1" fmla="val 53418"/>
              <a:gd name="adj2" fmla="val 9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3402" y="3939053"/>
            <a:ext cx="8553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nữa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6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5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381000"/>
            <a:ext cx="9220200" cy="609600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tháng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2022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19150" y="2209800"/>
            <a:ext cx="10782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981200" y="914400"/>
            <a:ext cx="7467600" cy="3095172"/>
          </a:xfrm>
          <a:prstGeom prst="star24">
            <a:avLst>
              <a:gd name="adj" fmla="val 37500"/>
            </a:avLst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1143000" y="3810000"/>
            <a:ext cx="10058400" cy="29718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124200" y="1947028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0099"/>
                </a:solidFill>
              </a:rPr>
              <a:t>“</a:t>
            </a:r>
            <a:r>
              <a:rPr lang="en-US" sz="3600" dirty="0" err="1">
                <a:solidFill>
                  <a:srgbClr val="000099"/>
                </a:solidFill>
              </a:rPr>
              <a:t>lạc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quan</a:t>
            </a:r>
            <a:r>
              <a:rPr lang="en-US" sz="3600" dirty="0">
                <a:solidFill>
                  <a:srgbClr val="000099"/>
                </a:solidFill>
              </a:rPr>
              <a:t>”, “</a:t>
            </a:r>
            <a:r>
              <a:rPr lang="en-US" sz="3600" dirty="0" err="1">
                <a:solidFill>
                  <a:srgbClr val="000099"/>
                </a:solidFill>
              </a:rPr>
              <a:t>yêu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vi-VN" sz="3600" dirty="0">
                <a:solidFill>
                  <a:srgbClr val="000099"/>
                </a:solidFill>
              </a:rPr>
              <a:t>đ</a:t>
            </a:r>
            <a:r>
              <a:rPr lang="en-US" sz="3600" dirty="0" err="1">
                <a:solidFill>
                  <a:srgbClr val="000099"/>
                </a:solidFill>
              </a:rPr>
              <a:t>ời</a:t>
            </a:r>
            <a:r>
              <a:rPr lang="en-US" sz="3600" dirty="0">
                <a:solidFill>
                  <a:srgbClr val="000099"/>
                </a:solidFill>
              </a:rPr>
              <a:t>” </a:t>
            </a:r>
            <a:r>
              <a:rPr lang="en-US" sz="3600" dirty="0" err="1">
                <a:solidFill>
                  <a:srgbClr val="000099"/>
                </a:solidFill>
              </a:rPr>
              <a:t>nghĩa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là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gì</a:t>
            </a:r>
            <a:r>
              <a:rPr lang="en-US" sz="3600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524000" y="4373940"/>
            <a:ext cx="9220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u="sng" dirty="0" err="1">
                <a:solidFill>
                  <a:srgbClr val="0000FF"/>
                </a:solidFill>
              </a:rPr>
              <a:t>Lạc</a:t>
            </a:r>
            <a:r>
              <a:rPr lang="en-US" sz="3200" u="sng" dirty="0">
                <a:solidFill>
                  <a:srgbClr val="0000FF"/>
                </a:solidFill>
              </a:rPr>
              <a:t> </a:t>
            </a:r>
            <a:r>
              <a:rPr lang="en-US" sz="3200" u="sng" dirty="0" err="1">
                <a:solidFill>
                  <a:srgbClr val="0000FF"/>
                </a:solidFill>
              </a:rPr>
              <a:t>quan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nhìn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thái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vi-VN" sz="3200" dirty="0">
                <a:solidFill>
                  <a:srgbClr val="0000FF"/>
                </a:solidFill>
              </a:rPr>
              <a:t>đ</a:t>
            </a:r>
            <a:r>
              <a:rPr lang="en-US" sz="3200" dirty="0">
                <a:solidFill>
                  <a:srgbClr val="0000FF"/>
                </a:solidFill>
              </a:rPr>
              <a:t>ộ tin t</a:t>
            </a:r>
            <a:r>
              <a:rPr lang="vi-VN" sz="3200" dirty="0">
                <a:solidFill>
                  <a:srgbClr val="0000FF"/>
                </a:solidFill>
              </a:rPr>
              <a:t>ư</a:t>
            </a:r>
            <a:r>
              <a:rPr lang="en-US" sz="3200" dirty="0" err="1">
                <a:solidFill>
                  <a:srgbClr val="0000FF"/>
                </a:solidFill>
              </a:rPr>
              <a:t>ởng</a:t>
            </a:r>
            <a:r>
              <a:rPr lang="en-US" sz="3200" dirty="0">
                <a:solidFill>
                  <a:srgbClr val="0000FF"/>
                </a:solidFill>
              </a:rPr>
              <a:t> ở t</a:t>
            </a:r>
            <a:r>
              <a:rPr lang="vi-VN" sz="3200" dirty="0">
                <a:solidFill>
                  <a:srgbClr val="0000FF"/>
                </a:solidFill>
              </a:rPr>
              <a:t>ươ</a:t>
            </a:r>
            <a:r>
              <a:rPr lang="en-US" sz="3200" dirty="0">
                <a:solidFill>
                  <a:srgbClr val="0000FF"/>
                </a:solidFill>
              </a:rPr>
              <a:t>ng </a:t>
            </a:r>
            <a:r>
              <a:rPr lang="en-US" sz="3200" dirty="0" err="1">
                <a:solidFill>
                  <a:srgbClr val="0000FF"/>
                </a:solidFill>
              </a:rPr>
              <a:t>lai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tốt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vi-VN" sz="3200" dirty="0">
                <a:solidFill>
                  <a:srgbClr val="0000FF"/>
                </a:solidFill>
              </a:rPr>
              <a:t>đ</a:t>
            </a:r>
            <a:r>
              <a:rPr lang="en-US" sz="3200" dirty="0" err="1">
                <a:solidFill>
                  <a:srgbClr val="0000FF"/>
                </a:solidFill>
              </a:rPr>
              <a:t>ẹp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triển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vọng</a:t>
            </a:r>
            <a:r>
              <a:rPr lang="en-US" sz="3200" dirty="0">
                <a:solidFill>
                  <a:srgbClr val="0000FF"/>
                </a:solidFill>
              </a:rPr>
              <a:t>; </a:t>
            </a:r>
          </a:p>
          <a:p>
            <a:pPr algn="just">
              <a:spcBef>
                <a:spcPct val="50000"/>
              </a:spcBef>
            </a:pPr>
            <a:r>
              <a:rPr lang="en-US" sz="3200" u="sng" dirty="0" err="1">
                <a:solidFill>
                  <a:srgbClr val="0000FF"/>
                </a:solidFill>
              </a:rPr>
              <a:t>yêu</a:t>
            </a:r>
            <a:r>
              <a:rPr lang="en-US" sz="3200" u="sng" dirty="0">
                <a:solidFill>
                  <a:srgbClr val="0000FF"/>
                </a:solidFill>
              </a:rPr>
              <a:t> </a:t>
            </a:r>
            <a:r>
              <a:rPr lang="vi-VN" sz="3200" u="sng" dirty="0">
                <a:solidFill>
                  <a:srgbClr val="0000FF"/>
                </a:solidFill>
              </a:rPr>
              <a:t>đ</a:t>
            </a:r>
            <a:r>
              <a:rPr lang="en-US" sz="3200" u="sng" dirty="0" err="1">
                <a:solidFill>
                  <a:srgbClr val="0000FF"/>
                </a:solidFill>
              </a:rPr>
              <a:t>ời</a:t>
            </a:r>
            <a:r>
              <a:rPr lang="en-US" sz="3200" dirty="0">
                <a:solidFill>
                  <a:srgbClr val="0000FF"/>
                </a:solidFill>
              </a:rPr>
              <a:t> 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nghĩa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yêu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cuộc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sống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1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9" grpId="0" animBg="1"/>
      <p:bldP spid="17420" grpId="0"/>
      <p:bldP spid="17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2971234" y="1828800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endParaRPr lang="en-US" altLang="en-US" sz="40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Rectangle 16"/>
          <p:cNvSpPr>
            <a:spLocks noChangeArrowheads="1"/>
          </p:cNvSpPr>
          <p:nvPr/>
        </p:nvSpPr>
        <p:spPr bwMode="auto">
          <a:xfrm>
            <a:off x="7848600" y="1817362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endParaRPr lang="en-US" altLang="en-US" sz="40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Rectangle 17"/>
          <p:cNvSpPr>
            <a:spLocks noChangeArrowheads="1"/>
          </p:cNvSpPr>
          <p:nvPr/>
        </p:nvSpPr>
        <p:spPr bwMode="auto">
          <a:xfrm>
            <a:off x="7129549" y="2434495"/>
            <a:ext cx="3919451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tưởng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1259116" y="2971800"/>
            <a:ext cx="5330371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Chú ấy sống rất lạc quan</a:t>
            </a:r>
          </a:p>
        </p:txBody>
      </p:sp>
      <p:sp>
        <p:nvSpPr>
          <p:cNvPr id="4103" name="Rectangle 19"/>
          <p:cNvSpPr>
            <a:spLocks noChangeArrowheads="1"/>
          </p:cNvSpPr>
          <p:nvPr/>
        </p:nvSpPr>
        <p:spPr bwMode="auto">
          <a:xfrm>
            <a:off x="1259116" y="3581400"/>
            <a:ext cx="5330371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bổ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1259116" y="2438400"/>
            <a:ext cx="5330371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Rectangle 21"/>
          <p:cNvSpPr>
            <a:spLocks noChangeArrowheads="1"/>
          </p:cNvSpPr>
          <p:nvPr/>
        </p:nvSpPr>
        <p:spPr bwMode="auto">
          <a:xfrm>
            <a:off x="7129548" y="3585029"/>
            <a:ext cx="3919451" cy="605971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đẹp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1515" y="285599"/>
            <a:ext cx="133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Bài</a:t>
            </a:r>
            <a:r>
              <a:rPr lang="en-US" sz="2800" dirty="0"/>
              <a:t> 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8200" y="224971"/>
            <a:ext cx="9829800" cy="1375229"/>
            <a:chOff x="-685800" y="224970"/>
            <a:chExt cx="9829800" cy="1375229"/>
          </a:xfrm>
        </p:grpSpPr>
        <p:grpSp>
          <p:nvGrpSpPr>
            <p:cNvPr id="5" name="Group 4"/>
            <p:cNvGrpSpPr/>
            <p:nvPr/>
          </p:nvGrpSpPr>
          <p:grpSpPr>
            <a:xfrm>
              <a:off x="-685800" y="224970"/>
              <a:ext cx="9829800" cy="1375229"/>
              <a:chOff x="-685800" y="224970"/>
              <a:chExt cx="9829800" cy="1375229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0" y="224970"/>
                <a:ext cx="9144000" cy="13752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7895" name="Rectangle 7"/>
              <p:cNvSpPr>
                <a:spLocks noChangeArrowheads="1"/>
              </p:cNvSpPr>
              <p:nvPr/>
            </p:nvSpPr>
            <p:spPr bwMode="auto">
              <a:xfrm>
                <a:off x="1070428" y="457199"/>
                <a:ext cx="7997371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b"/>
              <a:lstStyle/>
              <a:p>
                <a:pPr eaLnBrk="1" hangingPunct="1">
                  <a:defRPr/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mỗi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câu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dưới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đây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,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lạc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quan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dùng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nghĩa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nào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?</a:t>
                </a:r>
                <a:endParaRPr lang="en-US" sz="4000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-685800" y="224970"/>
                <a:ext cx="1596571" cy="1143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-371897" y="517556"/>
              <a:ext cx="1335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Bài</a:t>
              </a:r>
              <a:r>
                <a:rPr lang="en-US" sz="2800" dirty="0"/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0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8077200" y="1295400"/>
            <a:ext cx="2057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8077200" y="3276600"/>
            <a:ext cx="2057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8" name="Rectangle 20"/>
          <p:cNvSpPr>
            <a:spLocks noChangeArrowheads="1"/>
          </p:cNvSpPr>
          <p:nvPr/>
        </p:nvSpPr>
        <p:spPr bwMode="auto">
          <a:xfrm>
            <a:off x="8077200" y="2218112"/>
            <a:ext cx="2057400" cy="1057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9" name="Rectangle 71"/>
          <p:cNvSpPr>
            <a:spLocks noChangeArrowheads="1"/>
          </p:cNvSpPr>
          <p:nvPr/>
        </p:nvSpPr>
        <p:spPr bwMode="auto">
          <a:xfrm>
            <a:off x="8077200" y="381000"/>
            <a:ext cx="2057400" cy="9144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Có triển vọng tốt đẹp.</a:t>
            </a:r>
          </a:p>
        </p:txBody>
      </p:sp>
      <p:sp>
        <p:nvSpPr>
          <p:cNvPr id="6150" name="Rectangle 72"/>
          <p:cNvSpPr>
            <a:spLocks noChangeArrowheads="1"/>
          </p:cNvSpPr>
          <p:nvPr/>
        </p:nvSpPr>
        <p:spPr bwMode="auto">
          <a:xfrm>
            <a:off x="5562600" y="3293226"/>
            <a:ext cx="2514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51" name="Rectangle 73"/>
          <p:cNvSpPr>
            <a:spLocks noChangeArrowheads="1"/>
          </p:cNvSpPr>
          <p:nvPr/>
        </p:nvSpPr>
        <p:spPr bwMode="auto">
          <a:xfrm>
            <a:off x="1905000" y="1295400"/>
            <a:ext cx="3657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tuyển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2" name="Rectangle 74"/>
          <p:cNvSpPr>
            <a:spLocks noChangeArrowheads="1"/>
          </p:cNvSpPr>
          <p:nvPr/>
        </p:nvSpPr>
        <p:spPr bwMode="auto">
          <a:xfrm>
            <a:off x="1905000" y="2209800"/>
            <a:ext cx="3657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3" name="Rectangle 75"/>
          <p:cNvSpPr>
            <a:spLocks noChangeArrowheads="1"/>
          </p:cNvSpPr>
          <p:nvPr/>
        </p:nvSpPr>
        <p:spPr bwMode="auto">
          <a:xfrm>
            <a:off x="1905000" y="3276600"/>
            <a:ext cx="3657600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liều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4" name="Rectangle 76"/>
          <p:cNvSpPr>
            <a:spLocks noChangeArrowheads="1"/>
          </p:cNvSpPr>
          <p:nvPr/>
        </p:nvSpPr>
        <p:spPr bwMode="auto">
          <a:xfrm>
            <a:off x="5562600" y="381000"/>
            <a:ext cx="2514600" cy="9144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Luôn tin tưởng ở tương lai tốt đẹp.</a:t>
            </a:r>
          </a:p>
        </p:txBody>
      </p:sp>
      <p:sp>
        <p:nvSpPr>
          <p:cNvPr id="6155" name="Rectangle 77"/>
          <p:cNvSpPr>
            <a:spLocks noChangeArrowheads="1"/>
          </p:cNvSpPr>
          <p:nvPr/>
        </p:nvSpPr>
        <p:spPr bwMode="auto">
          <a:xfrm>
            <a:off x="5562600" y="2218113"/>
            <a:ext cx="2514600" cy="1057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56" name="Rectangle 78"/>
          <p:cNvSpPr>
            <a:spLocks noChangeArrowheads="1"/>
          </p:cNvSpPr>
          <p:nvPr/>
        </p:nvSpPr>
        <p:spPr bwMode="auto">
          <a:xfrm>
            <a:off x="1905000" y="381000"/>
            <a:ext cx="3657600" cy="9144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07113" y="2400301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07113" y="3390901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82000" y="1306514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ahoma" panose="020B060403050404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822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704</Words>
  <Application>Microsoft Office PowerPoint</Application>
  <PresentationFormat>Widescreen</PresentationFormat>
  <Paragraphs>97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0962422757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Y</dc:creator>
  <cp:lastModifiedBy>My Hà</cp:lastModifiedBy>
  <cp:revision>40</cp:revision>
  <dcterms:created xsi:type="dcterms:W3CDTF">2009-04-13T06:18:36Z</dcterms:created>
  <dcterms:modified xsi:type="dcterms:W3CDTF">2022-05-07T08:16:31Z</dcterms:modified>
</cp:coreProperties>
</file>