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</p:sldMasterIdLst>
  <p:notesMasterIdLst>
    <p:notesMasterId r:id="rId22"/>
  </p:notesMasterIdLst>
  <p:sldIdLst>
    <p:sldId id="257" r:id="rId2"/>
    <p:sldId id="286" r:id="rId3"/>
    <p:sldId id="279" r:id="rId4"/>
    <p:sldId id="281" r:id="rId5"/>
    <p:sldId id="282" r:id="rId6"/>
    <p:sldId id="291" r:id="rId7"/>
    <p:sldId id="259" r:id="rId8"/>
    <p:sldId id="260" r:id="rId9"/>
    <p:sldId id="284" r:id="rId10"/>
    <p:sldId id="262" r:id="rId11"/>
    <p:sldId id="293" r:id="rId12"/>
    <p:sldId id="277" r:id="rId13"/>
    <p:sldId id="294" r:id="rId14"/>
    <p:sldId id="295" r:id="rId15"/>
    <p:sldId id="285" r:id="rId16"/>
    <p:sldId id="296" r:id="rId17"/>
    <p:sldId id="297" r:id="rId18"/>
    <p:sldId id="265" r:id="rId19"/>
    <p:sldId id="263" r:id="rId20"/>
    <p:sldId id="275" r:id="rId21"/>
  </p:sldIdLst>
  <p:sldSz cx="12192000" cy="6858000"/>
  <p:notesSz cx="6858000" cy="9144000"/>
  <p:embeddedFontLst>
    <p:embeddedFont>
      <p:font typeface="隶书" panose="020B0604020202020204" charset="-122"/>
      <p:regular r:id="rId23"/>
    </p:embeddedFont>
    <p:embeddedFont>
      <p:font typeface="Calibri" panose="020F0502020204030204" pitchFamily="34" charset="0"/>
      <p:regular r:id="rId24"/>
      <p:bold r:id="rId25"/>
      <p:italic r:id="rId26"/>
      <p:boldItalic r:id="rId27"/>
    </p:embeddedFont>
    <p:embeddedFont>
      <p:font typeface="Cambria" panose="02040503050406030204" pitchFamily="18" charset="0"/>
      <p:regular r:id="rId28"/>
      <p:bold r:id="rId29"/>
      <p:italic r:id="rId30"/>
      <p:boldItalic r:id="rId31"/>
    </p:embeddedFont>
    <p:embeddedFont>
      <p:font typeface="宋体" panose="02010600030101010101" pitchFamily="2" charset="-122"/>
      <p:regular r:id="rId32"/>
    </p:embeddedFont>
    <p:embeddedFont>
      <p:font typeface="幼圆" panose="020B0604020202020204" charset="-122"/>
      <p:regular r:id="rId33"/>
    </p:embeddedFont>
  </p:embeddedFontLst>
  <p:custDataLst>
    <p:tags r:id="rId34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71" d="100"/>
          <a:sy n="71" d="100"/>
        </p:scale>
        <p:origin x="648" y="-2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gs" Target="tags/tag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271A68C-A2EF-49BB-85D9-9F5756ABEF8B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FFBF25-F33E-4F9D-B491-79CCDE90FDD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03235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/>
              <a:t>更多模板</a:t>
            </a:r>
            <a:r>
              <a:rPr lang="en-US" altLang="zh-CN"/>
              <a:t>123</a:t>
            </a:r>
            <a:r>
              <a:rPr lang="zh-CN" altLang="en-US"/>
              <a:t>图文旗舰店：</a:t>
            </a:r>
            <a:r>
              <a:rPr lang="en-US" altLang="zh-CN"/>
              <a:t>666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388095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84248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6020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320624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382949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4951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080002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23669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9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254294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7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09587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/>
              <a:t>更多模板</a:t>
            </a:r>
            <a:r>
              <a:rPr lang="en-US" altLang="zh-CN"/>
              <a:t>123</a:t>
            </a:r>
            <a:r>
              <a:rPr lang="zh-CN" altLang="en-US"/>
              <a:t>图文旗舰店：</a:t>
            </a:r>
            <a:r>
              <a:rPr lang="en-US" altLang="zh-CN"/>
              <a:t>666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553975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4885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244700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22489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08652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14325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4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3408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4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536583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/>
              <a:t>更多模板</a:t>
            </a:r>
            <a:r>
              <a:rPr lang="en-US" altLang="zh-CN"/>
              <a:t>123</a:t>
            </a:r>
            <a:r>
              <a:rPr lang="zh-CN" altLang="en-US"/>
              <a:t>图文旗舰店：</a:t>
            </a:r>
            <a:r>
              <a:rPr lang="en-US" altLang="zh-CN"/>
              <a:t>666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09739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0787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3456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9783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2470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6434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7254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6306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5353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7641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4146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8943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9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314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2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1477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131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1986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401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6297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7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937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6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9095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5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1148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4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7841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5539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2023/4/12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8792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440139" y="92002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Mời</a:t>
            </a:r>
            <a:r>
              <a:rPr lang="en-US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hlinkClick r:id="rId28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134C9EFF-C59B-47AD-BC67-24488957F3EB}"/>
              </a:ext>
            </a:extLst>
          </p:cNvPr>
          <p:cNvSpPr txBox="1">
            <a:spLocks/>
          </p:cNvSpPr>
          <p:nvPr userDrawn="1"/>
        </p:nvSpPr>
        <p:spPr>
          <a:xfrm>
            <a:off x="10312449" y="-3937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0" dirty="0" err="1">
                <a:solidFill>
                  <a:schemeClr val="accent2">
                    <a:lumMod val="20000"/>
                    <a:lumOff val="8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</a:t>
            </a:r>
            <a:r>
              <a:rPr lang="en-US" sz="2400" b="0" dirty="0">
                <a:solidFill>
                  <a:schemeClr val="accent2">
                    <a:lumMod val="20000"/>
                    <a:lumOff val="8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Non</a:t>
            </a: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24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440786" y="-856075"/>
            <a:ext cx="2818015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By: Quỳnh</a:t>
            </a:r>
            <a:r>
              <a:rPr lang="en-US" sz="3200" b="0" baseline="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Như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6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50AE47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 Non</a:t>
            </a:r>
            <a:endParaRPr lang="en-US" sz="3200" b="0" dirty="0">
              <a:solidFill>
                <a:srgbClr val="50AE47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37969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96" r:id="rId2"/>
    <p:sldLayoutId id="2147483695" r:id="rId3"/>
    <p:sldLayoutId id="2147483694" r:id="rId4"/>
    <p:sldLayoutId id="2147483690" r:id="rId5"/>
    <p:sldLayoutId id="2147483689" r:id="rId6"/>
    <p:sldLayoutId id="2147483688" r:id="rId7"/>
    <p:sldLayoutId id="2147483687" r:id="rId8"/>
    <p:sldLayoutId id="2147483686" r:id="rId9"/>
    <p:sldLayoutId id="2147483685" r:id="rId10"/>
    <p:sldLayoutId id="2147483662" r:id="rId11"/>
    <p:sldLayoutId id="2147483697" r:id="rId12"/>
    <p:sldLayoutId id="2147483692" r:id="rId13"/>
    <p:sldLayoutId id="2147483691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93" r:id="rId20"/>
    <p:sldLayoutId id="2147483668" r:id="rId21"/>
    <p:sldLayoutId id="2147483669" r:id="rId22"/>
    <p:sldLayoutId id="2147483670" r:id="rId23"/>
    <p:sldLayoutId id="2147483671" r:id="rId24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6.emf"/><Relationship Id="rId4" Type="http://schemas.openxmlformats.org/officeDocument/2006/relationships/image" Target="../media/image15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1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9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3.e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s://lh4.googleusercontent.com/2-8DAu6NPm5UGOgvM0wJRcRBoErJ0f4jKK17ML4ywFsdD0u2hOhakvS7KL-XvXTLnos3sednf5adYtzfATvOk_1myXu4grjzcfR1LbHFJDtiGyIixdLXk7KkfAqreY-qq-V3r3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128" y="0"/>
            <a:ext cx="11948242" cy="6858000"/>
          </a:xfrm>
          <a:prstGeom prst="rect">
            <a:avLst/>
          </a:prstGeom>
          <a:blipFill>
            <a:blip r:embed="rId4"/>
            <a:stretch>
              <a:fillRect l="-11877" t="-61792" r="-12989" b="-70678"/>
            </a:stretch>
          </a:blipFill>
          <a:extLst/>
        </p:spPr>
      </p:pic>
      <p:sp>
        <p:nvSpPr>
          <p:cNvPr id="14337" name="Freeform 5"/>
          <p:cNvSpPr>
            <a:spLocks noEditPoints="1" noChangeArrowheads="1"/>
          </p:cNvSpPr>
          <p:nvPr/>
        </p:nvSpPr>
        <p:spPr bwMode="auto">
          <a:xfrm>
            <a:off x="1752601" y="517684"/>
            <a:ext cx="8380412" cy="4870291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rgbClr val="A0CAEF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14339" name="文本框 7"/>
          <p:cNvSpPr txBox="1">
            <a:spLocks noChangeArrowheads="1"/>
          </p:cNvSpPr>
          <p:nvPr/>
        </p:nvSpPr>
        <p:spPr bwMode="auto">
          <a:xfrm>
            <a:off x="961390" y="1098213"/>
            <a:ext cx="9678669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Ôn</a:t>
            </a: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 </a:t>
            </a: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tập</a:t>
            </a:r>
            <a:endParaRPr kumimoji="0" lang="en-US" altLang="zh-CN" sz="6600" b="1" i="0" u="none" strike="noStrike" kern="1200" cap="none" spc="0" normalizeH="0" baseline="0" noProof="0" dirty="0" smtClean="0">
              <a:ln>
                <a:noFill/>
              </a:ln>
              <a:solidFill>
                <a:srgbClr val="4472C4">
                  <a:lumMod val="50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VỀ CÁC PHÉP TÍNH VỚI SỐ TỰ NHIÊN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50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</p:txBody>
      </p:sp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41400" y="3851275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pic>
        <p:nvPicPr>
          <p:cNvPr id="1028" name="Picture 4" descr="https://lh4.googleusercontent.com/dtBSzkVLsuuydgq2E9lhuu6oQvpY8xKoSqFh5wg7P9uQKyHHQDHSfOO0l72OnC8xjsDSzpRa31ic3diDvzC3XGDf2tEEbtd3wnlWxMdg7lQvcXswQdjsBwCoz-4GQe1mImihAHvU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128" y="2251406"/>
            <a:ext cx="9298306" cy="4968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" name="文本框 7"/>
          <p:cNvSpPr txBox="1">
            <a:spLocks noChangeArrowheads="1"/>
          </p:cNvSpPr>
          <p:nvPr/>
        </p:nvSpPr>
        <p:spPr bwMode="auto">
          <a:xfrm>
            <a:off x="1045210" y="1089462"/>
            <a:ext cx="9678669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Ôn</a:t>
            </a: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 </a:t>
            </a: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tập</a:t>
            </a:r>
            <a:endParaRPr kumimoji="0" lang="en-US" altLang="zh-CN" sz="6600" b="1" i="0" u="none" strike="noStrike" kern="1200" cap="none" spc="0" normalizeH="0" baseline="0" noProof="0" dirty="0" smtClean="0">
              <a:ln>
                <a:noFill/>
              </a:ln>
              <a:solidFill>
                <a:srgbClr val="A5161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VỀ CÁC PHÉP TÍNH VỚI SỐ TỰ NHIÊN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solidFill>
                <a:srgbClr val="A5161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</p:txBody>
      </p:sp>
      <p:sp>
        <p:nvSpPr>
          <p:cNvPr id="70" name="文本框 7"/>
          <p:cNvSpPr txBox="1">
            <a:spLocks noChangeArrowheads="1"/>
          </p:cNvSpPr>
          <p:nvPr/>
        </p:nvSpPr>
        <p:spPr bwMode="auto">
          <a:xfrm>
            <a:off x="1120458" y="1091228"/>
            <a:ext cx="9678669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h="25400" prst="softRound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Ôn</a:t>
            </a: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 </a:t>
            </a: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tập</a:t>
            </a:r>
            <a:endParaRPr kumimoji="0" lang="en-US" altLang="zh-CN" sz="6600" b="1" i="0" u="none" strike="noStrike" kern="1200" cap="none" spc="0" normalizeH="0" baseline="0" noProof="0" dirty="0" smtClean="0">
              <a:ln>
                <a:noFill/>
              </a:ln>
              <a:solidFill>
                <a:srgbClr val="FCC5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VỀ CÁC PHÉP TÍNH VỚI SỐ TỰ NHIÊN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solidFill>
                <a:srgbClr val="FCC5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</p:txBody>
      </p:sp>
      <p:sp>
        <p:nvSpPr>
          <p:cNvPr id="71" name="矩形 39"/>
          <p:cNvSpPr>
            <a:spLocks noChangeArrowheads="1"/>
          </p:cNvSpPr>
          <p:nvPr/>
        </p:nvSpPr>
        <p:spPr bwMode="auto">
          <a:xfrm>
            <a:off x="201521" y="156803"/>
            <a:ext cx="4078469" cy="1338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1218565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472C4"/>
                </a:solidFill>
                <a:effectLst>
                  <a:glow rad="63500">
                    <a:srgbClr val="FFC000">
                      <a:satMod val="175000"/>
                      <a:alpha val="40000"/>
                    </a:srgbClr>
                  </a:glow>
                  <a:reflection blurRad="6350" stA="55000" endA="300" endPos="45500" dir="5400000" sy="-100000" algn="bl" rotWithShape="0"/>
                </a:effectLst>
                <a:uLnTx/>
                <a:uFillTx/>
                <a:latin typeface="UTM Androgyne" panose="02040603050506020204" pitchFamily="18" charset="0"/>
                <a:ea typeface="隶书" panose="02010509060101010101" pitchFamily="49" charset="-122"/>
                <a:cs typeface="宋体" panose="02010600030101010101" pitchFamily="2" charset="-122"/>
              </a:rPr>
              <a:t>Toán</a:t>
            </a:r>
            <a:r>
              <a:rPr kumimoji="0" lang="en-US" altLang="zh-CN" sz="5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4472C4"/>
                </a:solidFill>
                <a:effectLst>
                  <a:glow rad="63500">
                    <a:srgbClr val="FFC000">
                      <a:satMod val="175000"/>
                      <a:alpha val="40000"/>
                    </a:srgbClr>
                  </a:glow>
                  <a:reflection blurRad="6350" stA="55000" endA="300" endPos="45500" dir="5400000" sy="-100000" algn="bl" rotWithShape="0"/>
                </a:effectLst>
                <a:uLnTx/>
                <a:uFillTx/>
                <a:latin typeface="UTM Androgyne" panose="02040603050506020204" pitchFamily="18" charset="0"/>
                <a:ea typeface="隶书" panose="02010509060101010101" pitchFamily="49" charset="-122"/>
                <a:cs typeface="宋体" panose="02010600030101010101" pitchFamily="2" charset="-122"/>
              </a:rPr>
              <a:t> 4</a:t>
            </a: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4472C4"/>
              </a:solidFill>
              <a:effectLst>
                <a:glow rad="63500">
                  <a:srgbClr val="FFC000">
                    <a:satMod val="175000"/>
                    <a:alpha val="40000"/>
                  </a:srgbClr>
                </a:glow>
                <a:reflection blurRad="6350" stA="55000" endA="300" endPos="45500" dir="5400000" sy="-100000" algn="bl" rotWithShape="0"/>
              </a:effectLst>
              <a:uLnTx/>
              <a:uFillTx/>
              <a:latin typeface="UTM Androgyne" panose="02040603050506020204" pitchFamily="18" charset="0"/>
              <a:ea typeface="隶书" panose="02010509060101010101" pitchFamily="49" charset="-122"/>
              <a:cs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55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7" grpId="0" animBg="1"/>
      <p:bldP spid="14339" grpId="0"/>
      <p:bldP spid="69" grpId="0"/>
      <p:bldP spid="7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3400759" y="-2512916"/>
            <a:ext cx="6009024" cy="114506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891" y="connsiteY0-892"/>
              </a:cxn>
              <a:cxn ang="0">
                <a:pos x="connsiteX1-893" y="connsiteY1-894"/>
              </a:cxn>
              <a:cxn ang="0">
                <a:pos x="connsiteX2-895" y="connsiteY2-896"/>
              </a:cxn>
              <a:cxn ang="0">
                <a:pos x="connsiteX3-897" y="connsiteY3-898"/>
              </a:cxn>
              <a:cxn ang="0">
                <a:pos x="connsiteX4-899" y="connsiteY4-900"/>
              </a:cxn>
              <a:cxn ang="0">
                <a:pos x="connsiteX5-901" y="connsiteY5-90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6205722" y="400095"/>
            <a:ext cx="6085286" cy="576448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763" y="connsiteY0-764"/>
              </a:cxn>
              <a:cxn ang="0">
                <a:pos x="connsiteX1-765" y="connsiteY1-766"/>
              </a:cxn>
              <a:cxn ang="0">
                <a:pos x="connsiteX2-767" y="connsiteY2-768"/>
              </a:cxn>
              <a:cxn ang="0">
                <a:pos x="connsiteX3-769" y="connsiteY3-770"/>
              </a:cxn>
              <a:cxn ang="0">
                <a:pos x="connsiteX4-771" y="connsiteY4-772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806670" y="294429"/>
            <a:ext cx="5983338" cy="586166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773" y="connsiteY0-774"/>
              </a:cxn>
              <a:cxn ang="0">
                <a:pos x="connsiteX1-775" y="connsiteY1-776"/>
              </a:cxn>
              <a:cxn ang="0">
                <a:pos x="connsiteX2-777" y="connsiteY2-778"/>
              </a:cxn>
              <a:cxn ang="0">
                <a:pos x="connsiteX3-779" y="connsiteY3-780"/>
              </a:cxn>
              <a:cxn ang="0">
                <a:pos x="connsiteX4-781" y="connsiteY4-782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pic>
        <p:nvPicPr>
          <p:cNvPr id="11274" name="图片 55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789" y="2524956"/>
            <a:ext cx="1836738" cy="435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5" name="图片 55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1263" y="4493779"/>
            <a:ext cx="3122184" cy="22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Box 66"/>
          <p:cNvSpPr txBox="1">
            <a:spLocks noChangeArrowheads="1"/>
          </p:cNvSpPr>
          <p:nvPr/>
        </p:nvSpPr>
        <p:spPr bwMode="auto">
          <a:xfrm>
            <a:off x="1483717" y="686729"/>
            <a:ext cx="3599609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2: Tìm x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1158929" y="1692319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a) x + 126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= 480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1" name="Rectangle 6"/>
          <p:cNvSpPr>
            <a:spLocks noChangeArrowheads="1"/>
          </p:cNvSpPr>
          <p:nvPr/>
        </p:nvSpPr>
        <p:spPr bwMode="auto">
          <a:xfrm>
            <a:off x="6632726" y="1730451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b) x – 209= 435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2" name="Rectangle 6"/>
          <p:cNvSpPr>
            <a:spLocks noChangeArrowheads="1"/>
          </p:cNvSpPr>
          <p:nvPr/>
        </p:nvSpPr>
        <p:spPr bwMode="auto">
          <a:xfrm>
            <a:off x="1733080" y="2600017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x          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 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= 480 - 126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3" name="Rectangle 6"/>
          <p:cNvSpPr>
            <a:spLocks noChangeArrowheads="1"/>
          </p:cNvSpPr>
          <p:nvPr/>
        </p:nvSpPr>
        <p:spPr bwMode="auto">
          <a:xfrm>
            <a:off x="1798578" y="354626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x          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= 354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7355453" y="2576420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x       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 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= 435 + 209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4" name="Rectangle 6"/>
          <p:cNvSpPr>
            <a:spLocks noChangeArrowheads="1"/>
          </p:cNvSpPr>
          <p:nvPr/>
        </p:nvSpPr>
        <p:spPr bwMode="auto">
          <a:xfrm>
            <a:off x="7355453" y="354626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x       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 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= 644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4144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2" grpId="0" animBg="1"/>
      <p:bldP spid="71" grpId="0" animBg="1"/>
      <p:bldP spid="29" grpId="0"/>
      <p:bldP spid="30" grpId="0"/>
      <p:bldP spid="31" grpId="0"/>
      <p:bldP spid="32" grpId="0"/>
      <p:bldP spid="33" grpId="0"/>
      <p:bldP spid="34" grpId="0"/>
      <p:bldP spid="1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552677" y="1529604"/>
            <a:ext cx="10123191" cy="4721178"/>
          </a:xfrm>
          <a:prstGeom prst="roundRect">
            <a:avLst>
              <a:gd name="adj" fmla="val 9466"/>
            </a:avLst>
          </a:prstGeom>
          <a:solidFill>
            <a:schemeClr val="accent2">
              <a:lumMod val="20000"/>
              <a:lumOff val="80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pt-BR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 + b = b + ...     </a:t>
            </a:r>
            <a:r>
              <a:rPr lang="pt-BR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t-BR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               </a:t>
            </a:r>
            <a:r>
              <a:rPr lang="pt-BR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t-BR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           a – ... = a</a:t>
            </a:r>
          </a:p>
          <a:p>
            <a:r>
              <a:rPr lang="pt-BR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(a + b) + c = ...+ (b + c )                    ... – a  = 0</a:t>
            </a:r>
          </a:p>
          <a:p>
            <a:r>
              <a:rPr lang="pt-BR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 + 0 = ... + a = ...</a:t>
            </a:r>
          </a:p>
          <a:p>
            <a:r>
              <a:rPr lang="pt-BR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pt-BR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pt-BR" dirty="0"/>
              <a:t/>
            </a:r>
            <a:br>
              <a:rPr lang="pt-BR" dirty="0"/>
            </a:br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1543" y="3121820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206026" y="580877"/>
            <a:ext cx="10864187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3600" b="1" dirty="0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Bài </a:t>
            </a:r>
            <a:r>
              <a:rPr lang="en-US" altLang="en-US" sz="3600" b="1" dirty="0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3</a:t>
            </a:r>
            <a:r>
              <a:rPr lang="vi-VN" altLang="en-US" sz="3600" b="1" dirty="0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: </a:t>
            </a:r>
            <a:r>
              <a:rPr lang="en-US" altLang="en-US" sz="3600" b="1" dirty="0" err="1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Viết</a:t>
            </a:r>
            <a:r>
              <a:rPr lang="en-US" altLang="en-US" sz="3600" b="1" dirty="0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chữ</a:t>
            </a:r>
            <a:r>
              <a:rPr lang="en-US" altLang="en-US" sz="3600" b="1" dirty="0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hoặc</a:t>
            </a:r>
            <a:r>
              <a:rPr lang="en-US" altLang="en-US" sz="3600" b="1" dirty="0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số</a:t>
            </a:r>
            <a:r>
              <a:rPr lang="en-US" altLang="en-US" sz="3600" b="1" dirty="0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thích</a:t>
            </a:r>
            <a:r>
              <a:rPr lang="en-US" altLang="en-US" sz="3600" b="1" dirty="0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hợp</a:t>
            </a:r>
            <a:r>
              <a:rPr lang="en-US" altLang="en-US" sz="3600" b="1" dirty="0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vào</a:t>
            </a:r>
            <a:r>
              <a:rPr lang="en-US" altLang="en-US" sz="3600" b="1" dirty="0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chỗ</a:t>
            </a:r>
            <a:r>
              <a:rPr lang="en-US" altLang="en-US" sz="3600" b="1" dirty="0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C00000"/>
                </a:solidFill>
                <a:latin typeface="+mj-lt"/>
                <a:ea typeface="Cambria" panose="02040503050406030204" pitchFamily="18" charset="0"/>
              </a:rPr>
              <a:t>chấm</a:t>
            </a:r>
            <a:endParaRPr lang="en-US" altLang="en-US" sz="3600" b="1" dirty="0">
              <a:solidFill>
                <a:srgbClr val="C00000"/>
              </a:solidFill>
              <a:latin typeface="+mj-lt"/>
              <a:ea typeface="Cambria" panose="020405030504060302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007224" y="2151529"/>
            <a:ext cx="1630895" cy="4929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101775" y="2290494"/>
            <a:ext cx="6954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en-US" sz="4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449498" y="2877630"/>
            <a:ext cx="6954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en-US" sz="4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2323420" y="3494235"/>
            <a:ext cx="6954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4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4007224" y="3494235"/>
            <a:ext cx="6954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en-US" sz="4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8644545" y="2276733"/>
            <a:ext cx="6954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4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8273350" y="2933072"/>
            <a:ext cx="6954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en-US" sz="4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5193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3" grpId="0"/>
      <p:bldP spid="71" grpId="0"/>
      <p:bldP spid="72" grpId="0"/>
      <p:bldP spid="73" grpId="0"/>
      <p:bldP spid="75" grpId="0"/>
      <p:bldP spid="7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708932" y="1529604"/>
            <a:ext cx="10123191" cy="4721178"/>
          </a:xfrm>
          <a:prstGeom prst="roundRect">
            <a:avLst>
              <a:gd name="adj" fmla="val 9466"/>
            </a:avLst>
          </a:prstGeom>
          <a:solidFill>
            <a:schemeClr val="accent2">
              <a:lumMod val="20000"/>
              <a:lumOff val="80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1543" y="3121820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206026" y="580877"/>
            <a:ext cx="10864187" cy="83099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4: Tính bằng cách thuận tiện nhất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753382" y="2200404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a) 1268 + 99 + 501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7" name="Rectangle 6"/>
          <p:cNvSpPr>
            <a:spLocks noChangeArrowheads="1"/>
          </p:cNvSpPr>
          <p:nvPr/>
        </p:nvSpPr>
        <p:spPr bwMode="auto">
          <a:xfrm>
            <a:off x="5638119" y="219328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1268 + (99 + 501)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5638119" y="326326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1268 + 600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638119" y="4396293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1868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1981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66" grpId="0"/>
      <p:bldP spid="67" grpId="0"/>
      <p:bldP spid="68" grpId="0"/>
      <p:bldP spid="6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708932" y="1529604"/>
            <a:ext cx="10123191" cy="4721178"/>
          </a:xfrm>
          <a:prstGeom prst="roundRect">
            <a:avLst>
              <a:gd name="adj" fmla="val 9466"/>
            </a:avLst>
          </a:prstGeom>
          <a:solidFill>
            <a:schemeClr val="accent2">
              <a:lumMod val="20000"/>
              <a:lumOff val="80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1543" y="3121820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206026" y="580877"/>
            <a:ext cx="10864187" cy="83099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4: Tính bằng cách thuận tiện nhất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958424" y="2227287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745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268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732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7" name="Rectangle 6"/>
          <p:cNvSpPr>
            <a:spLocks noChangeArrowheads="1"/>
          </p:cNvSpPr>
          <p:nvPr/>
        </p:nvSpPr>
        <p:spPr bwMode="auto">
          <a:xfrm>
            <a:off x="5409477" y="2187534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745 +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268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732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5638119" y="326326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745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638119" y="4396293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1745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1377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66" grpId="0"/>
      <p:bldP spid="67" grpId="0"/>
      <p:bldP spid="68" grpId="0"/>
      <p:bldP spid="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708932" y="1529604"/>
            <a:ext cx="10586597" cy="4721178"/>
          </a:xfrm>
          <a:prstGeom prst="roundRect">
            <a:avLst>
              <a:gd name="adj" fmla="val 9466"/>
            </a:avLst>
          </a:prstGeom>
          <a:solidFill>
            <a:schemeClr val="accent2">
              <a:lumMod val="20000"/>
              <a:lumOff val="80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1543" y="3121820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206026" y="580877"/>
            <a:ext cx="10864187" cy="83099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4: Tính bằng cách thuận tiện nhất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731157" y="2198712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1295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105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1460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7" name="Rectangle 6"/>
          <p:cNvSpPr>
            <a:spLocks noChangeArrowheads="1"/>
          </p:cNvSpPr>
          <p:nvPr/>
        </p:nvSpPr>
        <p:spPr bwMode="auto">
          <a:xfrm>
            <a:off x="5498419" y="2163979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(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1295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105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+1460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5638119" y="326326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1400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1460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638119" y="4396293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2860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0016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66" grpId="0"/>
      <p:bldP spid="67" grpId="0"/>
      <p:bldP spid="68" grpId="0"/>
      <p:bldP spid="6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708932" y="1529604"/>
            <a:ext cx="10123191" cy="4721178"/>
          </a:xfrm>
          <a:prstGeom prst="roundRect">
            <a:avLst>
              <a:gd name="adj" fmla="val 9466"/>
            </a:avLst>
          </a:prstGeom>
          <a:solidFill>
            <a:schemeClr val="accent4">
              <a:lumMod val="20000"/>
              <a:lumOff val="80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1543" y="3121820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206026" y="580877"/>
            <a:ext cx="10864187" cy="83099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4: Tính bằng cách thuận tiện nhất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753382" y="2200404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b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)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168 + 2080 + 32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7" name="Rectangle 6"/>
          <p:cNvSpPr>
            <a:spLocks noChangeArrowheads="1"/>
          </p:cNvSpPr>
          <p:nvPr/>
        </p:nvSpPr>
        <p:spPr bwMode="auto">
          <a:xfrm>
            <a:off x="5638119" y="219328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168 +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32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+ 2080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5638119" y="3253540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200 + 2080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638119" y="4396293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2280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6056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  <p:bldP spid="68" grpId="0"/>
      <p:bldP spid="6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427945" y="1490711"/>
            <a:ext cx="10949668" cy="4721178"/>
          </a:xfrm>
          <a:prstGeom prst="roundRect">
            <a:avLst>
              <a:gd name="adj" fmla="val 9466"/>
            </a:avLst>
          </a:prstGeom>
          <a:solidFill>
            <a:schemeClr val="accent4">
              <a:lumMod val="20000"/>
              <a:lumOff val="80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1543" y="3121820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206026" y="580877"/>
            <a:ext cx="10864187" cy="83099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4: Tính bằng cách thuận tiện nhất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1104220" y="2135610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87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94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13 + 6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7" name="Rectangle 6"/>
          <p:cNvSpPr>
            <a:spLocks noChangeArrowheads="1"/>
          </p:cNvSpPr>
          <p:nvPr/>
        </p:nvSpPr>
        <p:spPr bwMode="auto">
          <a:xfrm>
            <a:off x="5638119" y="219328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(87 + 13) + (94 + 6)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5638119" y="3253540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00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638119" y="4396293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731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  <p:bldP spid="68" grpId="0"/>
      <p:bldP spid="6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102508" y="1529604"/>
            <a:ext cx="12089492" cy="4721178"/>
          </a:xfrm>
          <a:prstGeom prst="roundRect">
            <a:avLst>
              <a:gd name="adj" fmla="val 9466"/>
            </a:avLst>
          </a:prstGeom>
          <a:solidFill>
            <a:schemeClr val="accent4">
              <a:lumMod val="20000"/>
              <a:lumOff val="80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1543" y="3121820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206026" y="580877"/>
            <a:ext cx="10864187" cy="83099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4: Tính bằng cách thuận tiện nhất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-26874" y="2198712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121+ 85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115 + 496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7" name="Rectangle 6"/>
          <p:cNvSpPr>
            <a:spLocks noChangeArrowheads="1"/>
          </p:cNvSpPr>
          <p:nvPr/>
        </p:nvSpPr>
        <p:spPr bwMode="auto">
          <a:xfrm>
            <a:off x="5412625" y="2269290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(121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496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(85 + 115)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5638119" y="3253540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590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638119" y="4396293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790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35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  <p:bldP spid="68" grpId="0"/>
      <p:bldP spid="6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 Box 66"/>
          <p:cNvSpPr txBox="1">
            <a:spLocks noChangeArrowheads="1"/>
          </p:cNvSpPr>
          <p:nvPr/>
        </p:nvSpPr>
        <p:spPr bwMode="auto">
          <a:xfrm>
            <a:off x="642695" y="419186"/>
            <a:ext cx="11137501" cy="4832092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2">
                <a:lumMod val="75000"/>
              </a:schemeClr>
            </a:solidFill>
            <a:prstDash val="lgDash"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vi-VN" altLang="en-US" sz="4400" b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5: 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đợt quyên góp ủng hộ học sinh vùng lũ lụt, Trường Tiểu học Thành Công đã quyên góp được </a:t>
            </a:r>
            <a:r>
              <a:rPr lang="vi-VN" altLang="en-US" sz="4400" i="1" dirty="0" smtClean="0">
                <a:solidFill>
                  <a:schemeClr val="accent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1475 quyển vở</a:t>
            </a:r>
            <a:r>
              <a:rPr lang="vi-VN" altLang="en-US" sz="4400" i="1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Trường Tiểu học Thắng Lợi quyên góp được </a:t>
            </a:r>
            <a:r>
              <a:rPr lang="vi-VN" altLang="en-US" sz="4400" b="1" i="1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 hơn 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Trường Tiểu học Thành Công </a:t>
            </a:r>
            <a:r>
              <a:rPr lang="vi-VN" altLang="en-US" sz="4400" i="1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184 quyển vở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Hỏi cả hai trường quyên góp được bao nhiêu quyển vở?</a:t>
            </a:r>
            <a:endParaRPr lang="en-US" altLang="en-US" sz="4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0" y="5090652"/>
            <a:ext cx="2412460" cy="1793277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9380">
                        <a14:foregroundMark x1="9425" y1="40016" x2="9797" y2="70171"/>
                        <a14:foregroundMark x1="21207" y1="56316" x2="19595" y2="76773"/>
                        <a14:foregroundMark x1="23191" y1="30807" x2="19347" y2="42298"/>
                        <a14:foregroundMark x1="6284" y1="92910" x2="9095" y2="92421"/>
                        <a14:foregroundMark x1="86234" y1="58191" x2="89376" y2="68786"/>
                        <a14:foregroundMark x1="83340" y1="76773" x2="82265" y2="78647"/>
                        <a14:foregroundMark x1="89376" y1="77506" x2="91608" y2="85575"/>
                        <a14:foregroundMark x1="95701" y1="59332" x2="91484" y2="579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6681" y="4729729"/>
            <a:ext cx="4360985" cy="22116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973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8257" y="204959"/>
            <a:ext cx="11595370" cy="6413764"/>
          </a:xfrm>
          <a:prstGeom prst="roundRect">
            <a:avLst>
              <a:gd name="adj" fmla="val 4230"/>
            </a:avLst>
          </a:prstGeom>
          <a:solidFill>
            <a:schemeClr val="bg1">
              <a:alpha val="87000"/>
            </a:schemeClr>
          </a:solidFill>
          <a:ln w="381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7" name="图片 2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554" y="3371263"/>
            <a:ext cx="2795587" cy="340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Line 9"/>
          <p:cNvSpPr>
            <a:spLocks noChangeShapeType="1"/>
          </p:cNvSpPr>
          <p:nvPr/>
        </p:nvSpPr>
        <p:spPr bwMode="auto">
          <a:xfrm flipV="1">
            <a:off x="4942707" y="1423566"/>
            <a:ext cx="26701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" name="AutoShape 8"/>
          <p:cNvSpPr>
            <a:spLocks/>
          </p:cNvSpPr>
          <p:nvPr/>
        </p:nvSpPr>
        <p:spPr bwMode="auto">
          <a:xfrm rot="5273768">
            <a:off x="7135768" y="1227643"/>
            <a:ext cx="254141" cy="716639"/>
          </a:xfrm>
          <a:prstGeom prst="rightBrace">
            <a:avLst>
              <a:gd name="adj1" fmla="val 79833"/>
              <a:gd name="adj2" fmla="val 47337"/>
            </a:avLst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AutoShape 10"/>
          <p:cNvSpPr>
            <a:spLocks/>
          </p:cNvSpPr>
          <p:nvPr/>
        </p:nvSpPr>
        <p:spPr bwMode="auto">
          <a:xfrm rot="5400000">
            <a:off x="6214295" y="12278"/>
            <a:ext cx="152400" cy="2670175"/>
          </a:xfrm>
          <a:prstGeom prst="leftBrace">
            <a:avLst>
              <a:gd name="adj1" fmla="val 146007"/>
              <a:gd name="adj2" fmla="val 50000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Line 7"/>
          <p:cNvSpPr>
            <a:spLocks noChangeShapeType="1"/>
          </p:cNvSpPr>
          <p:nvPr/>
        </p:nvSpPr>
        <p:spPr bwMode="auto">
          <a:xfrm flipV="1">
            <a:off x="4942707" y="2258274"/>
            <a:ext cx="1957388" cy="190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Rectangle 12"/>
          <p:cNvSpPr>
            <a:spLocks noChangeArrowheads="1"/>
          </p:cNvSpPr>
          <p:nvPr/>
        </p:nvSpPr>
        <p:spPr bwMode="auto">
          <a:xfrm>
            <a:off x="5429498" y="636983"/>
            <a:ext cx="219919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 </a:t>
            </a:r>
            <a:r>
              <a:rPr lang="en-US" altLang="en-US" sz="28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475</a:t>
            </a:r>
            <a:r>
              <a:rPr lang="vi-VN" altLang="en-US" sz="28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</a:t>
            </a:r>
            <a:r>
              <a:rPr lang="vi-VN" altLang="en-US" sz="28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uyển</a:t>
            </a:r>
            <a:endParaRPr lang="en-US" altLang="en-US" sz="2800" b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Rectangle 13"/>
          <p:cNvSpPr>
            <a:spLocks noChangeArrowheads="1"/>
          </p:cNvSpPr>
          <p:nvPr/>
        </p:nvSpPr>
        <p:spPr bwMode="auto">
          <a:xfrm>
            <a:off x="4241032" y="2517354"/>
            <a:ext cx="18415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/>
            </a:r>
            <a:br>
              <a:rPr lang="en-US" altLang="en-US" sz="2800" b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</a:b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Rectangle 14"/>
          <p:cNvSpPr>
            <a:spLocks noChangeArrowheads="1"/>
          </p:cNvSpPr>
          <p:nvPr/>
        </p:nvSpPr>
        <p:spPr bwMode="auto">
          <a:xfrm>
            <a:off x="1878832" y="1128618"/>
            <a:ext cx="280955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Công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36" name="Rectangle 15"/>
          <p:cNvSpPr>
            <a:spLocks noChangeArrowheads="1"/>
          </p:cNvSpPr>
          <p:nvPr/>
        </p:nvSpPr>
        <p:spPr bwMode="auto">
          <a:xfrm>
            <a:off x="8741245" y="1144583"/>
            <a:ext cx="1586845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 i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1" i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?</a:t>
            </a:r>
            <a:r>
              <a:rPr lang="en-US" altLang="en-US" sz="2800" b="1" i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</a:t>
            </a:r>
            <a:r>
              <a:rPr lang="vi-VN" altLang="en-US" sz="2800" b="1" i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uyển</a:t>
            </a:r>
            <a:r>
              <a:rPr lang="en-US" altLang="en-US" sz="2800" b="1" i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</a:t>
            </a:r>
            <a:endParaRPr lang="en-US" altLang="en-US" sz="2800" b="1" i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800" b="1" i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Rectangle 16"/>
          <p:cNvSpPr>
            <a:spLocks noChangeArrowheads="1"/>
          </p:cNvSpPr>
          <p:nvPr/>
        </p:nvSpPr>
        <p:spPr bwMode="auto">
          <a:xfrm>
            <a:off x="6782619" y="1616595"/>
            <a:ext cx="1663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184</a:t>
            </a:r>
            <a:r>
              <a:rPr lang="vi-VN" altLang="en-US" sz="24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</a:t>
            </a:r>
            <a:r>
              <a:rPr lang="vi-VN" altLang="en-US" sz="24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uyển</a:t>
            </a:r>
            <a:endParaRPr lang="en-US" altLang="en-US" sz="2400" b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Rectangle 18"/>
          <p:cNvSpPr>
            <a:spLocks noChangeArrowheads="1"/>
          </p:cNvSpPr>
          <p:nvPr/>
        </p:nvSpPr>
        <p:spPr bwMode="auto">
          <a:xfrm>
            <a:off x="2069332" y="1952531"/>
            <a:ext cx="252344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Thắng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Lợi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41" name="Line 19"/>
          <p:cNvSpPr>
            <a:spLocks noChangeShapeType="1"/>
          </p:cNvSpPr>
          <p:nvPr/>
        </p:nvSpPr>
        <p:spPr bwMode="auto">
          <a:xfrm>
            <a:off x="4942707" y="1327910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2" name="Line 20"/>
          <p:cNvSpPr>
            <a:spLocks noChangeShapeType="1"/>
          </p:cNvSpPr>
          <p:nvPr/>
        </p:nvSpPr>
        <p:spPr bwMode="auto">
          <a:xfrm>
            <a:off x="4942707" y="2133179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>
            <a:off x="7625582" y="133763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" name="Line 22"/>
          <p:cNvSpPr>
            <a:spLocks noChangeShapeType="1"/>
          </p:cNvSpPr>
          <p:nvPr/>
        </p:nvSpPr>
        <p:spPr bwMode="auto">
          <a:xfrm>
            <a:off x="6887394" y="2117304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5" name="AutoShape 23"/>
          <p:cNvSpPr>
            <a:spLocks/>
          </p:cNvSpPr>
          <p:nvPr/>
        </p:nvSpPr>
        <p:spPr bwMode="auto">
          <a:xfrm>
            <a:off x="8431913" y="1361654"/>
            <a:ext cx="228600" cy="912813"/>
          </a:xfrm>
          <a:prstGeom prst="rightBrace">
            <a:avLst>
              <a:gd name="adj1" fmla="val 33275"/>
              <a:gd name="adj2" fmla="val 50000"/>
            </a:avLst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46" name="Line 24"/>
          <p:cNvSpPr>
            <a:spLocks noChangeShapeType="1"/>
          </p:cNvSpPr>
          <p:nvPr/>
        </p:nvSpPr>
        <p:spPr bwMode="auto">
          <a:xfrm>
            <a:off x="6887394" y="1371179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7" name="Rectangle 25"/>
          <p:cNvSpPr>
            <a:spLocks noChangeArrowheads="1"/>
          </p:cNvSpPr>
          <p:nvPr/>
        </p:nvSpPr>
        <p:spPr bwMode="auto">
          <a:xfrm>
            <a:off x="391345" y="158684"/>
            <a:ext cx="5503862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b="1" u="sng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lang="en-US" altLang="en-US" sz="4000" b="1" u="sng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u="sng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r>
              <a:rPr lang="en-US" altLang="en-US" sz="4000" b="1" u="sng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lang="en-US" altLang="en-US" sz="40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Rectangle 27"/>
          <p:cNvSpPr>
            <a:spLocks noChangeArrowheads="1"/>
          </p:cNvSpPr>
          <p:nvPr/>
        </p:nvSpPr>
        <p:spPr bwMode="auto">
          <a:xfrm>
            <a:off x="6784856" y="2529578"/>
            <a:ext cx="1758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u="sng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3600" b="1" u="sng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u="sng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endParaRPr lang="en-US" altLang="en-US" sz="3600" b="1" u="sng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50" name="Rectangle 31"/>
          <p:cNvSpPr>
            <a:spLocks noChangeArrowheads="1"/>
          </p:cNvSpPr>
          <p:nvPr/>
        </p:nvSpPr>
        <p:spPr bwMode="auto">
          <a:xfrm>
            <a:off x="2759466" y="3169979"/>
            <a:ext cx="889427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Trường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Tiểu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Thắng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Lợi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quyên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góp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51" name="Rectangle 32"/>
          <p:cNvSpPr>
            <a:spLocks noChangeArrowheads="1"/>
          </p:cNvSpPr>
          <p:nvPr/>
        </p:nvSpPr>
        <p:spPr bwMode="auto">
          <a:xfrm>
            <a:off x="4145009" y="4162824"/>
            <a:ext cx="70079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</a:t>
            </a:r>
            <a:r>
              <a:rPr lang="en-US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1475 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– 184 = </a:t>
            </a:r>
            <a:r>
              <a:rPr lang="en-US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1291 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(</a:t>
            </a:r>
            <a:r>
              <a:rPr lang="en-US" altLang="en-US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52" name="Rectangle 33"/>
          <p:cNvSpPr>
            <a:spLocks noChangeArrowheads="1"/>
          </p:cNvSpPr>
          <p:nvPr/>
        </p:nvSpPr>
        <p:spPr bwMode="auto">
          <a:xfrm>
            <a:off x="3234190" y="4769922"/>
            <a:ext cx="865943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trường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quên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góp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53" name="Rectangle 35"/>
          <p:cNvSpPr>
            <a:spLocks noChangeArrowheads="1"/>
          </p:cNvSpPr>
          <p:nvPr/>
        </p:nvSpPr>
        <p:spPr bwMode="auto">
          <a:xfrm>
            <a:off x="6679041" y="5922633"/>
            <a:ext cx="396294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u="sng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Đáp</a:t>
            </a:r>
            <a:r>
              <a:rPr lang="en-US" altLang="en-US" b="1" u="sng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u="sng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u="sng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r>
              <a:rPr lang="en-US" altLang="en-US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2766 </a:t>
            </a:r>
            <a:r>
              <a:rPr lang="en-US" altLang="en-US" b="1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endParaRPr lang="en-US" altLang="en-US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Rectangle 37"/>
          <p:cNvSpPr>
            <a:spLocks noChangeArrowheads="1"/>
          </p:cNvSpPr>
          <p:nvPr/>
        </p:nvSpPr>
        <p:spPr bwMode="auto">
          <a:xfrm>
            <a:off x="4528104" y="5361416"/>
            <a:ext cx="55306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1475 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+ </a:t>
            </a:r>
            <a:r>
              <a:rPr lang="en-US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1291 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= </a:t>
            </a:r>
            <a:r>
              <a:rPr lang="en-US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2766 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(</a:t>
            </a:r>
            <a:r>
              <a:rPr lang="en-US" altLang="en-US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)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6887394" y="1599779"/>
            <a:ext cx="0" cy="465466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73829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0" grpId="0" animBg="1"/>
      <p:bldP spid="21" grpId="0" animBg="1"/>
      <p:bldP spid="22" grpId="0" animBg="1"/>
      <p:bldP spid="25" grpId="0"/>
      <p:bldP spid="35" grpId="0"/>
      <p:bldP spid="36" grpId="0"/>
      <p:bldP spid="39" grpId="0"/>
      <p:bldP spid="40" grpId="0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/>
      <p:bldP spid="49" grpId="0"/>
      <p:bldP spid="50" grpId="0"/>
      <p:bldP spid="51" grpId="0"/>
      <p:bldP spid="52" grpId="0"/>
      <p:bldP spid="53" grpId="0"/>
      <p:bldP spid="5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386277" y="1025525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sp>
        <p:nvSpPr>
          <p:cNvPr id="218" name="Freeform: Shape 12">
            <a:extLst>
              <a:ext uri="{FF2B5EF4-FFF2-40B4-BE49-F238E27FC236}">
                <a16:creationId xmlns:a16="http://schemas.microsoft.com/office/drawing/2014/main" id="{56D0B8CA-AB36-4319-A19B-7FE4A1620868}"/>
              </a:ext>
            </a:extLst>
          </p:cNvPr>
          <p:cNvSpPr/>
          <p:nvPr/>
        </p:nvSpPr>
        <p:spPr>
          <a:xfrm>
            <a:off x="7047164" y="5174631"/>
            <a:ext cx="3069385" cy="1622465"/>
          </a:xfrm>
          <a:custGeom>
            <a:avLst/>
            <a:gdLst>
              <a:gd name="connsiteX0" fmla="*/ 1304925 w 2609850"/>
              <a:gd name="connsiteY0" fmla="*/ 0 h 1379557"/>
              <a:gd name="connsiteX1" fmla="*/ 2609850 w 2609850"/>
              <a:gd name="connsiteY1" fmla="*/ 1304925 h 1379557"/>
              <a:gd name="connsiteX2" fmla="*/ 2606081 w 2609850"/>
              <a:gd name="connsiteY2" fmla="*/ 1379557 h 1379557"/>
              <a:gd name="connsiteX3" fmla="*/ 3769 w 2609850"/>
              <a:gd name="connsiteY3" fmla="*/ 1379557 h 1379557"/>
              <a:gd name="connsiteX4" fmla="*/ 0 w 2609850"/>
              <a:gd name="connsiteY4" fmla="*/ 1304925 h 1379557"/>
              <a:gd name="connsiteX5" fmla="*/ 1304925 w 2609850"/>
              <a:gd name="connsiteY5" fmla="*/ 0 h 1379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9850" h="1379557">
                <a:moveTo>
                  <a:pt x="1304925" y="0"/>
                </a:moveTo>
                <a:cubicBezTo>
                  <a:pt x="2025615" y="0"/>
                  <a:pt x="2609850" y="584235"/>
                  <a:pt x="2609850" y="1304925"/>
                </a:cubicBezTo>
                <a:lnTo>
                  <a:pt x="2606081" y="1379557"/>
                </a:lnTo>
                <a:lnTo>
                  <a:pt x="3769" y="1379557"/>
                </a:lnTo>
                <a:lnTo>
                  <a:pt x="0" y="1304925"/>
                </a:lnTo>
                <a:cubicBezTo>
                  <a:pt x="0" y="584235"/>
                  <a:pt x="584235" y="0"/>
                  <a:pt x="1304925" y="0"/>
                </a:cubicBezTo>
                <a:close/>
              </a:path>
            </a:pathLst>
          </a:custGeom>
          <a:blipFill>
            <a:blip r:embed="rId3"/>
            <a:srcRect/>
            <a:stretch>
              <a:fillRect l="-11877" t="-61792" r="-12989" b="-7067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&amp;S Heartbeat" panose="02040603050506020204" pitchFamily="18" charset="0"/>
            </a:endParaRPr>
          </a:p>
        </p:txBody>
      </p:sp>
      <p:sp>
        <p:nvSpPr>
          <p:cNvPr id="220" name="文本框 1">
            <a:extLst>
              <a:ext uri="{FF2B5EF4-FFF2-40B4-BE49-F238E27FC236}">
                <a16:creationId xmlns:a16="http://schemas.microsoft.com/office/drawing/2014/main" id="{721D7A69-33B4-4AF1-8E35-367566A15FFF}"/>
              </a:ext>
            </a:extLst>
          </p:cNvPr>
          <p:cNvSpPr txBox="1"/>
          <p:nvPr/>
        </p:nvSpPr>
        <p:spPr>
          <a:xfrm>
            <a:off x="4355869" y="900621"/>
            <a:ext cx="8382000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dirty="0" err="1" smtClean="0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Khởi</a:t>
            </a:r>
            <a:endParaRPr lang="en-US" altLang="zh-CN" sz="13800" dirty="0" smtClean="0">
              <a:ln w="28575">
                <a:solidFill>
                  <a:sysClr val="windowText" lastClr="000000"/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  <a:latin typeface="UTM Colossalis" panose="02040603050506020204" pitchFamily="18" charset="0"/>
              <a:ea typeface="字魂17号-萌趣果冻体" panose="02000000000000000000" pitchFamily="2" charset="-122"/>
            </a:endParaRPr>
          </a:p>
          <a:p>
            <a:pPr algn="ctr"/>
            <a:r>
              <a:rPr lang="en-US" altLang="zh-CN" sz="13800" dirty="0" err="1" smtClean="0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động</a:t>
            </a:r>
            <a:endParaRPr lang="en-US" altLang="zh-CN" sz="13800" dirty="0">
              <a:ln w="28575">
                <a:solidFill>
                  <a:sysClr val="windowText" lastClr="000000"/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  <a:latin typeface="UTM Colossalis" panose="02040603050506020204" pitchFamily="18" charset="0"/>
              <a:ea typeface="字魂17号-萌趣果冻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93342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5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22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Freeform 5"/>
          <p:cNvSpPr>
            <a:spLocks noEditPoints="1" noChangeArrowheads="1"/>
          </p:cNvSpPr>
          <p:nvPr/>
        </p:nvSpPr>
        <p:spPr bwMode="auto">
          <a:xfrm>
            <a:off x="1662113" y="1119982"/>
            <a:ext cx="7783512" cy="3773487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rgbClr val="A0CAEF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3343" y="3263106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41400" y="3851275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sp>
        <p:nvSpPr>
          <p:cNvPr id="66" name="文本框 1">
            <a:extLst>
              <a:ext uri="{FF2B5EF4-FFF2-40B4-BE49-F238E27FC236}">
                <a16:creationId xmlns:a16="http://schemas.microsoft.com/office/drawing/2014/main" id="{721D7A69-33B4-4AF1-8E35-367566A15FFF}"/>
              </a:ext>
            </a:extLst>
          </p:cNvPr>
          <p:cNvSpPr txBox="1"/>
          <p:nvPr/>
        </p:nvSpPr>
        <p:spPr>
          <a:xfrm>
            <a:off x="1215231" y="1760186"/>
            <a:ext cx="838200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zh-CN" sz="11500" dirty="0" smtClean="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Tạm biệt!</a:t>
            </a:r>
            <a:endParaRPr lang="en-US" altLang="zh-CN" sz="11500" dirty="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67" name="图片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172700" y="3958594"/>
            <a:ext cx="2178713" cy="2934961"/>
          </a:xfrm>
          <a:prstGeom prst="rect">
            <a:avLst/>
          </a:prstGeom>
        </p:spPr>
      </p:pic>
      <p:grpSp>
        <p:nvGrpSpPr>
          <p:cNvPr id="69" name="组合 9"/>
          <p:cNvGrpSpPr/>
          <p:nvPr/>
        </p:nvGrpSpPr>
        <p:grpSpPr>
          <a:xfrm rot="640293">
            <a:off x="164475" y="438655"/>
            <a:ext cx="2297211" cy="3692227"/>
            <a:chOff x="4500492" y="1510145"/>
            <a:chExt cx="2297211" cy="3692227"/>
          </a:xfrm>
        </p:grpSpPr>
        <p:grpSp>
          <p:nvGrpSpPr>
            <p:cNvPr id="70" name="组合 10"/>
            <p:cNvGrpSpPr/>
            <p:nvPr/>
          </p:nvGrpSpPr>
          <p:grpSpPr>
            <a:xfrm>
              <a:off x="4657102" y="1510145"/>
              <a:ext cx="2027462" cy="3112655"/>
              <a:chOff x="4861018" y="1510145"/>
              <a:chExt cx="2027462" cy="3112655"/>
            </a:xfrm>
          </p:grpSpPr>
          <p:sp>
            <p:nvSpPr>
              <p:cNvPr id="74" name="矩形 16"/>
              <p:cNvSpPr/>
              <p:nvPr/>
            </p:nvSpPr>
            <p:spPr>
              <a:xfrm>
                <a:off x="5699760" y="2387600"/>
                <a:ext cx="1188720" cy="2235200"/>
              </a:xfrm>
              <a:prstGeom prst="rect">
                <a:avLst/>
              </a:prstGeom>
              <a:noFill/>
              <a:ln w="19050">
                <a:solidFill>
                  <a:schemeClr val="bg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  <p:pic>
            <p:nvPicPr>
              <p:cNvPr id="75" name="图片 17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861018" y="1510145"/>
                <a:ext cx="1648711" cy="2892757"/>
              </a:xfrm>
              <a:prstGeom prst="rect">
                <a:avLst/>
              </a:prstGeom>
              <a:effectLst>
                <a:outerShdw blurRad="63500" sx="102000" sy="102000" algn="ctr" rotWithShape="0">
                  <a:srgbClr val="011829">
                    <a:alpha val="20000"/>
                  </a:srgbClr>
                </a:outerShdw>
              </a:effectLst>
            </p:spPr>
          </p:pic>
        </p:grpSp>
        <p:grpSp>
          <p:nvGrpSpPr>
            <p:cNvPr id="71" name="组合 11"/>
            <p:cNvGrpSpPr/>
            <p:nvPr/>
          </p:nvGrpSpPr>
          <p:grpSpPr>
            <a:xfrm>
              <a:off x="4500492" y="4989012"/>
              <a:ext cx="2297211" cy="213360"/>
              <a:chOff x="4580618" y="4989012"/>
              <a:chExt cx="2297211" cy="213360"/>
            </a:xfrm>
          </p:grpSpPr>
          <p:sp>
            <p:nvSpPr>
              <p:cNvPr id="72" name="等腰三角形 13"/>
              <p:cNvSpPr/>
              <p:nvPr/>
            </p:nvSpPr>
            <p:spPr>
              <a:xfrm rot="5400000">
                <a:off x="4565904" y="5003726"/>
                <a:ext cx="213360" cy="183931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  <p:sp>
            <p:nvSpPr>
              <p:cNvPr id="73" name="等腰三角形 14"/>
              <p:cNvSpPr/>
              <p:nvPr/>
            </p:nvSpPr>
            <p:spPr>
              <a:xfrm rot="16200000" flipH="1">
                <a:off x="6679184" y="5003726"/>
                <a:ext cx="213360" cy="183931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6457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7" grpId="0" animBg="1"/>
      <p:bldP spid="6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386277" y="1025525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sp>
        <p:nvSpPr>
          <p:cNvPr id="198" name="矩形 10"/>
          <p:cNvSpPr/>
          <p:nvPr/>
        </p:nvSpPr>
        <p:spPr>
          <a:xfrm>
            <a:off x="5249223" y="422412"/>
            <a:ext cx="6334298" cy="1247775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 dirty="0">
              <a:solidFill>
                <a:srgbClr val="5FB172"/>
              </a:solidFill>
              <a:latin typeface="Arial" panose="020B0604020202020204" pitchFamily="34" charset="0"/>
              <a:ea typeface="字魂59号-创粗黑" panose="00000500000000000000" pitchFamily="2" charset="-122"/>
              <a:cs typeface="Arial" panose="020B0604020202020204" pitchFamily="34" charset="0"/>
              <a:sym typeface="字魂59号-创粗黑" panose="00000500000000000000" pitchFamily="2" charset="-122"/>
            </a:endParaRPr>
          </a:p>
        </p:txBody>
      </p:sp>
      <p:grpSp>
        <p:nvGrpSpPr>
          <p:cNvPr id="199" name="Group 198"/>
          <p:cNvGrpSpPr/>
          <p:nvPr/>
        </p:nvGrpSpPr>
        <p:grpSpPr>
          <a:xfrm>
            <a:off x="5363754" y="3303002"/>
            <a:ext cx="6336021" cy="1024300"/>
            <a:chOff x="-98992" y="4160106"/>
            <a:chExt cx="7637354" cy="852422"/>
          </a:xfrm>
        </p:grpSpPr>
        <p:pic>
          <p:nvPicPr>
            <p:cNvPr id="200" name="Picture 19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98992" y="4160106"/>
              <a:ext cx="7637353" cy="852422"/>
            </a:xfrm>
            <a:prstGeom prst="rect">
              <a:avLst/>
            </a:prstGeom>
          </p:spPr>
        </p:pic>
        <p:sp>
          <p:nvSpPr>
            <p:cNvPr id="201" name="矩形 9"/>
            <p:cNvSpPr/>
            <p:nvPr/>
          </p:nvSpPr>
          <p:spPr>
            <a:xfrm>
              <a:off x="828483" y="4193156"/>
              <a:ext cx="6709879" cy="794008"/>
            </a:xfrm>
            <a:prstGeom prst="rect">
              <a:avLst/>
            </a:prstGeom>
            <a:solidFill>
              <a:srgbClr val="FFC000"/>
            </a:solidFill>
            <a:ln w="57150">
              <a:noFill/>
              <a:prstDash val="lgDashDotDot"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vi-VN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Các số có tận cùng là </a:t>
              </a:r>
              <a:endParaRPr 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vi-VN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1;</a:t>
              </a:r>
              <a:r>
                <a:rPr lang="en-US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vi-VN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3;</a:t>
              </a:r>
              <a:r>
                <a:rPr lang="en-US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vi-VN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5;</a:t>
              </a:r>
              <a:r>
                <a:rPr lang="en-US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vi-VN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và 9</a:t>
              </a:r>
              <a:endParaRPr lang="en-US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5355576" y="2126000"/>
            <a:ext cx="6344198" cy="805550"/>
            <a:chOff x="51008" y="1113550"/>
            <a:chExt cx="8002322" cy="746748"/>
          </a:xfrm>
        </p:grpSpPr>
        <p:grpSp>
          <p:nvGrpSpPr>
            <p:cNvPr id="203" name="Group 202"/>
            <p:cNvGrpSpPr/>
            <p:nvPr/>
          </p:nvGrpSpPr>
          <p:grpSpPr>
            <a:xfrm>
              <a:off x="51008" y="1125240"/>
              <a:ext cx="8002322" cy="735058"/>
              <a:chOff x="51008" y="1125240"/>
              <a:chExt cx="7506563" cy="735058"/>
            </a:xfrm>
          </p:grpSpPr>
          <p:pic>
            <p:nvPicPr>
              <p:cNvPr id="205" name="Picture 204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08" y="1125240"/>
                <a:ext cx="7506563" cy="735058"/>
              </a:xfrm>
              <a:prstGeom prst="rect">
                <a:avLst/>
              </a:prstGeom>
            </p:spPr>
          </p:pic>
          <p:sp>
            <p:nvSpPr>
              <p:cNvPr id="206" name="矩形 9"/>
              <p:cNvSpPr/>
              <p:nvPr/>
            </p:nvSpPr>
            <p:spPr>
              <a:xfrm>
                <a:off x="962260" y="1170761"/>
                <a:ext cx="6576602" cy="684745"/>
              </a:xfrm>
              <a:prstGeom prst="rect">
                <a:avLst/>
              </a:prstGeom>
              <a:solidFill>
                <a:srgbClr val="FD947F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vi-VN" sz="2800" b="1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Các số có tận cùng là 0 và 5</a:t>
                </a:r>
                <a:endParaRPr lang="en-US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04" name="TextBox 203"/>
            <p:cNvSpPr txBox="1"/>
            <p:nvPr/>
          </p:nvSpPr>
          <p:spPr>
            <a:xfrm>
              <a:off x="242635" y="1113550"/>
              <a:ext cx="16613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</a:t>
              </a:r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7" name="Group 206"/>
          <p:cNvGrpSpPr/>
          <p:nvPr/>
        </p:nvGrpSpPr>
        <p:grpSpPr>
          <a:xfrm>
            <a:off x="5338879" y="4771193"/>
            <a:ext cx="6360895" cy="1005385"/>
            <a:chOff x="1369675" y="2011937"/>
            <a:chExt cx="6683655" cy="1005385"/>
          </a:xfrm>
        </p:grpSpPr>
        <p:grpSp>
          <p:nvGrpSpPr>
            <p:cNvPr id="208" name="Group 207"/>
            <p:cNvGrpSpPr/>
            <p:nvPr/>
          </p:nvGrpSpPr>
          <p:grpSpPr>
            <a:xfrm>
              <a:off x="1369675" y="2011937"/>
              <a:ext cx="6683655" cy="1005385"/>
              <a:chOff x="1369675" y="2011938"/>
              <a:chExt cx="6683655" cy="875817"/>
            </a:xfrm>
          </p:grpSpPr>
          <p:pic>
            <p:nvPicPr>
              <p:cNvPr id="210" name="Picture 209"/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69675" y="2013830"/>
                <a:ext cx="6683655" cy="873925"/>
              </a:xfrm>
              <a:prstGeom prst="rect">
                <a:avLst/>
              </a:prstGeom>
            </p:spPr>
          </p:pic>
          <p:sp>
            <p:nvSpPr>
              <p:cNvPr id="211" name="矩形 9"/>
              <p:cNvSpPr/>
              <p:nvPr/>
            </p:nvSpPr>
            <p:spPr>
              <a:xfrm>
                <a:off x="2219394" y="2011938"/>
                <a:ext cx="5817321" cy="831147"/>
              </a:xfrm>
              <a:prstGeom prst="rect">
                <a:avLst/>
              </a:prstGeom>
              <a:solidFill>
                <a:srgbClr val="92D050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2800" b="1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Các số có chữ số tận cùng là </a:t>
                </a:r>
                <a:endParaRPr lang="en-US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/>
                <a:r>
                  <a:rPr lang="vi-VN" sz="2800" b="1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0;2;4;6;8</a:t>
                </a:r>
                <a:endParaRPr lang="en-US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09" name="TextBox 208"/>
            <p:cNvSpPr txBox="1"/>
            <p:nvPr/>
          </p:nvSpPr>
          <p:spPr>
            <a:xfrm>
              <a:off x="1538123" y="2051562"/>
              <a:ext cx="3855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</a:p>
          </p:txBody>
        </p:sp>
      </p:grpSp>
      <p:pic>
        <p:nvPicPr>
          <p:cNvPr id="212" name="Picture 211">
            <a:extLst>
              <a:ext uri="{FF2B5EF4-FFF2-40B4-BE49-F238E27FC236}">
                <a16:creationId xmlns:a16="http://schemas.microsoft.com/office/drawing/2014/main" id="{5FB6F802-EC32-4788-938A-03B8EE56683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819" y="4948259"/>
            <a:ext cx="1523181" cy="1136833"/>
          </a:xfrm>
          <a:prstGeom prst="rect">
            <a:avLst/>
          </a:prstGeom>
        </p:spPr>
      </p:pic>
      <p:sp>
        <p:nvSpPr>
          <p:cNvPr id="213" name="Rectangle 212"/>
          <p:cNvSpPr/>
          <p:nvPr/>
        </p:nvSpPr>
        <p:spPr>
          <a:xfrm>
            <a:off x="5197231" y="681857"/>
            <a:ext cx="654187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altLang="zh-CN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chia </a:t>
            </a:r>
            <a:r>
              <a:rPr lang="en-US" altLang="zh-CN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hết</a:t>
            </a:r>
            <a:r>
              <a:rPr lang="en-US" altLang="zh-CN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altLang="zh-CN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 </a:t>
            </a:r>
            <a:r>
              <a:rPr lang="en-US" altLang="zh-CN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altLang="zh-CN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….</a:t>
            </a:r>
            <a:endParaRPr lang="zh-CN" altLang="en-US" sz="4000" b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幼圆" panose="02010509060101010101" pitchFamily="49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700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" grpId="0" animBg="1"/>
      <p:bldP spid="2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6747320" y="1733191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grpSp>
        <p:nvGrpSpPr>
          <p:cNvPr id="215" name="Group 214"/>
          <p:cNvGrpSpPr/>
          <p:nvPr/>
        </p:nvGrpSpPr>
        <p:grpSpPr>
          <a:xfrm>
            <a:off x="745745" y="3877554"/>
            <a:ext cx="4371503" cy="904862"/>
            <a:chOff x="-478065" y="4093774"/>
            <a:chExt cx="8231729" cy="844778"/>
          </a:xfrm>
        </p:grpSpPr>
        <p:pic>
          <p:nvPicPr>
            <p:cNvPr id="216" name="Picture 215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8065" y="4093774"/>
              <a:ext cx="8092717" cy="804412"/>
            </a:xfrm>
            <a:prstGeom prst="rect">
              <a:avLst/>
            </a:prstGeom>
          </p:spPr>
        </p:pic>
        <p:sp>
          <p:nvSpPr>
            <p:cNvPr id="218" name="矩形 9"/>
            <p:cNvSpPr/>
            <p:nvPr/>
          </p:nvSpPr>
          <p:spPr>
            <a:xfrm>
              <a:off x="613614" y="4162734"/>
              <a:ext cx="7140050" cy="775818"/>
            </a:xfrm>
            <a:prstGeom prst="rect">
              <a:avLst/>
            </a:prstGeom>
            <a:solidFill>
              <a:srgbClr val="FFC000"/>
            </a:solidFill>
            <a:ln w="57150">
              <a:noFill/>
              <a:prstDash val="lgDashDotDot"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vi-VN" sz="4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endParaRPr lang="en-US" sz="4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566914" y="2653765"/>
            <a:ext cx="4373902" cy="911052"/>
            <a:chOff x="51008" y="1116620"/>
            <a:chExt cx="8175407" cy="911052"/>
          </a:xfrm>
        </p:grpSpPr>
        <p:grpSp>
          <p:nvGrpSpPr>
            <p:cNvPr id="220" name="Group 219"/>
            <p:cNvGrpSpPr/>
            <p:nvPr/>
          </p:nvGrpSpPr>
          <p:grpSpPr>
            <a:xfrm>
              <a:off x="51008" y="1116620"/>
              <a:ext cx="8175407" cy="911052"/>
              <a:chOff x="51008" y="1116620"/>
              <a:chExt cx="7668925" cy="911052"/>
            </a:xfrm>
          </p:grpSpPr>
          <p:pic>
            <p:nvPicPr>
              <p:cNvPr id="222" name="Picture 221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08" y="1116620"/>
                <a:ext cx="7506563" cy="804626"/>
              </a:xfrm>
              <a:prstGeom prst="rect">
                <a:avLst/>
              </a:prstGeom>
            </p:spPr>
          </p:pic>
          <p:sp>
            <p:nvSpPr>
              <p:cNvPr id="223" name="矩形 9"/>
              <p:cNvSpPr/>
              <p:nvPr/>
            </p:nvSpPr>
            <p:spPr>
              <a:xfrm>
                <a:off x="1124620" y="1196675"/>
                <a:ext cx="6595313" cy="830997"/>
              </a:xfrm>
              <a:prstGeom prst="rect">
                <a:avLst/>
              </a:prstGeom>
              <a:solidFill>
                <a:srgbClr val="FD947F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4800" b="1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</a:t>
                </a:r>
                <a:endParaRPr lang="en-US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1" name="TextBox 220"/>
            <p:cNvSpPr txBox="1"/>
            <p:nvPr/>
          </p:nvSpPr>
          <p:spPr>
            <a:xfrm>
              <a:off x="73901" y="1130377"/>
              <a:ext cx="3855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</a:t>
              </a:r>
            </a:p>
          </p:txBody>
        </p:sp>
      </p:grpSp>
      <p:grpSp>
        <p:nvGrpSpPr>
          <p:cNvPr id="224" name="Group 223"/>
          <p:cNvGrpSpPr/>
          <p:nvPr/>
        </p:nvGrpSpPr>
        <p:grpSpPr>
          <a:xfrm>
            <a:off x="1078952" y="5206088"/>
            <a:ext cx="4383144" cy="815596"/>
            <a:chOff x="0" y="2003514"/>
            <a:chExt cx="8213480" cy="748719"/>
          </a:xfrm>
        </p:grpSpPr>
        <p:grpSp>
          <p:nvGrpSpPr>
            <p:cNvPr id="225" name="Group 224"/>
            <p:cNvGrpSpPr/>
            <p:nvPr/>
          </p:nvGrpSpPr>
          <p:grpSpPr>
            <a:xfrm>
              <a:off x="0" y="2014109"/>
              <a:ext cx="8213480" cy="738124"/>
              <a:chOff x="0" y="2013830"/>
              <a:chExt cx="8213480" cy="642999"/>
            </a:xfrm>
          </p:grpSpPr>
          <p:pic>
            <p:nvPicPr>
              <p:cNvPr id="227" name="Picture 226"/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0" y="2013830"/>
                <a:ext cx="8053330" cy="615935"/>
              </a:xfrm>
              <a:prstGeom prst="rect">
                <a:avLst/>
              </a:prstGeom>
            </p:spPr>
          </p:pic>
          <p:sp>
            <p:nvSpPr>
              <p:cNvPr id="228" name="矩形 9"/>
              <p:cNvSpPr/>
              <p:nvPr/>
            </p:nvSpPr>
            <p:spPr>
              <a:xfrm>
                <a:off x="1060951" y="2071836"/>
                <a:ext cx="7152529" cy="584993"/>
              </a:xfrm>
              <a:prstGeom prst="rect">
                <a:avLst/>
              </a:prstGeom>
              <a:solidFill>
                <a:srgbClr val="00B050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48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4</a:t>
                </a:r>
                <a:endParaRPr lang="en-US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6" name="TextBox 225"/>
            <p:cNvSpPr txBox="1"/>
            <p:nvPr/>
          </p:nvSpPr>
          <p:spPr>
            <a:xfrm>
              <a:off x="105947" y="2003514"/>
              <a:ext cx="38559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</a:p>
          </p:txBody>
        </p:sp>
      </p:grpSp>
      <p:pic>
        <p:nvPicPr>
          <p:cNvPr id="229" name="Picture 228">
            <a:extLst>
              <a:ext uri="{FF2B5EF4-FFF2-40B4-BE49-F238E27FC236}">
                <a16:creationId xmlns:a16="http://schemas.microsoft.com/office/drawing/2014/main" id="{5FB6F802-EC32-4788-938A-03B8EE56683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8135" y="3678626"/>
            <a:ext cx="1523181" cy="1136833"/>
          </a:xfrm>
          <a:prstGeom prst="rect">
            <a:avLst/>
          </a:prstGeom>
        </p:spPr>
      </p:pic>
      <p:sp>
        <p:nvSpPr>
          <p:cNvPr id="230" name="Rounded Rectangle 229"/>
          <p:cNvSpPr/>
          <p:nvPr/>
        </p:nvSpPr>
        <p:spPr>
          <a:xfrm>
            <a:off x="528055" y="746260"/>
            <a:ext cx="7638736" cy="1396127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r>
              <a:rPr lang="vi-VN" altLang="zh-CN" sz="3600" b="1" dirty="0" smtClean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Điền số thích hợp vào dấu *</a:t>
            </a:r>
          </a:p>
          <a:p>
            <a:pPr algn="ctr"/>
            <a:r>
              <a:rPr lang="vi-VN" altLang="zh-CN" sz="4000" b="1" dirty="0" smtClean="0">
                <a:latin typeface="Arial" panose="020B0604020202020204" pitchFamily="34" charset="0"/>
                <a:ea typeface="幼圆" panose="02010509060101010101" pitchFamily="49" charset="-122"/>
                <a:cs typeface="Arial" panose="020B0604020202020204" pitchFamily="34" charset="0"/>
              </a:rPr>
              <a:t>Số 925</a:t>
            </a:r>
            <a:r>
              <a:rPr lang="vi-VN" altLang="zh-CN" sz="4000" b="1" dirty="0" smtClean="0">
                <a:solidFill>
                  <a:srgbClr val="C00000"/>
                </a:solidFill>
                <a:latin typeface="Arial" panose="020B0604020202020204" pitchFamily="34" charset="0"/>
                <a:ea typeface="幼圆" panose="02010509060101010101" pitchFamily="49" charset="-122"/>
                <a:cs typeface="Arial" panose="020B0604020202020204" pitchFamily="34" charset="0"/>
              </a:rPr>
              <a:t>*</a:t>
            </a:r>
            <a:r>
              <a:rPr lang="vi-VN" altLang="zh-CN" sz="4000" b="1" dirty="0" smtClean="0">
                <a:latin typeface="Arial" panose="020B0604020202020204" pitchFamily="34" charset="0"/>
                <a:ea typeface="幼圆" panose="02010509060101010101" pitchFamily="49" charset="-122"/>
                <a:cs typeface="Arial" panose="020B0604020202020204" pitchFamily="34" charset="0"/>
              </a:rPr>
              <a:t> chia hết cho 2 và 3.</a:t>
            </a:r>
            <a:endParaRPr lang="zh-CN" altLang="en-US" sz="4000" b="1" dirty="0">
              <a:latin typeface="Arial" panose="020B0604020202020204" pitchFamily="34" charset="0"/>
              <a:ea typeface="幼圆" panose="02010509060101010101" pitchFamily="49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2085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386277" y="1025525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sp>
        <p:nvSpPr>
          <p:cNvPr id="218" name="Freeform: Shape 12">
            <a:extLst>
              <a:ext uri="{FF2B5EF4-FFF2-40B4-BE49-F238E27FC236}">
                <a16:creationId xmlns:a16="http://schemas.microsoft.com/office/drawing/2014/main" id="{56D0B8CA-AB36-4319-A19B-7FE4A1620868}"/>
              </a:ext>
            </a:extLst>
          </p:cNvPr>
          <p:cNvSpPr/>
          <p:nvPr/>
        </p:nvSpPr>
        <p:spPr>
          <a:xfrm>
            <a:off x="7047164" y="5174631"/>
            <a:ext cx="3069385" cy="1622465"/>
          </a:xfrm>
          <a:custGeom>
            <a:avLst/>
            <a:gdLst>
              <a:gd name="connsiteX0" fmla="*/ 1304925 w 2609850"/>
              <a:gd name="connsiteY0" fmla="*/ 0 h 1379557"/>
              <a:gd name="connsiteX1" fmla="*/ 2609850 w 2609850"/>
              <a:gd name="connsiteY1" fmla="*/ 1304925 h 1379557"/>
              <a:gd name="connsiteX2" fmla="*/ 2606081 w 2609850"/>
              <a:gd name="connsiteY2" fmla="*/ 1379557 h 1379557"/>
              <a:gd name="connsiteX3" fmla="*/ 3769 w 2609850"/>
              <a:gd name="connsiteY3" fmla="*/ 1379557 h 1379557"/>
              <a:gd name="connsiteX4" fmla="*/ 0 w 2609850"/>
              <a:gd name="connsiteY4" fmla="*/ 1304925 h 1379557"/>
              <a:gd name="connsiteX5" fmla="*/ 1304925 w 2609850"/>
              <a:gd name="connsiteY5" fmla="*/ 0 h 1379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9850" h="1379557">
                <a:moveTo>
                  <a:pt x="1304925" y="0"/>
                </a:moveTo>
                <a:cubicBezTo>
                  <a:pt x="2025615" y="0"/>
                  <a:pt x="2609850" y="584235"/>
                  <a:pt x="2609850" y="1304925"/>
                </a:cubicBezTo>
                <a:lnTo>
                  <a:pt x="2606081" y="1379557"/>
                </a:lnTo>
                <a:lnTo>
                  <a:pt x="3769" y="1379557"/>
                </a:lnTo>
                <a:lnTo>
                  <a:pt x="0" y="1304925"/>
                </a:lnTo>
                <a:cubicBezTo>
                  <a:pt x="0" y="584235"/>
                  <a:pt x="584235" y="0"/>
                  <a:pt x="1304925" y="0"/>
                </a:cubicBezTo>
                <a:close/>
              </a:path>
            </a:pathLst>
          </a:custGeom>
          <a:blipFill>
            <a:blip r:embed="rId3"/>
            <a:srcRect/>
            <a:stretch>
              <a:fillRect l="-11877" t="-61792" r="-12989" b="-7067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&amp;S Heartbeat" panose="02040603050506020204" pitchFamily="18" charset="0"/>
            </a:endParaRPr>
          </a:p>
        </p:txBody>
      </p:sp>
      <p:sp>
        <p:nvSpPr>
          <p:cNvPr id="220" name="文本框 1">
            <a:extLst>
              <a:ext uri="{FF2B5EF4-FFF2-40B4-BE49-F238E27FC236}">
                <a16:creationId xmlns:a16="http://schemas.microsoft.com/office/drawing/2014/main" id="{721D7A69-33B4-4AF1-8E35-367566A15FFF}"/>
              </a:ext>
            </a:extLst>
          </p:cNvPr>
          <p:cNvSpPr txBox="1"/>
          <p:nvPr/>
        </p:nvSpPr>
        <p:spPr>
          <a:xfrm>
            <a:off x="4355869" y="900621"/>
            <a:ext cx="8382000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dirty="0" err="1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Luyện</a:t>
            </a:r>
            <a:r>
              <a:rPr lang="en-US" altLang="zh-CN" sz="13800" dirty="0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 </a:t>
            </a:r>
          </a:p>
          <a:p>
            <a:pPr algn="ctr"/>
            <a:r>
              <a:rPr lang="en-US" altLang="zh-CN" sz="13800" dirty="0" err="1" smtClean="0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tập</a:t>
            </a:r>
            <a:endParaRPr lang="en-US" altLang="zh-CN" sz="13800" dirty="0">
              <a:ln w="28575">
                <a:solidFill>
                  <a:sysClr val="windowText" lastClr="000000"/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  <a:latin typeface="UTM Colossalis" panose="02040603050506020204" pitchFamily="18" charset="0"/>
              <a:ea typeface="字魂17号-萌趣果冻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01093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5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22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nip Diagonal Corner Rectangle 3"/>
          <p:cNvSpPr/>
          <p:nvPr/>
        </p:nvSpPr>
        <p:spPr>
          <a:xfrm>
            <a:off x="2608728" y="282389"/>
            <a:ext cx="7449671" cy="1169894"/>
          </a:xfrm>
          <a:prstGeom prst="snip2Diag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YÊU CẦU CẦN ĐẠT</a:t>
            </a:r>
            <a:endParaRPr lang="en-US"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91671" y="1975188"/>
            <a:ext cx="11268635" cy="31116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indent="-571500" algn="just">
              <a:lnSpc>
                <a:spcPct val="115000"/>
              </a:lnSpc>
              <a:spcAft>
                <a:spcPts val="0"/>
              </a:spcAft>
              <a:buFontTx/>
              <a:buChar char="-"/>
            </a:pPr>
            <a:r>
              <a:rPr lang="vi-VN" sz="36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 </a:t>
            </a:r>
            <a:r>
              <a:rPr lang="vi-VN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tập phép cộng, phép trừ các số tự </a:t>
            </a:r>
            <a:r>
              <a:rPr lang="vi-VN" sz="36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endParaRPr lang="en-US" sz="3600" dirty="0" smtClean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571500" indent="-571500" algn="just">
              <a:lnSpc>
                <a:spcPct val="115000"/>
              </a:lnSpc>
              <a:spcAft>
                <a:spcPts val="0"/>
              </a:spcAft>
              <a:buFontTx/>
              <a:buChar char="-"/>
            </a:pPr>
            <a:r>
              <a:rPr lang="vi-VN" sz="36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 </a:t>
            </a:r>
            <a:r>
              <a:rPr lang="vi-VN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tập các tính chất, mối quan hệ giữa phép cộng và phép trừ</a:t>
            </a:r>
            <a:endParaRPr lang="en-US" sz="36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</a:pPr>
            <a:r>
              <a:rPr lang="vi-VN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Củng cố kĩ năng cộng, trừ số tự nhiên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</a:pP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 các bài toán liên quan đến phép cộng và phép </a:t>
            </a:r>
            <a:r>
              <a:rPr lang="vi-VN" sz="36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0468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0897" y="3133726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389967" y="746590"/>
            <a:ext cx="9153334" cy="92333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54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1: Đặt tính rồi tính</a:t>
            </a:r>
            <a:endParaRPr lang="en-US" altLang="en-US" sz="54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439179" y="2175710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  <a:ex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a) 6195 + 2785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9" name="Rectangle 6"/>
          <p:cNvSpPr>
            <a:spLocks noChangeArrowheads="1"/>
          </p:cNvSpPr>
          <p:nvPr/>
        </p:nvSpPr>
        <p:spPr bwMode="auto">
          <a:xfrm>
            <a:off x="389967" y="3805128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  <a:ex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47</a:t>
            </a:r>
            <a:r>
              <a:rPr lang="en-US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</a:t>
            </a: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 + 5409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0" name="Rectangle 6"/>
          <p:cNvSpPr>
            <a:spLocks noChangeArrowheads="1"/>
          </p:cNvSpPr>
          <p:nvPr/>
        </p:nvSpPr>
        <p:spPr bwMode="auto">
          <a:xfrm>
            <a:off x="5154181" y="2179472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  <a:ex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b) 5342 - 4185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1" name="Rectangle 6"/>
          <p:cNvSpPr>
            <a:spLocks noChangeArrowheads="1"/>
          </p:cNvSpPr>
          <p:nvPr/>
        </p:nvSpPr>
        <p:spPr bwMode="auto">
          <a:xfrm>
            <a:off x="5104969" y="3808890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  <a:ex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29041 - 5987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389967" y="5434546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  <a:ex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10592</a:t>
            </a: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79438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104969" y="5456218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  <a:ex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80200 - 19194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3399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66" grpId="0" animBg="1"/>
      <p:bldP spid="79" grpId="0" animBg="1"/>
      <p:bldP spid="80" grpId="0" animBg="1"/>
      <p:bldP spid="81" grpId="0" animBg="1"/>
      <p:bldP spid="68" grpId="0" animBg="1"/>
      <p:bldP spid="6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Picture 232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755" y="2048395"/>
            <a:ext cx="4050675" cy="3721823"/>
          </a:xfrm>
          <a:prstGeom prst="rect">
            <a:avLst/>
          </a:prstGeom>
        </p:spPr>
      </p:pic>
      <p:pic>
        <p:nvPicPr>
          <p:cNvPr id="234" name="Picture 233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4564" y="1869141"/>
            <a:ext cx="3901735" cy="3901077"/>
          </a:xfrm>
          <a:prstGeom prst="rect">
            <a:avLst/>
          </a:prstGeom>
        </p:spPr>
      </p:pic>
      <p:sp>
        <p:nvSpPr>
          <p:cNvPr id="235" name="Rectangle 234"/>
          <p:cNvSpPr>
            <a:spLocks noChangeArrowheads="1"/>
          </p:cNvSpPr>
          <p:nvPr/>
        </p:nvSpPr>
        <p:spPr bwMode="auto">
          <a:xfrm>
            <a:off x="-93865" y="2399400"/>
            <a:ext cx="4286296" cy="255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lang="vi-VN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6195 + 2785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36" name="Group 49"/>
          <p:cNvGrpSpPr>
            <a:grpSpLocks/>
          </p:cNvGrpSpPr>
          <p:nvPr/>
        </p:nvGrpSpPr>
        <p:grpSpPr bwMode="auto">
          <a:xfrm>
            <a:off x="755638" y="2939727"/>
            <a:ext cx="2818941" cy="1454151"/>
            <a:chOff x="288" y="1152"/>
            <a:chExt cx="1268" cy="916"/>
          </a:xfrm>
        </p:grpSpPr>
        <p:sp>
          <p:nvSpPr>
            <p:cNvPr id="237" name="Rectangle 12"/>
            <p:cNvSpPr>
              <a:spLocks noChangeArrowheads="1"/>
            </p:cNvSpPr>
            <p:nvPr/>
          </p:nvSpPr>
          <p:spPr bwMode="auto">
            <a:xfrm>
              <a:off x="542" y="1659"/>
              <a:ext cx="744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vi-VN" sz="4800" b="1" dirty="0" smtClean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2785</a:t>
              </a:r>
              <a:endParaRPr lang="en-US" sz="48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38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916"/>
              <a:chOff x="508" y="960"/>
              <a:chExt cx="1268" cy="916"/>
            </a:xfrm>
          </p:grpSpPr>
          <p:sp>
            <p:nvSpPr>
              <p:cNvPr id="239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800" b="1" dirty="0" smtClean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6195</a:t>
                </a:r>
                <a:endParaRPr lang="en-US" sz="4800" b="1" dirty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0" name="Rectangle 239"/>
              <p:cNvSpPr>
                <a:spLocks noChangeArrowheads="1"/>
              </p:cNvSpPr>
              <p:nvPr/>
            </p:nvSpPr>
            <p:spPr bwMode="auto">
              <a:xfrm>
                <a:off x="566" y="1162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000" b="1" dirty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+</a:t>
                </a:r>
                <a:endParaRPr lang="en-US" sz="4000" b="1" dirty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1" name="Line 14"/>
              <p:cNvSpPr>
                <a:spLocks noChangeShapeType="1"/>
              </p:cNvSpPr>
              <p:nvPr/>
            </p:nvSpPr>
            <p:spPr bwMode="auto">
              <a:xfrm flipV="1">
                <a:off x="674" y="1876"/>
                <a:ext cx="888" cy="0"/>
              </a:xfrm>
              <a:prstGeom prst="line">
                <a:avLst/>
              </a:prstGeom>
              <a:noFill/>
              <a:ln w="57150">
                <a:solidFill>
                  <a:schemeClr val="accent2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42" name="Rectangle 23"/>
          <p:cNvSpPr>
            <a:spLocks noChangeArrowheads="1"/>
          </p:cNvSpPr>
          <p:nvPr/>
        </p:nvSpPr>
        <p:spPr bwMode="auto">
          <a:xfrm>
            <a:off x="754015" y="4446866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vi-VN" altLang="vi-VN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8980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3" name="Rectangle 242"/>
          <p:cNvSpPr>
            <a:spLocks noChangeArrowheads="1"/>
          </p:cNvSpPr>
          <p:nvPr/>
        </p:nvSpPr>
        <p:spPr bwMode="auto">
          <a:xfrm>
            <a:off x="4136401" y="2158033"/>
            <a:ext cx="4375136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vi-VN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47836 + 5409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44" name="Group 49"/>
          <p:cNvGrpSpPr>
            <a:grpSpLocks/>
          </p:cNvGrpSpPr>
          <p:nvPr/>
        </p:nvGrpSpPr>
        <p:grpSpPr bwMode="auto">
          <a:xfrm>
            <a:off x="4990035" y="2821022"/>
            <a:ext cx="2818941" cy="1406526"/>
            <a:chOff x="288" y="1152"/>
            <a:chExt cx="1268" cy="886"/>
          </a:xfrm>
        </p:grpSpPr>
        <p:sp>
          <p:nvSpPr>
            <p:cNvPr id="245" name="Rectangle 12"/>
            <p:cNvSpPr>
              <a:spLocks noChangeArrowheads="1"/>
            </p:cNvSpPr>
            <p:nvPr/>
          </p:nvSpPr>
          <p:spPr bwMode="auto">
            <a:xfrm>
              <a:off x="649" y="1635"/>
              <a:ext cx="732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vi-VN" sz="4800" b="1" dirty="0" smtClean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5409</a:t>
              </a:r>
              <a:endParaRPr lang="en-US" sz="4800" b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46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886"/>
              <a:chOff x="508" y="960"/>
              <a:chExt cx="1268" cy="886"/>
            </a:xfrm>
          </p:grpSpPr>
          <p:sp>
            <p:nvSpPr>
              <p:cNvPr id="247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800" b="1" dirty="0" smtClean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47836</a:t>
                </a:r>
                <a:endParaRPr lang="en-US" sz="48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8" name="Rectangle 247"/>
              <p:cNvSpPr>
                <a:spLocks noChangeArrowheads="1"/>
              </p:cNvSpPr>
              <p:nvPr/>
            </p:nvSpPr>
            <p:spPr bwMode="auto">
              <a:xfrm>
                <a:off x="540" y="1219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000" b="1" dirty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+</a:t>
                </a:r>
                <a:endParaRPr lang="en-US" sz="40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9" name="Line 14"/>
              <p:cNvSpPr>
                <a:spLocks noChangeShapeType="1"/>
              </p:cNvSpPr>
              <p:nvPr/>
            </p:nvSpPr>
            <p:spPr bwMode="auto">
              <a:xfrm flipV="1">
                <a:off x="654" y="1846"/>
                <a:ext cx="947" cy="0"/>
              </a:xfrm>
              <a:prstGeom prst="line">
                <a:avLst/>
              </a:prstGeom>
              <a:noFill/>
              <a:ln w="57150">
                <a:solidFill>
                  <a:schemeClr val="accent4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50" name="Rectangle 23"/>
          <p:cNvSpPr>
            <a:spLocks noChangeArrowheads="1"/>
          </p:cNvSpPr>
          <p:nvPr/>
        </p:nvSpPr>
        <p:spPr bwMode="auto">
          <a:xfrm>
            <a:off x="5008739" y="4212045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vi-VN" altLang="vi-VN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53245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1" name="Freeform 5"/>
          <p:cNvSpPr>
            <a:spLocks noEditPoints="1" noChangeArrowheads="1"/>
          </p:cNvSpPr>
          <p:nvPr/>
        </p:nvSpPr>
        <p:spPr bwMode="auto">
          <a:xfrm>
            <a:off x="262972" y="115768"/>
            <a:ext cx="8791186" cy="1338047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252" name="Text Box 66"/>
          <p:cNvSpPr txBox="1">
            <a:spLocks noChangeArrowheads="1"/>
          </p:cNvSpPr>
          <p:nvPr/>
        </p:nvSpPr>
        <p:spPr bwMode="auto">
          <a:xfrm>
            <a:off x="1011390" y="305142"/>
            <a:ext cx="836150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1: Đặt tính rồi tính</a:t>
            </a:r>
            <a:endParaRPr lang="en-US" altLang="en-US" sz="48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53" name="Picture 252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9604" y="1947205"/>
            <a:ext cx="3912396" cy="3700560"/>
          </a:xfrm>
          <a:prstGeom prst="rect">
            <a:avLst/>
          </a:prstGeom>
        </p:spPr>
      </p:pic>
      <p:sp>
        <p:nvSpPr>
          <p:cNvPr id="254" name="Rectangle 253"/>
          <p:cNvSpPr>
            <a:spLocks noChangeArrowheads="1"/>
          </p:cNvSpPr>
          <p:nvPr/>
        </p:nvSpPr>
        <p:spPr bwMode="auto">
          <a:xfrm>
            <a:off x="8048234" y="2214597"/>
            <a:ext cx="4375136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10592</a:t>
            </a:r>
            <a:r>
              <a:rPr lang="vi-VN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79438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55" name="Group 49"/>
          <p:cNvGrpSpPr>
            <a:grpSpLocks/>
          </p:cNvGrpSpPr>
          <p:nvPr/>
        </p:nvGrpSpPr>
        <p:grpSpPr bwMode="auto">
          <a:xfrm>
            <a:off x="8826331" y="2861279"/>
            <a:ext cx="2818941" cy="1406526"/>
            <a:chOff x="288" y="1152"/>
            <a:chExt cx="1268" cy="886"/>
          </a:xfrm>
        </p:grpSpPr>
        <p:sp>
          <p:nvSpPr>
            <p:cNvPr id="256" name="Rectangle 12"/>
            <p:cNvSpPr>
              <a:spLocks noChangeArrowheads="1"/>
            </p:cNvSpPr>
            <p:nvPr/>
          </p:nvSpPr>
          <p:spPr bwMode="auto">
            <a:xfrm>
              <a:off x="434" y="1635"/>
              <a:ext cx="947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800" b="1" dirty="0" smtClean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79438</a:t>
              </a:r>
              <a:endParaRPr lang="en-US" sz="4800" b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57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886"/>
              <a:chOff x="508" y="960"/>
              <a:chExt cx="1268" cy="886"/>
            </a:xfrm>
          </p:grpSpPr>
          <p:sp>
            <p:nvSpPr>
              <p:cNvPr id="258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800" b="1" dirty="0" smtClean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10592</a:t>
                </a:r>
                <a:endParaRPr lang="en-US" sz="48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9" name="Rectangle 258"/>
              <p:cNvSpPr>
                <a:spLocks noChangeArrowheads="1"/>
              </p:cNvSpPr>
              <p:nvPr/>
            </p:nvSpPr>
            <p:spPr bwMode="auto">
              <a:xfrm>
                <a:off x="540" y="1219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000" b="1" dirty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+</a:t>
                </a:r>
                <a:endParaRPr lang="en-US" sz="40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0" name="Line 14"/>
              <p:cNvSpPr>
                <a:spLocks noChangeShapeType="1"/>
              </p:cNvSpPr>
              <p:nvPr/>
            </p:nvSpPr>
            <p:spPr bwMode="auto">
              <a:xfrm flipV="1">
                <a:off x="654" y="1846"/>
                <a:ext cx="947" cy="0"/>
              </a:xfrm>
              <a:prstGeom prst="line">
                <a:avLst/>
              </a:prstGeom>
              <a:noFill/>
              <a:ln w="57150">
                <a:solidFill>
                  <a:schemeClr val="accent4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61" name="Rectangle 23"/>
          <p:cNvSpPr>
            <a:spLocks noChangeArrowheads="1"/>
          </p:cNvSpPr>
          <p:nvPr/>
        </p:nvSpPr>
        <p:spPr bwMode="auto">
          <a:xfrm>
            <a:off x="8794094" y="4278770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8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9</a:t>
            </a:r>
            <a:r>
              <a:rPr lang="en-US" altLang="vi-VN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0030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1739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/>
      <p:bldP spid="242" grpId="0"/>
      <p:bldP spid="243" grpId="0"/>
      <p:bldP spid="250" grpId="0"/>
      <p:bldP spid="251" grpId="0" animBg="1"/>
      <p:bldP spid="252" grpId="0"/>
      <p:bldP spid="254" grpId="0"/>
      <p:bldP spid="26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Picture 232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9" y="1690460"/>
            <a:ext cx="4297124" cy="3948265"/>
          </a:xfrm>
          <a:prstGeom prst="rect">
            <a:avLst/>
          </a:prstGeom>
        </p:spPr>
      </p:pic>
      <p:pic>
        <p:nvPicPr>
          <p:cNvPr id="234" name="Picture 233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1512" y="1690460"/>
            <a:ext cx="3674712" cy="3964716"/>
          </a:xfrm>
          <a:prstGeom prst="rect">
            <a:avLst/>
          </a:prstGeom>
        </p:spPr>
      </p:pic>
      <p:sp>
        <p:nvSpPr>
          <p:cNvPr id="235" name="Rectangle 234"/>
          <p:cNvSpPr>
            <a:spLocks noChangeArrowheads="1"/>
          </p:cNvSpPr>
          <p:nvPr/>
        </p:nvSpPr>
        <p:spPr bwMode="auto">
          <a:xfrm>
            <a:off x="-227142" y="2071421"/>
            <a:ext cx="4719327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b) 5342 - 4185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36" name="Group 49"/>
          <p:cNvGrpSpPr>
            <a:grpSpLocks/>
          </p:cNvGrpSpPr>
          <p:nvPr/>
        </p:nvGrpSpPr>
        <p:grpSpPr bwMode="auto">
          <a:xfrm>
            <a:off x="787866" y="2752474"/>
            <a:ext cx="2818941" cy="1454151"/>
            <a:chOff x="288" y="1152"/>
            <a:chExt cx="1268" cy="916"/>
          </a:xfrm>
        </p:grpSpPr>
        <p:sp>
          <p:nvSpPr>
            <p:cNvPr id="237" name="Rectangle 12"/>
            <p:cNvSpPr>
              <a:spLocks noChangeArrowheads="1"/>
            </p:cNvSpPr>
            <p:nvPr/>
          </p:nvSpPr>
          <p:spPr bwMode="auto">
            <a:xfrm>
              <a:off x="542" y="1659"/>
              <a:ext cx="744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800" b="1" dirty="0" smtClean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4185</a:t>
              </a:r>
              <a:endParaRPr lang="en-US" sz="48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38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916"/>
              <a:chOff x="508" y="960"/>
              <a:chExt cx="1268" cy="916"/>
            </a:xfrm>
          </p:grpSpPr>
          <p:sp>
            <p:nvSpPr>
              <p:cNvPr id="239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800" b="1" dirty="0" smtClean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5342</a:t>
                </a:r>
                <a:endParaRPr lang="en-US" sz="4800" b="1" dirty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0" name="Rectangle 239"/>
              <p:cNvSpPr>
                <a:spLocks noChangeArrowheads="1"/>
              </p:cNvSpPr>
              <p:nvPr/>
            </p:nvSpPr>
            <p:spPr bwMode="auto">
              <a:xfrm>
                <a:off x="566" y="1162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000" b="1" dirty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-</a:t>
                </a:r>
              </a:p>
            </p:txBody>
          </p:sp>
          <p:sp>
            <p:nvSpPr>
              <p:cNvPr id="241" name="Line 14"/>
              <p:cNvSpPr>
                <a:spLocks noChangeShapeType="1"/>
              </p:cNvSpPr>
              <p:nvPr/>
            </p:nvSpPr>
            <p:spPr bwMode="auto">
              <a:xfrm flipV="1">
                <a:off x="674" y="1876"/>
                <a:ext cx="888" cy="0"/>
              </a:xfrm>
              <a:prstGeom prst="line">
                <a:avLst/>
              </a:prstGeom>
              <a:noFill/>
              <a:ln w="57150">
                <a:solidFill>
                  <a:schemeClr val="accent2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42" name="Rectangle 23"/>
          <p:cNvSpPr>
            <a:spLocks noChangeArrowheads="1"/>
          </p:cNvSpPr>
          <p:nvPr/>
        </p:nvSpPr>
        <p:spPr bwMode="auto">
          <a:xfrm>
            <a:off x="770080" y="4272239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1157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3" name="Rectangle 242"/>
          <p:cNvSpPr>
            <a:spLocks noChangeArrowheads="1"/>
          </p:cNvSpPr>
          <p:nvPr/>
        </p:nvSpPr>
        <p:spPr bwMode="auto">
          <a:xfrm>
            <a:off x="4321300" y="1957212"/>
            <a:ext cx="4375136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29041 - 5987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44" name="Group 49"/>
          <p:cNvGrpSpPr>
            <a:grpSpLocks/>
          </p:cNvGrpSpPr>
          <p:nvPr/>
        </p:nvGrpSpPr>
        <p:grpSpPr bwMode="auto">
          <a:xfrm>
            <a:off x="5312277" y="2727435"/>
            <a:ext cx="2818941" cy="1406526"/>
            <a:chOff x="288" y="1152"/>
            <a:chExt cx="1268" cy="886"/>
          </a:xfrm>
        </p:grpSpPr>
        <p:sp>
          <p:nvSpPr>
            <p:cNvPr id="245" name="Rectangle 12"/>
            <p:cNvSpPr>
              <a:spLocks noChangeArrowheads="1"/>
            </p:cNvSpPr>
            <p:nvPr/>
          </p:nvSpPr>
          <p:spPr bwMode="auto">
            <a:xfrm>
              <a:off x="649" y="1635"/>
              <a:ext cx="732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800" b="1" dirty="0" smtClean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5987</a:t>
              </a:r>
              <a:endParaRPr lang="en-US" sz="4800" b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46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886"/>
              <a:chOff x="508" y="960"/>
              <a:chExt cx="1268" cy="886"/>
            </a:xfrm>
          </p:grpSpPr>
          <p:sp>
            <p:nvSpPr>
              <p:cNvPr id="247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800" b="1" dirty="0" smtClean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29041</a:t>
                </a:r>
                <a:endParaRPr lang="en-US" sz="48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8" name="Rectangle 247"/>
              <p:cNvSpPr>
                <a:spLocks noChangeArrowheads="1"/>
              </p:cNvSpPr>
              <p:nvPr/>
            </p:nvSpPr>
            <p:spPr bwMode="auto">
              <a:xfrm>
                <a:off x="540" y="1219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000" b="1" dirty="0" smtClean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-</a:t>
                </a:r>
                <a:endParaRPr lang="en-US" sz="40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9" name="Line 14"/>
              <p:cNvSpPr>
                <a:spLocks noChangeShapeType="1"/>
              </p:cNvSpPr>
              <p:nvPr/>
            </p:nvSpPr>
            <p:spPr bwMode="auto">
              <a:xfrm flipV="1">
                <a:off x="654" y="1846"/>
                <a:ext cx="947" cy="0"/>
              </a:xfrm>
              <a:prstGeom prst="line">
                <a:avLst/>
              </a:prstGeom>
              <a:noFill/>
              <a:ln w="57150">
                <a:solidFill>
                  <a:schemeClr val="accent4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50" name="Rectangle 23"/>
          <p:cNvSpPr>
            <a:spLocks noChangeArrowheads="1"/>
          </p:cNvSpPr>
          <p:nvPr/>
        </p:nvSpPr>
        <p:spPr bwMode="auto">
          <a:xfrm>
            <a:off x="5383417" y="4237122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23054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1" name="Freeform 5"/>
          <p:cNvSpPr>
            <a:spLocks noEditPoints="1" noChangeArrowheads="1"/>
          </p:cNvSpPr>
          <p:nvPr/>
        </p:nvSpPr>
        <p:spPr bwMode="auto">
          <a:xfrm>
            <a:off x="262972" y="115768"/>
            <a:ext cx="8791186" cy="1338047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252" name="Text Box 66"/>
          <p:cNvSpPr txBox="1">
            <a:spLocks noChangeArrowheads="1"/>
          </p:cNvSpPr>
          <p:nvPr/>
        </p:nvSpPr>
        <p:spPr bwMode="auto">
          <a:xfrm>
            <a:off x="1211611" y="375350"/>
            <a:ext cx="836150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1: Đặt tính rồi tính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53" name="Picture 252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0210" y="1674008"/>
            <a:ext cx="3811790" cy="4104591"/>
          </a:xfrm>
          <a:prstGeom prst="rect">
            <a:avLst/>
          </a:prstGeom>
        </p:spPr>
      </p:pic>
      <p:sp>
        <p:nvSpPr>
          <p:cNvPr id="254" name="Rectangle 253"/>
          <p:cNvSpPr>
            <a:spLocks noChangeArrowheads="1"/>
          </p:cNvSpPr>
          <p:nvPr/>
        </p:nvSpPr>
        <p:spPr bwMode="auto">
          <a:xfrm>
            <a:off x="8159642" y="1919898"/>
            <a:ext cx="4375136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80200 </a:t>
            </a:r>
            <a:r>
              <a:rPr lang="en-US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- </a:t>
            </a:r>
            <a:r>
              <a:rPr lang="en-US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19194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55" name="Group 49"/>
          <p:cNvGrpSpPr>
            <a:grpSpLocks/>
          </p:cNvGrpSpPr>
          <p:nvPr/>
        </p:nvGrpSpPr>
        <p:grpSpPr bwMode="auto">
          <a:xfrm>
            <a:off x="8707511" y="2727699"/>
            <a:ext cx="2818941" cy="1406526"/>
            <a:chOff x="288" y="1152"/>
            <a:chExt cx="1268" cy="886"/>
          </a:xfrm>
        </p:grpSpPr>
        <p:sp>
          <p:nvSpPr>
            <p:cNvPr id="256" name="Rectangle 12"/>
            <p:cNvSpPr>
              <a:spLocks noChangeArrowheads="1"/>
            </p:cNvSpPr>
            <p:nvPr/>
          </p:nvSpPr>
          <p:spPr bwMode="auto">
            <a:xfrm>
              <a:off x="444" y="1635"/>
              <a:ext cx="937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800" b="1" dirty="0" smtClean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19194</a:t>
              </a:r>
              <a:endParaRPr lang="en-US" sz="4800" b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57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886"/>
              <a:chOff x="508" y="960"/>
              <a:chExt cx="1268" cy="886"/>
            </a:xfrm>
          </p:grpSpPr>
          <p:sp>
            <p:nvSpPr>
              <p:cNvPr id="258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800" b="1" dirty="0" smtClean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80200</a:t>
                </a:r>
                <a:endParaRPr lang="en-US" sz="48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9" name="Rectangle 258"/>
              <p:cNvSpPr>
                <a:spLocks noChangeArrowheads="1"/>
              </p:cNvSpPr>
              <p:nvPr/>
            </p:nvSpPr>
            <p:spPr bwMode="auto">
              <a:xfrm>
                <a:off x="540" y="1219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000" b="1" dirty="0" smtClean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-</a:t>
                </a:r>
                <a:endParaRPr lang="en-US" sz="40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0" name="Line 14"/>
              <p:cNvSpPr>
                <a:spLocks noChangeShapeType="1"/>
              </p:cNvSpPr>
              <p:nvPr/>
            </p:nvSpPr>
            <p:spPr bwMode="auto">
              <a:xfrm flipV="1">
                <a:off x="654" y="1846"/>
                <a:ext cx="947" cy="0"/>
              </a:xfrm>
              <a:prstGeom prst="line">
                <a:avLst/>
              </a:prstGeom>
              <a:noFill/>
              <a:ln w="57150">
                <a:solidFill>
                  <a:schemeClr val="accent4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61" name="Rectangle 23"/>
          <p:cNvSpPr>
            <a:spLocks noChangeArrowheads="1"/>
          </p:cNvSpPr>
          <p:nvPr/>
        </p:nvSpPr>
        <p:spPr bwMode="auto">
          <a:xfrm>
            <a:off x="8686391" y="4206625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61006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114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/>
      <p:bldP spid="242" grpId="0"/>
      <p:bldP spid="243" grpId="0"/>
      <p:bldP spid="250" grpId="0"/>
      <p:bldP spid="251" grpId="0" animBg="1"/>
      <p:bldP spid="252" grpId="0"/>
      <p:bldP spid="254" grpId="0"/>
      <p:bldP spid="26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550429516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227</TotalTime>
  <Words>677</Words>
  <Application>Microsoft Office PowerPoint</Application>
  <PresentationFormat>Widescreen</PresentationFormat>
  <Paragraphs>154</Paragraphs>
  <Slides>20</Slides>
  <Notes>19</Notes>
  <HiddenSlides>0</HiddenSlides>
  <MMClips>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7" baseType="lpstr">
      <vt:lpstr>UTM Androgyne</vt:lpstr>
      <vt:lpstr>隶书</vt:lpstr>
      <vt:lpstr>等线 Light</vt:lpstr>
      <vt:lpstr>汉仪小麦体简</vt:lpstr>
      <vt:lpstr>Calibri</vt:lpstr>
      <vt:lpstr>字魂59号-创粗黑</vt:lpstr>
      <vt:lpstr>UTM Colossalis</vt:lpstr>
      <vt:lpstr>Times New Roman</vt:lpstr>
      <vt:lpstr>Cambria</vt:lpstr>
      <vt:lpstr>UTM Showcard</vt:lpstr>
      <vt:lpstr>字魂17号-萌趣果冻体</vt:lpstr>
      <vt:lpstr>UTM A&amp;S Heartbeat</vt:lpstr>
      <vt:lpstr>宋体</vt:lpstr>
      <vt:lpstr>Arial</vt:lpstr>
      <vt:lpstr>幼圆</vt:lpstr>
      <vt:lpstr>等线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on tap</dc:title>
  <dc:creator>MANG NON</dc:creator>
  <cp:keywords>MANG NON</cp:keywords>
  <cp:lastModifiedBy>Windows User</cp:lastModifiedBy>
  <cp:revision>29</cp:revision>
  <dcterms:created xsi:type="dcterms:W3CDTF">2022-03-30T03:18:25Z</dcterms:created>
  <dcterms:modified xsi:type="dcterms:W3CDTF">2023-04-12T15:32:40Z</dcterms:modified>
</cp:coreProperties>
</file>