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10" r:id="rId3"/>
    <p:sldId id="298" r:id="rId4"/>
    <p:sldId id="311" r:id="rId5"/>
    <p:sldId id="297" r:id="rId6"/>
    <p:sldId id="312" r:id="rId7"/>
    <p:sldId id="256" r:id="rId8"/>
    <p:sldId id="303" r:id="rId9"/>
    <p:sldId id="304" r:id="rId10"/>
    <p:sldId id="258" r:id="rId11"/>
    <p:sldId id="305" r:id="rId12"/>
    <p:sldId id="306" r:id="rId13"/>
    <p:sldId id="260" r:id="rId14"/>
    <p:sldId id="307" r:id="rId15"/>
    <p:sldId id="308" r:id="rId16"/>
    <p:sldId id="3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7A70-33A6-45CB-8E74-39D22EDAC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793BA-93A0-4B7B-8B96-9DF59B510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AB026-B66D-4159-B2F1-844EA6D0A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61241-435B-4305-81D0-2637B126C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E7DF5-6CBB-4B75-8D1E-A154B431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9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77677-7D16-4CF0-A58D-37DD91C0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26CA9-F502-4A73-A646-B044641F9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5A4FE-9481-4365-8342-5D6ADF10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D9A4A-71BB-446B-8A1B-9C0FD668D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173F2-B91E-4908-89CB-C6AD406D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6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83A804-48AD-4CE5-99AB-D73E4EEA7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C1A5C-78D2-4B82-B834-A3F50749F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C1243-73AD-40A5-A7E2-A9B65702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90366-CA4C-434C-8113-E5BAACE1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9F602-D559-4E93-AEA3-A28414DA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2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958FF-9332-4BC9-BE2F-E83EE573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D4A1-9BBF-46CA-9ECE-115CA57D5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2EF37-EBB5-4879-A356-7A4C7A0A4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1C008-E781-48B2-95D5-88BC3E21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24E53-0FBB-413F-B00E-E5499339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7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C2E2-A150-492A-9B03-7200E161C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A8A7B-C6DB-42F6-AA48-E4B7943A1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7C098-B953-4188-B0C7-D5B232F0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E0A51-6391-40F6-8A7F-3D41F37C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3633B-C824-49C2-8696-DC0DC152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3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967FF-B4E4-46A1-8B53-BC7FAB1E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AC96B-1EDB-442D-BA58-43BC29278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15DB2-3563-4486-B923-0D5E60F52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AE3DB-CF71-4EF0-ABB8-907F4365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F2D41-5CDF-45AD-8C38-8B78A5F5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98CD2-AC4E-4A71-8F9F-C20D83F4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6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59130-A376-4F60-91E6-7FAA3077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4A81F-F175-408B-9C26-3E83A237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D7CA0-1BB4-4E86-A1AC-6FE186902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3D7956-FC30-4005-B799-C484F012E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F7F27C-77B0-4EB5-A4DE-BBF99148E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1D3BF-C7E7-42C3-AE74-44564FF3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32F05B-9593-4BAE-BD75-F41DFC1A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A7AD2B-96A7-45D0-9AA8-CAC3C064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6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EA68-FE07-4158-A561-8C37AB74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EFB5DB-357D-4B53-8341-2B7850D6C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ADCD8-7226-4B1D-B8DC-03818EC0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F4693-252D-4327-B24F-F7694DCF2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1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75CA57-64FA-4BD6-B75E-C6FEA5159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36A0E7-D687-47E0-89BC-CACE3CF3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402A6-0901-4869-B1DB-22D9AEF3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2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C54A-32F8-4DEB-AA2D-C06C176E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ADD06-3CC5-4099-8D38-985049FB4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EB1FF-D187-44AE-85FE-223DBB0B5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67FCD-E193-44C6-B6A4-EAE2F9FE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8F4D5-5553-4B39-B6D2-B421C153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63ACA-8B40-4F6F-9C45-3BAFE991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1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363D-625F-455B-B561-094740884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7A22D6-83F8-4A35-97C6-EABC9F24AB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E6CEC-B292-43D7-AB04-0B0416D94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A1BDE-0716-4FF7-8DE0-0EE09072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56862-16B7-4C06-A844-6C9A0040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15602-1D7D-4320-ABCA-2974627E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2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0D91C8-FB02-4275-BBE4-1FA6C97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77E1F-EBB2-47F0-9A4C-4466FD0F3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2FD67-7D27-4177-8CA8-74DAF6316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B6F5B-3986-475B-9DFA-E609C0218F5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A5CD4-FBC5-4027-82A4-8259D4CCC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70367-DE30-4DC7-834E-EA6FD11A5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604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D1AAF46-7053-41CE-9100-2FE8B8B6E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759"/>
            <a:ext cx="5426177" cy="665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A221D-6A6F-482D-B762-F3BFEECAD7BE}"/>
              </a:ext>
            </a:extLst>
          </p:cNvPr>
          <p:cNvSpPr txBox="1"/>
          <p:nvPr/>
        </p:nvSpPr>
        <p:spPr>
          <a:xfrm>
            <a:off x="5192202" y="206734"/>
            <a:ext cx="675330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l"/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Diện tích Hà Nội là bao nhiêu ki-lô-mét vuông, diện tích Đà Nẵng là bao nhiêu ki-lô-mét vuông và diện tích Thành phố Hồ Chí Minh là bao nhiêu ki-lô-mét vuông ?</a:t>
            </a:r>
          </a:p>
          <a:p>
            <a:pPr algn="l"/>
            <a:endParaRPr lang="vi-VN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nhiêu ki-lô-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vuông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Minh bao nhiêu ki-lô-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vuông 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D1AAF46-7053-41CE-9100-2FE8B8B6E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759"/>
            <a:ext cx="5426177" cy="665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A221D-6A6F-482D-B762-F3BFEECAD7BE}"/>
              </a:ext>
            </a:extLst>
          </p:cNvPr>
          <p:cNvSpPr txBox="1"/>
          <p:nvPr/>
        </p:nvSpPr>
        <p:spPr>
          <a:xfrm>
            <a:off x="5192202" y="206734"/>
            <a:ext cx="67533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l"/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Diện tích Hà Nội là bao nhiêu ki-lô-mét vuông, diện tích Đà Nẵng là bao nhiêu ki-lô-mét vuông và diện tích Thành phố Hồ Chí Minh là bao nhiêu ki-lô-mét vuông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20E960-A7EA-8A4F-8DA8-837A90885810}"/>
              </a:ext>
            </a:extLst>
          </p:cNvPr>
          <p:cNvSpPr txBox="1"/>
          <p:nvPr/>
        </p:nvSpPr>
        <p:spPr>
          <a:xfrm>
            <a:off x="5192202" y="4312923"/>
            <a:ext cx="66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Hà Nội là: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921km</a:t>
            </a:r>
            <a:r>
              <a:rPr lang="vi-VN" sz="32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3C2390-351C-3648-B9B9-CAD19D75CEC2}"/>
              </a:ext>
            </a:extLst>
          </p:cNvPr>
          <p:cNvSpPr txBox="1"/>
          <p:nvPr/>
        </p:nvSpPr>
        <p:spPr>
          <a:xfrm>
            <a:off x="5192202" y="4972014"/>
            <a:ext cx="660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Đà Nẵng là: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1255km</a:t>
            </a:r>
            <a:r>
              <a:rPr lang="vi-VN" sz="32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E16EE-D339-534A-A809-4C70FA1C4C2A}"/>
              </a:ext>
            </a:extLst>
          </p:cNvPr>
          <p:cNvSpPr txBox="1"/>
          <p:nvPr/>
        </p:nvSpPr>
        <p:spPr>
          <a:xfrm>
            <a:off x="5192202" y="5622619"/>
            <a:ext cx="660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TPHCM là: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2095km</a:t>
            </a:r>
            <a:r>
              <a:rPr lang="vi-VN" sz="32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8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D1AAF46-7053-41CE-9100-2FE8B8B6E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759"/>
            <a:ext cx="5426177" cy="665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A221D-6A6F-482D-B762-F3BFEECAD7BE}"/>
              </a:ext>
            </a:extLst>
          </p:cNvPr>
          <p:cNvSpPr txBox="1"/>
          <p:nvPr/>
        </p:nvSpPr>
        <p:spPr>
          <a:xfrm>
            <a:off x="5192202" y="206734"/>
            <a:ext cx="67533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l"/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Diện tích Đà Nẵng lớn hơn diện tích Hà Nội bao nhiêu ki-lô-mét vuông và bé hơn diện tích Thành phố Hồ Chí Minh bao nhiêu ki-lô-mét vuông 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CD31D0-815B-D84C-A917-F7C15F84E3AB}"/>
              </a:ext>
            </a:extLst>
          </p:cNvPr>
          <p:cNvSpPr/>
          <p:nvPr/>
        </p:nvSpPr>
        <p:spPr>
          <a:xfrm>
            <a:off x="5192202" y="3778589"/>
            <a:ext cx="6753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Diện tích Đà Nẵng lớn hơn diện tích Hà Nội là:</a:t>
            </a:r>
            <a:r>
              <a:rPr lang="vi-VN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1255 – 921 = 334 (km</a:t>
            </a:r>
            <a:r>
              <a:rPr lang="vi-VN" sz="32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B71D85-B4AD-DE4C-8720-7F9A867F6283}"/>
              </a:ext>
            </a:extLst>
          </p:cNvPr>
          <p:cNvSpPr/>
          <p:nvPr/>
        </p:nvSpPr>
        <p:spPr>
          <a:xfrm>
            <a:off x="5192202" y="5072073"/>
            <a:ext cx="73415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Diện tích Đà Nẵng bé hơn diện tích Thành phố Hồ Chí Minh là:</a:t>
            </a:r>
            <a:b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2095 – 1255 = 840 (km</a:t>
            </a:r>
            <a:r>
              <a:rPr lang="vi-VN" sz="32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2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83F6-F789-4F4F-90EE-B74B2A0BA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795" y="4944533"/>
            <a:ext cx="6194067" cy="2387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Cho biết mỗi cuộn vải dài 50m. Dựa vào biểu đồ, hãy trả lời các câu hỏi dưới đây: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a) Trong tháng 12 cửa hàng bán được bao nhiêu mét vải hoa ?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b) Trong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tháng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12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cửa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hàng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bán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được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tất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cả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bao nhiêu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mét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vải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?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endParaRPr lang="en-US" sz="3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7F52C96-62F0-49AD-ABC5-93E3E6D53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8" y="258417"/>
            <a:ext cx="5689657" cy="65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83F6-F789-4F4F-90EE-B74B2A0BA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795" y="3843866"/>
            <a:ext cx="6194067" cy="2387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Cho biết mỗi cuộn vải dài 50m. Dựa vào biểu đồ, hãy trả lời các câu hỏi dưới đây: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a) Trong tháng 12 cửa hàng bán được bao nhiêu mét vải hoa ?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endParaRPr lang="en-US" sz="3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7F52C96-62F0-49AD-ABC5-93E3E6D53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8" y="258417"/>
            <a:ext cx="5689657" cy="65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2A3A22-4CB4-DB44-B718-A2528F10A9C1}"/>
              </a:ext>
            </a:extLst>
          </p:cNvPr>
          <p:cNvSpPr txBox="1"/>
          <p:nvPr/>
        </p:nvSpPr>
        <p:spPr>
          <a:xfrm>
            <a:off x="5843795" y="4521199"/>
            <a:ext cx="6876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mét vải hoa cửa hàng bán được trong tháng 12 là:</a:t>
            </a:r>
            <a:b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50 × 42 = 2100 (m)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8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83F6-F789-4F4F-90EE-B74B2A0BA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795" y="3149094"/>
            <a:ext cx="6194067" cy="2387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Cho biết mỗi cuộn vải dài 50m. Dựa vào biểu đồ, hãy trả lời các câu hỏi dưới đây: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b) Trong tháng 12 cửa hàng bán được tất cả bao nhiêu mét vải ?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endParaRPr lang="en-US" sz="3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7F52C96-62F0-49AD-ABC5-93E3E6D53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8" y="258417"/>
            <a:ext cx="5689657" cy="65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359C79-2D57-8B41-ADC8-407DCCF1DBBC}"/>
              </a:ext>
            </a:extLst>
          </p:cNvPr>
          <p:cNvSpPr txBox="1"/>
          <p:nvPr/>
        </p:nvSpPr>
        <p:spPr>
          <a:xfrm>
            <a:off x="5843795" y="4108194"/>
            <a:ext cx="64177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C1: </a:t>
            </a:r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số cuộn vải cửa hàng bán được trong tháng 12 là:</a:t>
            </a:r>
            <a:b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42 + 50 + 37 = 129 (cuộn)</a:t>
            </a:r>
            <a:b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mét vải cửa hàng bán được tất cả trong tháng 12 là:</a:t>
            </a:r>
            <a:b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50 × 129 = 6450 (m)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A01419-36D6-8243-A876-D053BA944028}"/>
              </a:ext>
            </a:extLst>
          </p:cNvPr>
          <p:cNvSpPr txBox="1">
            <a:spLocks/>
          </p:cNvSpPr>
          <p:nvPr/>
        </p:nvSpPr>
        <p:spPr>
          <a:xfrm>
            <a:off x="5843795" y="4484628"/>
            <a:ext cx="6263538" cy="19247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b="1" i="1" dirty="0">
                <a:solidFill>
                  <a:srgbClr val="0070C0"/>
                </a:solidFill>
              </a:rPr>
              <a:t/>
            </a:r>
            <a:br>
              <a:rPr lang="vi-VN" sz="2800" b="1" i="1" dirty="0">
                <a:solidFill>
                  <a:srgbClr val="0070C0"/>
                </a:solidFill>
              </a:rPr>
            </a:br>
            <a:r>
              <a:rPr lang="vi-VN" sz="2800" b="1" i="1" dirty="0">
                <a:solidFill>
                  <a:srgbClr val="0070C0"/>
                </a:solidFill>
              </a:rPr>
              <a:t/>
            </a:r>
            <a:br>
              <a:rPr lang="vi-VN" sz="2800" b="1" i="1" dirty="0">
                <a:solidFill>
                  <a:srgbClr val="0070C0"/>
                </a:solidFill>
              </a:rPr>
            </a:br>
            <a:r>
              <a:rPr lang="vi-VN" sz="2800" b="1" i="1" dirty="0">
                <a:solidFill>
                  <a:srgbClr val="0070C0"/>
                </a:solidFill>
              </a:rPr>
              <a:t/>
            </a:r>
            <a:br>
              <a:rPr lang="vi-VN" sz="2800" b="1" i="1" dirty="0">
                <a:solidFill>
                  <a:srgbClr val="0070C0"/>
                </a:solidFill>
              </a:rPr>
            </a:br>
            <a:r>
              <a:rPr lang="vi-VN" sz="2800" b="1" i="1" dirty="0">
                <a:solidFill>
                  <a:srgbClr val="0070C0"/>
                </a:solidFill>
              </a:rPr>
              <a:t/>
            </a:r>
            <a:br>
              <a:rPr lang="vi-VN" sz="2800" b="1" i="1" dirty="0">
                <a:solidFill>
                  <a:srgbClr val="0070C0"/>
                </a:solidFill>
              </a:rPr>
            </a:br>
            <a:r>
              <a:rPr lang="vi-VN" sz="2800" b="1" i="1" dirty="0">
                <a:solidFill>
                  <a:srgbClr val="0070C0"/>
                </a:solidFill>
              </a:rPr>
              <a:t/>
            </a:r>
            <a:br>
              <a:rPr lang="vi-VN" sz="2800" b="1" i="1" dirty="0">
                <a:solidFill>
                  <a:srgbClr val="0070C0"/>
                </a:solidFill>
              </a:rPr>
            </a:br>
            <a:r>
              <a:rPr lang="en-US" sz="2800" b="1" i="1" dirty="0">
                <a:solidFill>
                  <a:srgbClr val="0070C0"/>
                </a:solidFill>
              </a:rPr>
              <a:t>   </a:t>
            </a:r>
            <a:r>
              <a:rPr lang="vi-VN" sz="2800" b="1" i="1" dirty="0">
                <a:solidFill>
                  <a:srgbClr val="0070C0"/>
                </a:solidFill>
              </a:rPr>
              <a:t/>
            </a:r>
            <a:br>
              <a:rPr lang="vi-VN" sz="2800" b="1" i="1" dirty="0">
                <a:solidFill>
                  <a:srgbClr val="0070C0"/>
                </a:solidFill>
              </a:rPr>
            </a:b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C2: </a:t>
            </a:r>
            <a:r>
              <a:rPr lang="vi-VN" sz="2800" b="1" i="1" dirty="0">
                <a:solidFill>
                  <a:srgbClr val="0070C0"/>
                </a:solidFill>
              </a:rPr>
              <a:t>Số mét vải cửa hàng bán được tất cả trong tháng 12 là:</a:t>
            </a:r>
            <a:br>
              <a:rPr lang="vi-VN" sz="2800" b="1" i="1" dirty="0">
                <a:solidFill>
                  <a:srgbClr val="0070C0"/>
                </a:solidFill>
              </a:rPr>
            </a:br>
            <a:r>
              <a:rPr lang="vi-VN" sz="2800" b="1" i="1" dirty="0">
                <a:solidFill>
                  <a:srgbClr val="0070C0"/>
                </a:solidFill>
              </a:rPr>
              <a:t>              50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800" b="1" i="1" dirty="0">
                <a:solidFill>
                  <a:srgbClr val="0070C0"/>
                </a:solidFill>
              </a:rPr>
              <a:t> </a:t>
            </a:r>
            <a:r>
              <a:rPr lang="en-US" sz="2800" b="1" i="1" dirty="0">
                <a:solidFill>
                  <a:srgbClr val="0070C0"/>
                </a:solidFill>
              </a:rPr>
              <a:t>(</a:t>
            </a:r>
            <a:r>
              <a:rPr lang="vi-VN" sz="2800" b="1" i="1" dirty="0">
                <a:solidFill>
                  <a:srgbClr val="0070C0"/>
                </a:solidFill>
              </a:rPr>
              <a:t>42 + 50 + 37</a:t>
            </a:r>
            <a:r>
              <a:rPr lang="en-US" sz="2800" b="1" i="1" dirty="0">
                <a:solidFill>
                  <a:srgbClr val="0070C0"/>
                </a:solidFill>
              </a:rPr>
              <a:t>) </a:t>
            </a:r>
            <a:r>
              <a:rPr lang="vi-VN" sz="2800" b="1" i="1" dirty="0">
                <a:solidFill>
                  <a:srgbClr val="0070C0"/>
                </a:solidFill>
              </a:rPr>
              <a:t> = 6450 (m)</a:t>
            </a:r>
            <a:br>
              <a:rPr lang="vi-VN" sz="2800" b="1" i="1" dirty="0">
                <a:solidFill>
                  <a:srgbClr val="0070C0"/>
                </a:solidFill>
              </a:rPr>
            </a:br>
            <a:r>
              <a:rPr lang="vi-VN" sz="2800" b="1" i="1" dirty="0">
                <a:solidFill>
                  <a:srgbClr val="0070C0"/>
                </a:solidFill>
              </a:rPr>
              <a:t>                            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-0.00078 -0.450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0E2FAF-194D-624F-A92E-5AEC6AAD23C6}"/>
              </a:ext>
            </a:extLst>
          </p:cNvPr>
          <p:cNvSpPr/>
          <p:nvPr/>
        </p:nvSpPr>
        <p:spPr>
          <a:xfrm>
            <a:off x="1003648" y="2058335"/>
            <a:ext cx="95460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CHÚC CÁC CON HỌC TỐT!</a:t>
            </a:r>
            <a:endParaRPr lang="en-US" sz="6000" b="0" cap="none" spc="0" dirty="0">
              <a:ln w="0"/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D04DD0-1365-402A-83B9-72F55D947792}"/>
              </a:ext>
            </a:extLst>
          </p:cNvPr>
          <p:cNvSpPr txBox="1"/>
          <p:nvPr/>
        </p:nvSpPr>
        <p:spPr>
          <a:xfrm>
            <a:off x="5550809" y="2121678"/>
            <a:ext cx="4778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0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8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FBB22D-1841-E547-85A4-2A714EBF6648}"/>
              </a:ext>
            </a:extLst>
          </p:cNvPr>
          <p:cNvSpPr txBox="1"/>
          <p:nvPr/>
        </p:nvSpPr>
        <p:spPr>
          <a:xfrm>
            <a:off x="781613" y="427314"/>
            <a:ext cx="2261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Môn</a:t>
            </a:r>
            <a:r>
              <a:rPr lang="en-US" sz="36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Toán</a:t>
            </a:r>
            <a:endParaRPr lang="en-US" sz="3600" b="1" dirty="0">
              <a:ln w="22225">
                <a:noFill/>
                <a:prstDash val="solid"/>
              </a:ln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071AE-BE06-1A49-AC2D-E00ED5745613}"/>
              </a:ext>
            </a:extLst>
          </p:cNvPr>
          <p:cNvSpPr txBox="1"/>
          <p:nvPr/>
        </p:nvSpPr>
        <p:spPr>
          <a:xfrm>
            <a:off x="1912435" y="2022101"/>
            <a:ext cx="8830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Kể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tên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loại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biểu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đã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Curved Left Arrow 1">
            <a:extLst>
              <a:ext uri="{FF2B5EF4-FFF2-40B4-BE49-F238E27FC236}">
                <a16:creationId xmlns:a16="http://schemas.microsoft.com/office/drawing/2014/main" id="{53F73454-3FE1-A447-B7F0-C4E16C23A63B}"/>
              </a:ext>
            </a:extLst>
          </p:cNvPr>
          <p:cNvSpPr/>
          <p:nvPr/>
        </p:nvSpPr>
        <p:spPr>
          <a:xfrm rot="3808843">
            <a:off x="4495516" y="2441148"/>
            <a:ext cx="493209" cy="2063422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E3AF33-009E-AD4A-8670-02CB09E7DB8C}"/>
              </a:ext>
            </a:extLst>
          </p:cNvPr>
          <p:cNvSpPr txBox="1"/>
          <p:nvPr/>
        </p:nvSpPr>
        <p:spPr>
          <a:xfrm>
            <a:off x="1447208" y="3429000"/>
            <a:ext cx="2261645" cy="144655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Biểu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tranh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vẽ</a:t>
            </a:r>
            <a:endParaRPr lang="en-US" sz="4400" dirty="0">
              <a:ln w="22225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Curved Left Arrow 7">
            <a:extLst>
              <a:ext uri="{FF2B5EF4-FFF2-40B4-BE49-F238E27FC236}">
                <a16:creationId xmlns:a16="http://schemas.microsoft.com/office/drawing/2014/main" id="{09BC116A-A5AF-DD41-A5B0-2A2D5DCF1EE4}"/>
              </a:ext>
            </a:extLst>
          </p:cNvPr>
          <p:cNvSpPr/>
          <p:nvPr/>
        </p:nvSpPr>
        <p:spPr>
          <a:xfrm rot="6754700" flipV="1">
            <a:off x="6415534" y="2333411"/>
            <a:ext cx="504036" cy="2168213"/>
          </a:xfrm>
          <a:prstGeom prst="curvedLeftArrow">
            <a:avLst>
              <a:gd name="adj1" fmla="val 25000"/>
              <a:gd name="adj2" fmla="val 50000"/>
              <a:gd name="adj3" fmla="val 3435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7A5164-1789-DD4C-9377-B50F19F2EF0D}"/>
              </a:ext>
            </a:extLst>
          </p:cNvPr>
          <p:cNvSpPr txBox="1"/>
          <p:nvPr/>
        </p:nvSpPr>
        <p:spPr>
          <a:xfrm>
            <a:off x="7858114" y="3637148"/>
            <a:ext cx="2261645" cy="144655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2"/>
                </a:solidFill>
                <a:latin typeface="Cambria" panose="02040503050406030204" pitchFamily="18" charset="0"/>
                <a:cs typeface="Times New Roman" pitchFamily="18" charset="0"/>
              </a:rPr>
              <a:t>Biểu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2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2"/>
                </a:solidFill>
                <a:latin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2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2"/>
                </a:solidFill>
                <a:latin typeface="Cambria" panose="02040503050406030204" pitchFamily="18" charset="0"/>
                <a:cs typeface="Times New Roman" pitchFamily="18" charset="0"/>
              </a:rPr>
              <a:t>cột</a:t>
            </a:r>
            <a:endParaRPr lang="en-US" sz="4400" dirty="0">
              <a:ln w="22225">
                <a:noFill/>
                <a:prstDash val="solid"/>
              </a:ln>
              <a:solidFill>
                <a:schemeClr val="accent2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D04DD0-1365-402A-83B9-72F55D947792}"/>
              </a:ext>
            </a:extLst>
          </p:cNvPr>
          <p:cNvSpPr txBox="1"/>
          <p:nvPr/>
        </p:nvSpPr>
        <p:spPr>
          <a:xfrm>
            <a:off x="5550809" y="2121678"/>
            <a:ext cx="4479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60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86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7BD57B-E280-481B-BC78-9B21F1317DA2}"/>
              </a:ext>
            </a:extLst>
          </p:cNvPr>
          <p:cNvSpPr txBox="1"/>
          <p:nvPr/>
        </p:nvSpPr>
        <p:spPr>
          <a:xfrm>
            <a:off x="2855789" y="726747"/>
            <a:ext cx="7324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77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77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77"/>
              </a:rPr>
              <a:t>Tư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77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77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77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77"/>
              </a:rPr>
              <a:t>26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77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77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77"/>
              </a:rPr>
              <a:t>4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77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77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77"/>
              </a:rPr>
              <a:t>2023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D04DD0-1365-402A-83B9-72F55D947792}"/>
              </a:ext>
            </a:extLst>
          </p:cNvPr>
          <p:cNvSpPr txBox="1"/>
          <p:nvPr/>
        </p:nvSpPr>
        <p:spPr>
          <a:xfrm>
            <a:off x="5187738" y="1637584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77"/>
                <a:cs typeface="Times New Roman" pitchFamily="18" charset="0"/>
              </a:rPr>
              <a:t>Toán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001 4 hàng" panose="020B0603050302020204" pitchFamily="34" charset="77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FD2BED-A8E0-4C5B-A3EA-672E5A55B289}"/>
              </a:ext>
            </a:extLst>
          </p:cNvPr>
          <p:cNvSpPr txBox="1"/>
          <p:nvPr/>
        </p:nvSpPr>
        <p:spPr>
          <a:xfrm>
            <a:off x="3626413" y="2425447"/>
            <a:ext cx="4939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Ôn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tập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về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biểu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đồ</a:t>
            </a:r>
            <a:endParaRPr lang="en-US" sz="4800" b="1" dirty="0">
              <a:ln w="22225">
                <a:noFill/>
                <a:prstDash val="solid"/>
              </a:ln>
              <a:solidFill>
                <a:srgbClr val="FFFF00"/>
              </a:solidFill>
              <a:latin typeface="HP001 4 hàng" panose="020B0603050302020204" pitchFamily="34" charset="7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447" y="2093276"/>
            <a:ext cx="10331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0510" algn="ctr">
              <a:spcAft>
                <a:spcPts val="0"/>
              </a:spcAft>
            </a:pPr>
            <a:r>
              <a:rPr lang="pt-BR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indent="-270510" algn="just">
              <a:spcAft>
                <a:spcPts val="0"/>
              </a:spcAft>
            </a:pPr>
            <a:r>
              <a:rPr lang="pt-BR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70510" algn="just"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622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5DBF414-4967-4FF6-904C-CC5CCABC6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5" y="1946772"/>
            <a:ext cx="10917140" cy="19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5A75AB-9DB9-4316-ABF6-24B3028914A4}"/>
              </a:ext>
            </a:extLst>
          </p:cNvPr>
          <p:cNvSpPr txBox="1"/>
          <p:nvPr/>
        </p:nvSpPr>
        <p:spPr>
          <a:xfrm>
            <a:off x="127221" y="180837"/>
            <a:ext cx="11887200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u="sng" dirty="0" err="1">
                <a:solidFill>
                  <a:srgbClr val="2888E1"/>
                </a:solidFill>
                <a:effectLst/>
                <a:latin typeface="+mj-lt"/>
              </a:rPr>
              <a:t>Bài</a:t>
            </a:r>
            <a:r>
              <a:rPr lang="vi-VN" sz="3200" b="1" i="0" u="sng" dirty="0">
                <a:solidFill>
                  <a:srgbClr val="2888E1"/>
                </a:solidFill>
                <a:effectLst/>
                <a:latin typeface="+mj-lt"/>
              </a:rPr>
              <a:t> 1</a:t>
            </a:r>
            <a:endParaRPr lang="vi-VN" sz="3200" b="0" i="0" u="sng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Dựa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vào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biểu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đồ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dưới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đây,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hãy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trả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lời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các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câu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hỏi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sau:</a:t>
            </a:r>
          </a:p>
          <a:p>
            <a:pPr algn="ctr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SỐ HÌNH CỦA BỐN TỔ ĐÃ CẮT ĐƯỢC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a)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Cả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bốn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tổ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cắt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được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bao nhiêu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hình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? Trong đó có bao nhiêu hình tam giác, bao nhiêu hình vuông và bao nhiêu hình chữ nhật ?</a:t>
            </a:r>
          </a:p>
          <a:p>
            <a:pPr algn="l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b)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Tổ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3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cắt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được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nhiều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hơn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tổ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2 bao nhiêu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hình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vuông nhưng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ít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hơn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tổ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2 bao nhiêu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hình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chữ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nhật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?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0717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5DBF414-4967-4FF6-904C-CC5CCABC6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5" y="1946772"/>
            <a:ext cx="10917140" cy="19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5A75AB-9DB9-4316-ABF6-24B3028914A4}"/>
              </a:ext>
            </a:extLst>
          </p:cNvPr>
          <p:cNvSpPr txBox="1"/>
          <p:nvPr/>
        </p:nvSpPr>
        <p:spPr>
          <a:xfrm>
            <a:off x="127221" y="180837"/>
            <a:ext cx="118872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u="sng" dirty="0" err="1">
                <a:solidFill>
                  <a:srgbClr val="2888E1"/>
                </a:solidFill>
                <a:effectLst/>
                <a:latin typeface="+mj-lt"/>
              </a:rPr>
              <a:t>Bài</a:t>
            </a:r>
            <a:r>
              <a:rPr lang="vi-VN" sz="3200" b="1" i="0" u="sng" dirty="0">
                <a:solidFill>
                  <a:srgbClr val="2888E1"/>
                </a:solidFill>
                <a:effectLst/>
                <a:latin typeface="+mj-lt"/>
              </a:rPr>
              <a:t> 1</a:t>
            </a:r>
            <a:endParaRPr lang="vi-VN" sz="3200" b="0" i="0" u="sng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Dựa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vào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biểu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đồ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dưới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đây,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hãy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trả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lời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các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câu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hỏi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sau:</a:t>
            </a:r>
          </a:p>
          <a:p>
            <a:pPr algn="ctr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SỐ HÌNH CỦA BỐN TỔ ĐÃ CẮT ĐƯỢC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a) Cả bốn tổ cắt được bao nhiêu hình? Trong đó có bao nhiêu hình tam giác, bao nhiêu hình vuông và bao nhiêu hình chữ nhật ?</a:t>
            </a:r>
          </a:p>
          <a:p>
            <a:pPr algn="l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DD1D75-EFEE-C146-8D5C-4344185E1D2A}"/>
              </a:ext>
            </a:extLst>
          </p:cNvPr>
          <p:cNvSpPr txBox="1">
            <a:spLocks/>
          </p:cNvSpPr>
          <p:nvPr/>
        </p:nvSpPr>
        <p:spPr>
          <a:xfrm>
            <a:off x="177578" y="5031806"/>
            <a:ext cx="12014421" cy="18261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>
                <a:solidFill>
                  <a:srgbClr val="C00000"/>
                </a:solidFill>
              </a:rPr>
              <a:t>					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bốn tổ cắt được 16 hình, trong đó có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hình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hình vuông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hình chữ nhật.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24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5DBF414-4967-4FF6-904C-CC5CCABC6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5" y="1946772"/>
            <a:ext cx="10917140" cy="19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5A75AB-9DB9-4316-ABF6-24B3028914A4}"/>
              </a:ext>
            </a:extLst>
          </p:cNvPr>
          <p:cNvSpPr txBox="1"/>
          <p:nvPr/>
        </p:nvSpPr>
        <p:spPr>
          <a:xfrm>
            <a:off x="127221" y="180837"/>
            <a:ext cx="118872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u="sng" dirty="0" err="1">
                <a:solidFill>
                  <a:srgbClr val="2888E1"/>
                </a:solidFill>
                <a:effectLst/>
                <a:latin typeface="+mj-lt"/>
              </a:rPr>
              <a:t>Bài</a:t>
            </a:r>
            <a:r>
              <a:rPr lang="vi-VN" sz="3200" b="1" i="0" u="sng" dirty="0">
                <a:solidFill>
                  <a:srgbClr val="2888E1"/>
                </a:solidFill>
                <a:effectLst/>
                <a:latin typeface="+mj-lt"/>
              </a:rPr>
              <a:t> 1</a:t>
            </a:r>
            <a:endParaRPr lang="vi-VN" sz="3200" b="0" i="0" u="sng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Dựa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vào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biểu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đồ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dưới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đây,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hãy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trả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lời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các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câu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hỏi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sau:</a:t>
            </a:r>
          </a:p>
          <a:p>
            <a:pPr algn="ctr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SỐ HÌNH CỦA BỐN TỔ ĐÃ CẮT ĐƯỢC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3200" dirty="0">
                <a:solidFill>
                  <a:srgbClr val="000000"/>
                </a:solidFill>
                <a:latin typeface="+mj-lt"/>
              </a:rPr>
              <a:t>b) Tổ 3 cắt được nhiều hơn tổ 2 bao nhiêu hình vuông nhưng ít hơn tổ 2 bao nhiêu hình chữ nhật ?</a:t>
            </a:r>
          </a:p>
          <a:p>
            <a:pPr algn="l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DD1D75-EFEE-C146-8D5C-4344185E1D2A}"/>
              </a:ext>
            </a:extLst>
          </p:cNvPr>
          <p:cNvSpPr txBox="1">
            <a:spLocks/>
          </p:cNvSpPr>
          <p:nvPr/>
        </p:nvSpPr>
        <p:spPr>
          <a:xfrm>
            <a:off x="127221" y="5014873"/>
            <a:ext cx="12014421" cy="18261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b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cắt được nhiều hơn tổ 2 là 1 hình vuông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 hơn tổ 2 là 1 hình chữ nhật.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7137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465</Words>
  <Application>Microsoft Office PowerPoint</Application>
  <PresentationFormat>Widescreen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HP001 4 hàng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Biểu đồ dưới đây nói về vải của một cửa hàng bán được trong tháng 12: Cho biết mỗi cuộn vải dài 50m. Dựa vào biểu đồ, hãy trả lời các câu hỏi dưới đây: a) Trong tháng 12 cửa hàng bán được bao nhiêu mét vải hoa ?  b) Trong tháng 12 cửa hàng bán được tất cả bao nhiêu mét vải ?   </vt:lpstr>
      <vt:lpstr>Bài 3: Biểu đồ dưới đây nói về vải của một cửa hàng bán được trong tháng 12: Cho biết mỗi cuộn vải dài 50m. Dựa vào biểu đồ, hãy trả lời các câu hỏi dưới đây: a) Trong tháng 12 cửa hàng bán được bao nhiêu mét vải hoa ?    </vt:lpstr>
      <vt:lpstr>Bài 3: Biểu đồ dưới đây nói về vải của một cửa hàng bán được trong tháng 12: Cho biết mỗi cuộn vải dài 50m. Dựa vào biểu đồ, hãy trả lời các câu hỏi dưới đây: b) Trong tháng 12 cửa hàng bán được tất cả bao nhiêu mét vải ?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197NA14983 -  BÙI THỊ DIỆN - K25N01</dc:creator>
  <cp:lastModifiedBy>Admin</cp:lastModifiedBy>
  <cp:revision>19</cp:revision>
  <dcterms:created xsi:type="dcterms:W3CDTF">2021-05-04T16:33:09Z</dcterms:created>
  <dcterms:modified xsi:type="dcterms:W3CDTF">2023-04-17T06:54:10Z</dcterms:modified>
</cp:coreProperties>
</file>