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2" r:id="rId3"/>
  </p:sldMasterIdLst>
  <p:sldIdLst>
    <p:sldId id="257" r:id="rId4"/>
    <p:sldId id="262" r:id="rId5"/>
    <p:sldId id="274" r:id="rId6"/>
    <p:sldId id="270" r:id="rId7"/>
    <p:sldId id="275" r:id="rId8"/>
    <p:sldId id="277" r:id="rId9"/>
    <p:sldId id="278" r:id="rId10"/>
    <p:sldId id="279" r:id="rId11"/>
    <p:sldId id="256" r:id="rId12"/>
    <p:sldId id="258" r:id="rId13"/>
    <p:sldId id="260" r:id="rId14"/>
    <p:sldId id="273" r:id="rId15"/>
    <p:sldId id="267" r:id="rId16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2" autoAdjust="0"/>
    <p:restoredTop sz="94660"/>
  </p:normalViewPr>
  <p:slideViewPr>
    <p:cSldViewPr>
      <p:cViewPr varScale="1">
        <p:scale>
          <a:sx n="94" d="100"/>
          <a:sy n="94" d="100"/>
        </p:scale>
        <p:origin x="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6041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022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17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2128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41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356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305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834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4300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835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47DDAE6-0336-462B-8833-66FF7677FE17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1330106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9ABF61-B552-44D1-8DB2-C713791C8059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029621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480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4865762-4FBD-446D-BC77-0906E61D433A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4553056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33BE229-EAE0-4630-9156-3B87639DF218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6815736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3784955-1A48-4382-B832-D4248767A0E1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0882291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39F57C1-1A61-4F6A-952C-FE448E0FDA49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6976780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A0C9F22-D98E-4AEF-BD65-C333A8F2EC09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43106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A0C9F22-D98E-4AEF-BD65-C333A8F2EC09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97674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A0C9F22-D98E-4AEF-BD65-C333A8F2EC09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74904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A0C9F22-D98E-4AEF-BD65-C333A8F2EC09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06937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A0C9F22-D98E-4AEF-BD65-C333A8F2EC09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65594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AD6578-33E2-4510-A5BD-F6ADF038B357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309055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8460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A7926AF-4FDB-451D-9661-948CFF0CD8D5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499742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EDD0B0-C321-4B43-8837-343559C1B706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6092898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FD51864-9A5E-4D67-A71F-639346365DDB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7949367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5123B1A-0D39-4DB4-813F-7DB118532CE1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7146849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8AC622-757A-45FF-B582-114D1B5E84FE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3482961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81E9E5-7F88-408D-9E8B-ECBD9FEEBCEE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24632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81E9E5-7F88-408D-9E8B-ECBD9FEEBCEE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26243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81E9E5-7F88-408D-9E8B-ECBD9FEEBCEE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39662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F465AB-9BB7-44D6-B338-AA26D62ABFAF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4281116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2E0F2D1-2F58-485E-832D-F8502C303FD7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433755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B68B417-BA9F-4D81-94BF-68BC53166231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3001758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A02C33C-CD42-456E-A6A8-F97EADEC328F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6912127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448037E-A095-438C-9D07-639FC31A3DEE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8722718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7CAE8E7-7215-4D43-AB38-5E0953CB7DA8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25245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7CAE8E7-7215-4D43-AB38-5E0953CB7DA8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48833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E14E53-CEFF-4059-8DFE-E9585B660104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7453752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F9C4E88-8B9D-46F1-B0C5-B61FF4856D33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6175760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6E6160-D876-4083-9652-4046233F73DF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4552868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106F874-924F-4CB4-8362-AB4FBC6FA9F7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1085914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552EEAE-FCEF-426C-A50D-602C9E9170FC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59810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294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CA786AB-BA25-4DF8-A606-959FCF4CFE90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049256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311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06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053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17" Type="http://schemas.openxmlformats.org/officeDocument/2006/relationships/slideLayout" Target="../slideLayouts/slideLayout44.xml"/><Relationship Id="rId2" Type="http://schemas.openxmlformats.org/officeDocument/2006/relationships/slideLayout" Target="../slideLayouts/slideLayout29.xml"/><Relationship Id="rId16" Type="http://schemas.openxmlformats.org/officeDocument/2006/relationships/slideLayout" Target="../slideLayouts/slideLayout43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37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4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46.xml"/><Relationship Id="rId16" Type="http://schemas.openxmlformats.org/officeDocument/2006/relationships/slideLayout" Target="../slideLayouts/slideLayout60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slideLayout" Target="../slideLayouts/slideLayout5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slideLayout" Target="../slideLayouts/slideLayout5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9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5FABE-B25A-4440-ADEF-FF88ED9801A6}" type="datetimeFigureOut">
              <a:rPr lang="en-US" smtClean="0"/>
              <a:pPr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E6B1E-8CB2-421B-86A5-90E33F311B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3" r:id="rId2"/>
    <p:sldLayoutId id="2147483702" r:id="rId3"/>
    <p:sldLayoutId id="2147483700" r:id="rId4"/>
    <p:sldLayoutId id="2147483650" r:id="rId5"/>
    <p:sldLayoutId id="2147483710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1" r:id="rId13"/>
    <p:sldLayoutId id="2147483699" r:id="rId14"/>
    <p:sldLayoutId id="2147483681" r:id="rId15"/>
    <p:sldLayoutId id="2147483679" r:id="rId16"/>
    <p:sldLayoutId id="2147483678" r:id="rId17"/>
    <p:sldLayoutId id="2147483677" r:id="rId18"/>
    <p:sldLayoutId id="2147483651" r:id="rId19"/>
    <p:sldLayoutId id="2147483652" r:id="rId20"/>
    <p:sldLayoutId id="2147483653" r:id="rId21"/>
    <p:sldLayoutId id="2147483654" r:id="rId22"/>
    <p:sldLayoutId id="2147483655" r:id="rId23"/>
    <p:sldLayoutId id="2147483656" r:id="rId24"/>
    <p:sldLayoutId id="2147483657" r:id="rId25"/>
    <p:sldLayoutId id="2147483658" r:id="rId26"/>
    <p:sldLayoutId id="2147483659" r:id="rId2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03CF6E-4E40-41C2-A68C-ACECB6603777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5141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80" r:id="rId8"/>
    <p:sldLayoutId id="2147483676" r:id="rId9"/>
    <p:sldLayoutId id="2147483675" r:id="rId10"/>
    <p:sldLayoutId id="2147483674" r:id="rId11"/>
    <p:sldLayoutId id="2147483668" r:id="rId12"/>
    <p:sldLayoutId id="2147483669" r:id="rId13"/>
    <p:sldLayoutId id="2147483670" r:id="rId14"/>
    <p:sldLayoutId id="2147483671" r:id="rId15"/>
    <p:sldLayoutId id="2147483672" r:id="rId16"/>
    <p:sldLayoutId id="2147483673" r:id="rId17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5CE4D5D-74E7-418E-860F-CF7D595ADCB2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8376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98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5.xml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5.xml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5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1309300"/>
            <a:ext cx="60197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HP001 5 hàng" pitchFamily="34" charset="0"/>
                <a:cs typeface="Times New Roman" pitchFamily="18" charset="0"/>
              </a:rPr>
              <a:t>Trường</a:t>
            </a:r>
            <a:r>
              <a:rPr lang="en-US" sz="3600" b="1" dirty="0" smtClean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HP001 5 hàng" pitchFamily="34" charset="0"/>
                <a:cs typeface="Times New Roman" pitchFamily="18" charset="0"/>
              </a:rPr>
              <a:t>tiểu</a:t>
            </a:r>
            <a:r>
              <a:rPr lang="en-US" sz="3600" b="1" dirty="0" smtClean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HP001 5 hàng" pitchFamily="34" charset="0"/>
                <a:cs typeface="Times New Roman" pitchFamily="18" charset="0"/>
              </a:rPr>
              <a:t>học</a:t>
            </a:r>
            <a:r>
              <a:rPr lang="en-US" sz="3600" b="1" dirty="0" smtClean="0">
                <a:latin typeface="HP001 5 hàng" pitchFamily="34" charset="0"/>
                <a:cs typeface="Times New Roman" pitchFamily="18" charset="0"/>
              </a:rPr>
              <a:t> </a:t>
            </a:r>
            <a:r>
              <a:rPr lang="vi-VN" sz="3600" b="1" dirty="0" smtClean="0">
                <a:latin typeface="HP001 5 hàng" pitchFamily="34" charset="0"/>
                <a:cs typeface="Times New Roman" pitchFamily="18" charset="0"/>
              </a:rPr>
              <a:t>Phúc Lợi</a:t>
            </a:r>
            <a:endParaRPr lang="en-US" sz="3600" b="1" dirty="0" smtClean="0">
              <a:latin typeface="HP001 5 hàng" pitchFamily="34" charset="0"/>
              <a:cs typeface="Times New Roman" pitchFamily="18" charset="0"/>
            </a:endParaRPr>
          </a:p>
          <a:p>
            <a:endParaRPr lang="en-US" sz="3600" b="1" dirty="0">
              <a:latin typeface="HP001 5 hàng" pitchFamily="34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505200"/>
            <a:ext cx="8763000" cy="707886"/>
          </a:xfrm>
          <a:prstGeom prst="rect">
            <a:avLst/>
          </a:prstGeom>
          <a:noFill/>
        </p:spPr>
        <p:txBody>
          <a:bodyPr wrap="none" rtlCol="0">
            <a:prstTxWarp prst="textWave1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</a:t>
            </a:r>
            <a:endParaRPr lang="en-US" sz="40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71800" y="2841486"/>
            <a:ext cx="3737370" cy="76944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vi-VN" sz="4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Môn toán 4</a:t>
            </a:r>
            <a:endParaRPr lang="en-US" sz="4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xplosion 1 3"/>
          <p:cNvSpPr/>
          <p:nvPr/>
        </p:nvSpPr>
        <p:spPr>
          <a:xfrm>
            <a:off x="5943600" y="4419600"/>
            <a:ext cx="3200400" cy="2438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15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xplosion 1 4"/>
          <p:cNvSpPr/>
          <p:nvPr/>
        </p:nvSpPr>
        <p:spPr>
          <a:xfrm>
            <a:off x="5943600" y="4419600"/>
            <a:ext cx="3200400" cy="2438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14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Explosion 1 5"/>
          <p:cNvSpPr/>
          <p:nvPr/>
        </p:nvSpPr>
        <p:spPr>
          <a:xfrm>
            <a:off x="5943600" y="4419600"/>
            <a:ext cx="3200400" cy="2438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13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Explosion 1 6"/>
          <p:cNvSpPr/>
          <p:nvPr/>
        </p:nvSpPr>
        <p:spPr>
          <a:xfrm>
            <a:off x="5943600" y="4419600"/>
            <a:ext cx="3200400" cy="2438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Explosion 1 7"/>
          <p:cNvSpPr/>
          <p:nvPr/>
        </p:nvSpPr>
        <p:spPr>
          <a:xfrm>
            <a:off x="5943600" y="4419600"/>
            <a:ext cx="3200400" cy="2438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11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Explosion 1 8"/>
          <p:cNvSpPr/>
          <p:nvPr/>
        </p:nvSpPr>
        <p:spPr>
          <a:xfrm>
            <a:off x="5943600" y="4419600"/>
            <a:ext cx="3200400" cy="2438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Explosion 1 9"/>
          <p:cNvSpPr/>
          <p:nvPr/>
        </p:nvSpPr>
        <p:spPr>
          <a:xfrm>
            <a:off x="5943600" y="4419600"/>
            <a:ext cx="3200400" cy="2438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11" name="Explosion 1 10"/>
          <p:cNvSpPr/>
          <p:nvPr/>
        </p:nvSpPr>
        <p:spPr>
          <a:xfrm>
            <a:off x="5943600" y="4419600"/>
            <a:ext cx="3200400" cy="2438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2" name="Explosion 1 11"/>
          <p:cNvSpPr/>
          <p:nvPr/>
        </p:nvSpPr>
        <p:spPr>
          <a:xfrm>
            <a:off x="5943600" y="4419600"/>
            <a:ext cx="3200400" cy="2438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13" name="Explosion 1 12"/>
          <p:cNvSpPr/>
          <p:nvPr/>
        </p:nvSpPr>
        <p:spPr>
          <a:xfrm>
            <a:off x="5943600" y="4419600"/>
            <a:ext cx="3200400" cy="2438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4" name="Explosion 1 13"/>
          <p:cNvSpPr/>
          <p:nvPr/>
        </p:nvSpPr>
        <p:spPr>
          <a:xfrm>
            <a:off x="5943600" y="4419600"/>
            <a:ext cx="3200400" cy="2438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5" name="Explosion 1 14"/>
          <p:cNvSpPr/>
          <p:nvPr/>
        </p:nvSpPr>
        <p:spPr>
          <a:xfrm>
            <a:off x="5943600" y="4419600"/>
            <a:ext cx="3200400" cy="2438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6" name="Explosion 1 15"/>
          <p:cNvSpPr/>
          <p:nvPr/>
        </p:nvSpPr>
        <p:spPr>
          <a:xfrm>
            <a:off x="5943600" y="4419600"/>
            <a:ext cx="3200400" cy="2438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7" name="Explosion 1 16"/>
          <p:cNvSpPr/>
          <p:nvPr/>
        </p:nvSpPr>
        <p:spPr>
          <a:xfrm>
            <a:off x="5943600" y="4419600"/>
            <a:ext cx="3200400" cy="2438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8" name="Explosion 1 17"/>
          <p:cNvSpPr/>
          <p:nvPr/>
        </p:nvSpPr>
        <p:spPr>
          <a:xfrm>
            <a:off x="5943600" y="4419600"/>
            <a:ext cx="3200400" cy="2438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Explosion 1 18"/>
          <p:cNvSpPr/>
          <p:nvPr/>
        </p:nvSpPr>
        <p:spPr>
          <a:xfrm>
            <a:off x="5943600" y="4419600"/>
            <a:ext cx="3200400" cy="2438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1000" y="2667000"/>
            <a:ext cx="82317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cam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9600" y="3886200"/>
            <a:ext cx="11961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A.34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52800" y="3810000"/>
            <a:ext cx="11673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B.35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324600" y="3810000"/>
            <a:ext cx="11673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C.32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3400" y="685800"/>
            <a:ext cx="2820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cam: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33400" y="1295400"/>
            <a:ext cx="25987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dứa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505200" y="1143000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3429000" y="11430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4038600" y="11430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505200" y="1752600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34290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>
            <a:off x="40386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114800" y="1752600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40386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46482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724400" y="1752600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46482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52578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334000" y="1752600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52578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58674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943600" y="1752600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58674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64770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6553200" y="1752600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>
            <a:off x="64770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>
            <a:off x="70866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>
            <a:off x="3200400" y="1447800"/>
            <a:ext cx="609600" cy="1588"/>
          </a:xfrm>
          <a:prstGeom prst="line">
            <a:avLst/>
          </a:prstGeom>
          <a:ln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3771900" y="1485900"/>
            <a:ext cx="685800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Right Brace 49"/>
          <p:cNvSpPr/>
          <p:nvPr/>
        </p:nvSpPr>
        <p:spPr>
          <a:xfrm rot="16200000">
            <a:off x="5448300" y="38100"/>
            <a:ext cx="381000" cy="3048000"/>
          </a:xfrm>
          <a:prstGeom prst="rightBrac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181600" y="914400"/>
            <a:ext cx="1309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170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Left Brace 51"/>
          <p:cNvSpPr/>
          <p:nvPr/>
        </p:nvSpPr>
        <p:spPr>
          <a:xfrm rot="5400000">
            <a:off x="3657600" y="685800"/>
            <a:ext cx="304800" cy="609600"/>
          </a:xfrm>
          <a:prstGeom prst="leftBrace">
            <a:avLst/>
          </a:prstGeom>
          <a:ln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3429000" y="457200"/>
            <a:ext cx="8595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ight Brace 53"/>
          <p:cNvSpPr/>
          <p:nvPr/>
        </p:nvSpPr>
        <p:spPr>
          <a:xfrm rot="5400000">
            <a:off x="5143500" y="190500"/>
            <a:ext cx="381000" cy="3657600"/>
          </a:xfrm>
          <a:prstGeom prst="rightBrace">
            <a:avLst/>
          </a:prstGeom>
          <a:ln>
            <a:prstDash val="sys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876800" y="2133600"/>
            <a:ext cx="9717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500"/>
                            </p:stCondLst>
                            <p:childTnLst>
                              <p:par>
                                <p:cTn id="40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80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9500"/>
                            </p:stCondLst>
                            <p:childTnLst>
                              <p:par>
                                <p:cTn id="48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1000"/>
                            </p:stCondLst>
                            <p:childTnLst>
                              <p:par>
                                <p:cTn id="52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2500"/>
                            </p:stCondLst>
                            <p:childTnLst>
                              <p:par>
                                <p:cTn id="56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4000"/>
                            </p:stCondLst>
                            <p:childTnLst>
                              <p:par>
                                <p:cTn id="60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500"/>
                            </p:stCondLst>
                            <p:childTnLst>
                              <p:par>
                                <p:cTn id="6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7000"/>
                            </p:stCondLst>
                            <p:childTnLst>
                              <p:par>
                                <p:cTn id="68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8500"/>
                            </p:stCondLst>
                            <p:childTnLst>
                              <p:par>
                                <p:cTn id="72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0"/>
                            </p:stCondLst>
                            <p:childTnLst>
                              <p:par>
                                <p:cTn id="76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1500"/>
                            </p:stCondLst>
                            <p:childTnLst>
                              <p:par>
                                <p:cTn id="80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86" dur="indefinite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87" dur="indefinite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8" dur="indefinite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2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build="allAtOnce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7432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dứa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3810000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A. 202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4648200"/>
            <a:ext cx="15520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B. 203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5486400"/>
            <a:ext cx="15520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C. 204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Explosion 1 8"/>
          <p:cNvSpPr/>
          <p:nvPr/>
        </p:nvSpPr>
        <p:spPr>
          <a:xfrm>
            <a:off x="6934200" y="0"/>
            <a:ext cx="1981200" cy="18288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15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Explosion 1 9"/>
          <p:cNvSpPr/>
          <p:nvPr/>
        </p:nvSpPr>
        <p:spPr>
          <a:xfrm>
            <a:off x="6934200" y="0"/>
            <a:ext cx="1981200" cy="18288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14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Explosion 1 10"/>
          <p:cNvSpPr/>
          <p:nvPr/>
        </p:nvSpPr>
        <p:spPr>
          <a:xfrm>
            <a:off x="6934200" y="0"/>
            <a:ext cx="1981200" cy="18288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13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Explosion 1 11"/>
          <p:cNvSpPr/>
          <p:nvPr/>
        </p:nvSpPr>
        <p:spPr>
          <a:xfrm>
            <a:off x="6934200" y="0"/>
            <a:ext cx="1981200" cy="18288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Explosion 1 12"/>
          <p:cNvSpPr/>
          <p:nvPr/>
        </p:nvSpPr>
        <p:spPr>
          <a:xfrm>
            <a:off x="6934200" y="0"/>
            <a:ext cx="1981200" cy="18288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11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Explosion 1 13"/>
          <p:cNvSpPr/>
          <p:nvPr/>
        </p:nvSpPr>
        <p:spPr>
          <a:xfrm>
            <a:off x="6934200" y="0"/>
            <a:ext cx="1981200" cy="18288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Explosion 1 14"/>
          <p:cNvSpPr/>
          <p:nvPr/>
        </p:nvSpPr>
        <p:spPr>
          <a:xfrm>
            <a:off x="6934200" y="0"/>
            <a:ext cx="1981200" cy="18288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16" name="Explosion 1 15"/>
          <p:cNvSpPr/>
          <p:nvPr/>
        </p:nvSpPr>
        <p:spPr>
          <a:xfrm>
            <a:off x="6934200" y="0"/>
            <a:ext cx="1981200" cy="18288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7" name="Explosion 1 16"/>
          <p:cNvSpPr/>
          <p:nvPr/>
        </p:nvSpPr>
        <p:spPr>
          <a:xfrm>
            <a:off x="6934200" y="0"/>
            <a:ext cx="1981200" cy="18288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18" name="Explosion 1 17"/>
          <p:cNvSpPr/>
          <p:nvPr/>
        </p:nvSpPr>
        <p:spPr>
          <a:xfrm>
            <a:off x="6934200" y="0"/>
            <a:ext cx="1981200" cy="18288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9" name="Explosion 1 18"/>
          <p:cNvSpPr/>
          <p:nvPr/>
        </p:nvSpPr>
        <p:spPr>
          <a:xfrm>
            <a:off x="6934200" y="0"/>
            <a:ext cx="1981200" cy="18288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0" name="Explosion 1 19"/>
          <p:cNvSpPr/>
          <p:nvPr/>
        </p:nvSpPr>
        <p:spPr>
          <a:xfrm>
            <a:off x="6934200" y="0"/>
            <a:ext cx="1981200" cy="18288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1" name="Explosion 1 20"/>
          <p:cNvSpPr/>
          <p:nvPr/>
        </p:nvSpPr>
        <p:spPr>
          <a:xfrm>
            <a:off x="6934200" y="0"/>
            <a:ext cx="1981200" cy="18288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2" name="Explosion 1 21"/>
          <p:cNvSpPr/>
          <p:nvPr/>
        </p:nvSpPr>
        <p:spPr>
          <a:xfrm>
            <a:off x="6934200" y="0"/>
            <a:ext cx="1981200" cy="18288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3" name="Explosion 1 22"/>
          <p:cNvSpPr/>
          <p:nvPr/>
        </p:nvSpPr>
        <p:spPr>
          <a:xfrm>
            <a:off x="6934200" y="0"/>
            <a:ext cx="1981200" cy="18288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Explosion 1 23"/>
          <p:cNvSpPr/>
          <p:nvPr/>
        </p:nvSpPr>
        <p:spPr>
          <a:xfrm>
            <a:off x="6934200" y="0"/>
            <a:ext cx="1981200" cy="18288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33400" y="685800"/>
            <a:ext cx="2820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cam: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33400" y="1295400"/>
            <a:ext cx="25987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dứa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505200" y="1143000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3429000" y="11430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4038600" y="11430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505200" y="1752600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34290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>
            <a:off x="40386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114800" y="1752600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40386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46482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724400" y="1752600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46482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52578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334000" y="1752600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52578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58674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943600" y="1752600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58674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64770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6553200" y="1752600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>
            <a:off x="64770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>
            <a:off x="70866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>
            <a:off x="3200400" y="1447800"/>
            <a:ext cx="609600" cy="1588"/>
          </a:xfrm>
          <a:prstGeom prst="line">
            <a:avLst/>
          </a:prstGeom>
          <a:ln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3771900" y="1485900"/>
            <a:ext cx="685800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Right Brace 49"/>
          <p:cNvSpPr/>
          <p:nvPr/>
        </p:nvSpPr>
        <p:spPr>
          <a:xfrm rot="16200000">
            <a:off x="5448300" y="38100"/>
            <a:ext cx="381000" cy="3048000"/>
          </a:xfrm>
          <a:prstGeom prst="rightBrac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181600" y="914400"/>
            <a:ext cx="1309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170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Left Brace 51"/>
          <p:cNvSpPr/>
          <p:nvPr/>
        </p:nvSpPr>
        <p:spPr>
          <a:xfrm rot="5400000">
            <a:off x="3657600" y="685800"/>
            <a:ext cx="304800" cy="609600"/>
          </a:xfrm>
          <a:prstGeom prst="leftBrace">
            <a:avLst/>
          </a:prstGeom>
          <a:ln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3276600" y="457200"/>
            <a:ext cx="11512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34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ight Brace 53"/>
          <p:cNvSpPr/>
          <p:nvPr/>
        </p:nvSpPr>
        <p:spPr>
          <a:xfrm rot="5400000">
            <a:off x="5143500" y="190500"/>
            <a:ext cx="381000" cy="3657600"/>
          </a:xfrm>
          <a:prstGeom prst="rightBrace">
            <a:avLst/>
          </a:prstGeom>
          <a:ln>
            <a:prstDash val="sys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876800" y="2133600"/>
            <a:ext cx="9717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000"/>
                            </p:stCondLst>
                            <p:childTnLst>
                              <p:par>
                                <p:cTn id="36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4000"/>
                            </p:stCondLst>
                            <p:childTnLst>
                              <p:par>
                                <p:cTn id="48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6000"/>
                            </p:stCondLst>
                            <p:childTnLst>
                              <p:par>
                                <p:cTn id="52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8000"/>
                            </p:stCondLst>
                            <p:childTnLst>
                              <p:par>
                                <p:cTn id="56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0"/>
                            </p:stCondLst>
                            <p:childTnLst>
                              <p:par>
                                <p:cTn id="60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2000"/>
                            </p:stCondLst>
                            <p:childTnLst>
                              <p:par>
                                <p:cTn id="64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4000"/>
                            </p:stCondLst>
                            <p:childTnLst>
                              <p:par>
                                <p:cTn id="68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6000"/>
                            </p:stCondLst>
                            <p:childTnLst>
                              <p:par>
                                <p:cTn id="72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8000"/>
                            </p:stCondLst>
                            <p:childTnLst>
                              <p:par>
                                <p:cTn id="76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0"/>
                            </p:stCondLst>
                            <p:childTnLst>
                              <p:par>
                                <p:cTn id="80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86" dur="indefinite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87" dur="indefinite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8" dur="indefinite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2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1"/>
      <p:bldP spid="7" grpId="1" build="allAtOnce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0"/>
            <a:ext cx="13003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 4:</a:t>
            </a:r>
            <a:endParaRPr lang="en-US" sz="36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295400"/>
            <a:ext cx="54553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05200" y="381000"/>
            <a:ext cx="17940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40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09956" y="1967262"/>
            <a:ext cx="32239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6 – 1 =5(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5800" y="2590800"/>
            <a:ext cx="331853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cam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1874577" y="3238854"/>
            <a:ext cx="39340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170 : 5= 35(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2000" y="3962400"/>
            <a:ext cx="322556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dứa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1909956" y="4687669"/>
            <a:ext cx="3499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5+ 175=240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43200" y="5430288"/>
            <a:ext cx="428194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am: 35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Dứa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240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2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228600"/>
            <a:ext cx="20505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4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4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11430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2895600"/>
            <a:ext cx="62331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endParaRPr lang="en-US" sz="3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3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endParaRPr lang="en-US" sz="36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1828800"/>
            <a:ext cx="800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(?)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0679" y="381000"/>
            <a:ext cx="43204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KHỞI ĐỘNG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09600" y="1295400"/>
            <a:ext cx="24128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u="sng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u="sng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40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2209800"/>
            <a:ext cx="526137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en-US" sz="4400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3048000"/>
            <a:ext cx="728859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4572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3657600"/>
            <a:ext cx="18473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4400" dirty="0"/>
          </a:p>
        </p:txBody>
      </p:sp>
      <p:sp>
        <p:nvSpPr>
          <p:cNvPr id="12" name="TextBox 11"/>
          <p:cNvSpPr txBox="1"/>
          <p:nvPr/>
        </p:nvSpPr>
        <p:spPr>
          <a:xfrm>
            <a:off x="457200" y="3886200"/>
            <a:ext cx="321376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47800"/>
            <a:ext cx="8229600" cy="1143000"/>
          </a:xfrm>
        </p:spPr>
        <p:txBody>
          <a:bodyPr>
            <a:normAutofit/>
          </a:bodyPr>
          <a:lstStyle/>
          <a:p>
            <a:r>
              <a:rPr lang="vi-VN" u="sng" smtClean="0">
                <a:latin typeface="Times New Roman" pitchFamily="18" charset="0"/>
                <a:cs typeface="Times New Roman" pitchFamily="18" charset="0"/>
              </a:rPr>
              <a:t>TOÁN</a:t>
            </a:r>
            <a:endParaRPr lang="en-US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7400" y="2514600"/>
            <a:ext cx="7246664" cy="110799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TẬP(t151)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76242" y="10668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latin typeface="+mj-lt"/>
              </a:rPr>
              <a:t>Thứ </a:t>
            </a:r>
            <a:r>
              <a:rPr lang="vi-VN" sz="2400" b="1" dirty="0" smtClean="0">
                <a:latin typeface="+mj-lt"/>
              </a:rPr>
              <a:t>tư </a:t>
            </a:r>
            <a:r>
              <a:rPr lang="vi-VN" sz="2400" b="1" dirty="0" smtClean="0">
                <a:latin typeface="+mj-lt"/>
              </a:rPr>
              <a:t>ngày </a:t>
            </a:r>
            <a:r>
              <a:rPr lang="vi-VN" sz="2400" b="1" dirty="0" smtClean="0">
                <a:latin typeface="+mj-lt"/>
              </a:rPr>
              <a:t>6  </a:t>
            </a:r>
            <a:r>
              <a:rPr lang="vi-VN" sz="2400" b="1" dirty="0" smtClean="0">
                <a:latin typeface="+mj-lt"/>
              </a:rPr>
              <a:t>tháng 4 năm 2022</a:t>
            </a:r>
            <a:endParaRPr lang="vi-VN" sz="24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09600" y="-76200"/>
            <a:ext cx="7696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1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vi-VN" sz="20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.VnTime" pitchFamily="34" charset="0"/>
              <a:ea typeface="+mn-ea"/>
              <a:cs typeface="+mn-cs"/>
            </a:endParaRPr>
          </a:p>
        </p:txBody>
      </p:sp>
      <p:sp>
        <p:nvSpPr>
          <p:cNvPr id="3" name="Title 2"/>
          <p:cNvSpPr txBox="1">
            <a:spLocks/>
          </p:cNvSpPr>
          <p:nvPr/>
        </p:nvSpPr>
        <p:spPr>
          <a:xfrm>
            <a:off x="3352800" y="457200"/>
            <a:ext cx="2590800" cy="53657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990600" y="395730"/>
            <a:ext cx="7315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Bài 1: </a:t>
            </a:r>
            <a:r>
              <a:rPr kumimoji="0" lang="en-US" altLang="vi-V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Hiệu</a:t>
            </a: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của</a:t>
            </a: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hai</a:t>
            </a: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số</a:t>
            </a: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là</a:t>
            </a: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30.Số </a:t>
            </a:r>
            <a:r>
              <a:rPr kumimoji="0" lang="en-US" altLang="vi-V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thứ</a:t>
            </a: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nhất</a:t>
            </a: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gấp</a:t>
            </a: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3 </a:t>
            </a:r>
            <a:r>
              <a:rPr kumimoji="0" lang="en-US" altLang="vi-V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lần</a:t>
            </a: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số</a:t>
            </a: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thứ</a:t>
            </a: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hai.Tìm</a:t>
            </a: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hai</a:t>
            </a: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số</a:t>
            </a: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đó</a:t>
            </a: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3916929" y="119586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0" i="0" u="sng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Giải</a:t>
            </a:r>
            <a:endParaRPr kumimoji="0" lang="en-US" altLang="vi-VN" sz="2400" b="0" i="0" u="sng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457198" y="1586564"/>
            <a:ext cx="2590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Ta </a:t>
            </a:r>
            <a:r>
              <a:rPr kumimoji="0" lang="en-US" altLang="vi-V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</a:t>
            </a: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sơ</a:t>
            </a: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đồ</a:t>
            </a: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</a:t>
            </a:r>
          </a:p>
        </p:txBody>
      </p:sp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1020536" y="2159993"/>
            <a:ext cx="1600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Số</a:t>
            </a: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thứ1:</a:t>
            </a:r>
          </a:p>
        </p:txBody>
      </p:sp>
      <p:sp>
        <p:nvSpPr>
          <p:cNvPr id="9" name="Line 18"/>
          <p:cNvSpPr>
            <a:spLocks noChangeShapeType="1"/>
          </p:cNvSpPr>
          <p:nvPr/>
        </p:nvSpPr>
        <p:spPr bwMode="auto">
          <a:xfrm>
            <a:off x="2438400" y="2390974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868136" y="2619558"/>
            <a:ext cx="1600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Số</a:t>
            </a: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thứ</a:t>
            </a: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2: </a:t>
            </a:r>
          </a:p>
        </p:txBody>
      </p:sp>
      <p:sp>
        <p:nvSpPr>
          <p:cNvPr id="11" name="Line 20"/>
          <p:cNvSpPr>
            <a:spLocks noChangeShapeType="1"/>
          </p:cNvSpPr>
          <p:nvPr/>
        </p:nvSpPr>
        <p:spPr bwMode="auto">
          <a:xfrm>
            <a:off x="2432164" y="2867707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" name="Line 21"/>
          <p:cNvSpPr>
            <a:spLocks noChangeShapeType="1"/>
          </p:cNvSpPr>
          <p:nvPr/>
        </p:nvSpPr>
        <p:spPr bwMode="auto">
          <a:xfrm>
            <a:off x="4147457" y="233430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" name="Line 25"/>
          <p:cNvSpPr>
            <a:spLocks noChangeShapeType="1"/>
          </p:cNvSpPr>
          <p:nvPr/>
        </p:nvSpPr>
        <p:spPr bwMode="auto">
          <a:xfrm>
            <a:off x="3262200" y="2322401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Line 27"/>
          <p:cNvSpPr>
            <a:spLocks noChangeShapeType="1"/>
          </p:cNvSpPr>
          <p:nvPr/>
        </p:nvSpPr>
        <p:spPr bwMode="auto">
          <a:xfrm>
            <a:off x="3270364" y="278118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Line 28"/>
          <p:cNvSpPr>
            <a:spLocks noChangeShapeType="1"/>
          </p:cNvSpPr>
          <p:nvPr/>
        </p:nvSpPr>
        <p:spPr bwMode="auto">
          <a:xfrm>
            <a:off x="2444636" y="279150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Line 29"/>
          <p:cNvSpPr>
            <a:spLocks noChangeShapeType="1"/>
          </p:cNvSpPr>
          <p:nvPr/>
        </p:nvSpPr>
        <p:spPr bwMode="auto">
          <a:xfrm>
            <a:off x="2432164" y="2314774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AutoShape 30"/>
          <p:cNvSpPr>
            <a:spLocks/>
          </p:cNvSpPr>
          <p:nvPr/>
        </p:nvSpPr>
        <p:spPr bwMode="auto">
          <a:xfrm rot="5400000">
            <a:off x="4023065" y="1773341"/>
            <a:ext cx="228600" cy="1676400"/>
          </a:xfrm>
          <a:prstGeom prst="rightBracket">
            <a:avLst>
              <a:gd name="adj" fmla="val 61111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" name="AutoShape 31"/>
          <p:cNvSpPr>
            <a:spLocks/>
          </p:cNvSpPr>
          <p:nvPr/>
        </p:nvSpPr>
        <p:spPr bwMode="auto">
          <a:xfrm rot="5400000">
            <a:off x="2775064" y="2601007"/>
            <a:ext cx="152400" cy="838200"/>
          </a:xfrm>
          <a:prstGeom prst="rightBracket">
            <a:avLst>
              <a:gd name="adj" fmla="val 4583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" name="AutoShape 32"/>
          <p:cNvSpPr>
            <a:spLocks/>
          </p:cNvSpPr>
          <p:nvPr/>
        </p:nvSpPr>
        <p:spPr bwMode="auto">
          <a:xfrm rot="16200000">
            <a:off x="3619500" y="884097"/>
            <a:ext cx="152400" cy="2514600"/>
          </a:xfrm>
          <a:prstGeom prst="rightBracket">
            <a:avLst>
              <a:gd name="adj" fmla="val 1375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" name="Line 33"/>
          <p:cNvSpPr>
            <a:spLocks noChangeShapeType="1"/>
          </p:cNvSpPr>
          <p:nvPr/>
        </p:nvSpPr>
        <p:spPr bwMode="auto">
          <a:xfrm>
            <a:off x="2432164" y="2486707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" name="Text Box 34"/>
          <p:cNvSpPr txBox="1">
            <a:spLocks noChangeArrowheads="1"/>
          </p:cNvSpPr>
          <p:nvPr/>
        </p:nvSpPr>
        <p:spPr bwMode="auto">
          <a:xfrm>
            <a:off x="3360960" y="1618451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?</a:t>
            </a:r>
          </a:p>
        </p:txBody>
      </p:sp>
      <p:sp>
        <p:nvSpPr>
          <p:cNvPr id="22" name="Text Box 35"/>
          <p:cNvSpPr txBox="1">
            <a:spLocks noChangeArrowheads="1"/>
          </p:cNvSpPr>
          <p:nvPr/>
        </p:nvSpPr>
        <p:spPr bwMode="auto">
          <a:xfrm>
            <a:off x="2717347" y="3073896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?</a:t>
            </a:r>
          </a:p>
        </p:txBody>
      </p:sp>
      <p:sp>
        <p:nvSpPr>
          <p:cNvPr id="23" name="Text Box 37"/>
          <p:cNvSpPr txBox="1">
            <a:spLocks noChangeArrowheads="1"/>
          </p:cNvSpPr>
          <p:nvPr/>
        </p:nvSpPr>
        <p:spPr bwMode="auto">
          <a:xfrm>
            <a:off x="3879964" y="2676329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30</a:t>
            </a:r>
          </a:p>
        </p:txBody>
      </p:sp>
      <p:sp>
        <p:nvSpPr>
          <p:cNvPr id="24" name="Text Box 39"/>
          <p:cNvSpPr txBox="1">
            <a:spLocks noChangeArrowheads="1"/>
          </p:cNvSpPr>
          <p:nvPr/>
        </p:nvSpPr>
        <p:spPr bwMode="auto">
          <a:xfrm>
            <a:off x="1037998" y="3311630"/>
            <a:ext cx="57150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đồ,hiệu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3  -  1  =  2 (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30 : 2 = 15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30 + 15 = 45</a:t>
            </a:r>
          </a:p>
        </p:txBody>
      </p:sp>
      <p:sp>
        <p:nvSpPr>
          <p:cNvPr id="25" name="Text Box 40"/>
          <p:cNvSpPr txBox="1">
            <a:spLocks noChangeArrowheads="1"/>
          </p:cNvSpPr>
          <p:nvPr/>
        </p:nvSpPr>
        <p:spPr bwMode="auto">
          <a:xfrm>
            <a:off x="2384765" y="5966943"/>
            <a:ext cx="35052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kumimoji="0" lang="en-US" altLang="vi-VN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0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vi-VN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altLang="vi-VN" sz="20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vi-VN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0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kumimoji="0" lang="en-US" altLang="vi-VN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nhất:45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kumimoji="0" lang="en-US" altLang="vi-VN" sz="20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vi-VN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0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kumimoji="0" lang="en-US" altLang="vi-VN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0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kumimoji="0" lang="en-US" altLang="vi-VN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 15</a:t>
            </a:r>
          </a:p>
        </p:txBody>
      </p:sp>
      <p:sp>
        <p:nvSpPr>
          <p:cNvPr id="30" name="Line 33"/>
          <p:cNvSpPr>
            <a:spLocks noChangeShapeType="1"/>
          </p:cNvSpPr>
          <p:nvPr/>
        </p:nvSpPr>
        <p:spPr bwMode="auto">
          <a:xfrm>
            <a:off x="3270364" y="250984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1" name="Line 21"/>
          <p:cNvSpPr>
            <a:spLocks noChangeShapeType="1"/>
          </p:cNvSpPr>
          <p:nvPr/>
        </p:nvSpPr>
        <p:spPr bwMode="auto">
          <a:xfrm>
            <a:off x="4975565" y="2311374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85875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0" grpId="0"/>
      <p:bldP spid="17" grpId="0" animBg="1"/>
      <p:bldP spid="18" grpId="0" animBg="1"/>
      <p:bldP spid="19" grpId="0" animBg="1"/>
      <p:bldP spid="21" grpId="0"/>
      <p:bldP spid="22" grpId="0"/>
      <p:bldP spid="23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 txBox="1">
            <a:spLocks/>
          </p:cNvSpPr>
          <p:nvPr/>
        </p:nvSpPr>
        <p:spPr>
          <a:xfrm>
            <a:off x="3352800" y="457200"/>
            <a:ext cx="2590800" cy="536575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endParaRPr lang="en-US" sz="2800" kern="0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266700" y="219233"/>
            <a:ext cx="1143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u="sng" dirty="0" err="1"/>
              <a:t>Bài</a:t>
            </a:r>
            <a:r>
              <a:rPr lang="en-US" altLang="vi-VN" u="sng" dirty="0"/>
              <a:t> </a:t>
            </a:r>
            <a:r>
              <a:rPr lang="en-US" altLang="vi-VN" u="sng" dirty="0" smtClean="0"/>
              <a:t>2:</a:t>
            </a:r>
            <a:endParaRPr lang="en-US" altLang="vi-VN" u="sng" dirty="0"/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1143000" y="219233"/>
            <a:ext cx="7315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dirty="0" err="1"/>
              <a:t>Số</a:t>
            </a:r>
            <a:r>
              <a:rPr lang="en-US" altLang="vi-VN" dirty="0"/>
              <a:t> </a:t>
            </a:r>
            <a:r>
              <a:rPr lang="en-US" altLang="vi-VN" dirty="0" err="1"/>
              <a:t>thứ</a:t>
            </a:r>
            <a:r>
              <a:rPr lang="en-US" altLang="vi-VN" dirty="0"/>
              <a:t> </a:t>
            </a:r>
            <a:r>
              <a:rPr lang="en-US" altLang="vi-VN" dirty="0" err="1"/>
              <a:t>hai</a:t>
            </a:r>
            <a:r>
              <a:rPr lang="en-US" altLang="vi-VN" dirty="0"/>
              <a:t> </a:t>
            </a:r>
            <a:r>
              <a:rPr lang="en-US" altLang="vi-VN" dirty="0" err="1"/>
              <a:t>hơn</a:t>
            </a:r>
            <a:r>
              <a:rPr lang="en-US" altLang="vi-VN" dirty="0"/>
              <a:t> </a:t>
            </a:r>
            <a:r>
              <a:rPr lang="en-US" altLang="vi-VN" dirty="0" err="1"/>
              <a:t>số</a:t>
            </a:r>
            <a:r>
              <a:rPr lang="en-US" altLang="vi-VN" dirty="0"/>
              <a:t> </a:t>
            </a:r>
            <a:r>
              <a:rPr lang="en-US" altLang="vi-VN" dirty="0" err="1"/>
              <a:t>thứ</a:t>
            </a:r>
            <a:r>
              <a:rPr lang="en-US" altLang="vi-VN" dirty="0"/>
              <a:t> </a:t>
            </a:r>
            <a:r>
              <a:rPr lang="en-US" altLang="vi-VN" dirty="0" err="1"/>
              <a:t>nhất</a:t>
            </a:r>
            <a:r>
              <a:rPr lang="en-US" altLang="vi-VN" dirty="0"/>
              <a:t> </a:t>
            </a:r>
            <a:r>
              <a:rPr lang="en-US" altLang="vi-VN" dirty="0" err="1"/>
              <a:t>là</a:t>
            </a:r>
            <a:r>
              <a:rPr lang="en-US" altLang="vi-VN" dirty="0"/>
              <a:t> 60.Nếu </a:t>
            </a:r>
            <a:r>
              <a:rPr lang="en-US" altLang="vi-VN" dirty="0" err="1"/>
              <a:t>số</a:t>
            </a:r>
            <a:r>
              <a:rPr lang="en-US" altLang="vi-VN" dirty="0"/>
              <a:t> </a:t>
            </a:r>
            <a:r>
              <a:rPr lang="en-US" altLang="vi-VN" dirty="0" err="1"/>
              <a:t>thứ</a:t>
            </a:r>
            <a:r>
              <a:rPr lang="en-US" altLang="vi-VN" dirty="0"/>
              <a:t> </a:t>
            </a:r>
            <a:r>
              <a:rPr lang="en-US" altLang="vi-VN" dirty="0" err="1"/>
              <a:t>nhất</a:t>
            </a:r>
            <a:r>
              <a:rPr lang="en-US" altLang="vi-VN" dirty="0"/>
              <a:t> </a:t>
            </a:r>
            <a:r>
              <a:rPr lang="en-US" altLang="vi-VN" dirty="0" err="1"/>
              <a:t>gấp</a:t>
            </a:r>
            <a:r>
              <a:rPr lang="en-US" altLang="vi-VN" dirty="0"/>
              <a:t> </a:t>
            </a:r>
            <a:r>
              <a:rPr lang="en-US" altLang="vi-VN" dirty="0" err="1"/>
              <a:t>lên</a:t>
            </a:r>
            <a:r>
              <a:rPr lang="en-US" altLang="vi-VN" dirty="0"/>
              <a:t> 5 </a:t>
            </a:r>
            <a:r>
              <a:rPr lang="en-US" altLang="vi-VN" dirty="0" err="1"/>
              <a:t>lần</a:t>
            </a:r>
            <a:r>
              <a:rPr lang="en-US" altLang="vi-VN" dirty="0"/>
              <a:t> </a:t>
            </a:r>
            <a:r>
              <a:rPr lang="en-US" altLang="vi-VN" dirty="0" err="1"/>
              <a:t>thì</a:t>
            </a:r>
            <a:r>
              <a:rPr lang="en-US" altLang="vi-VN" dirty="0"/>
              <a:t> </a:t>
            </a:r>
            <a:r>
              <a:rPr lang="en-US" altLang="vi-VN" dirty="0" err="1"/>
              <a:t>được</a:t>
            </a:r>
            <a:r>
              <a:rPr lang="en-US" altLang="vi-VN" dirty="0"/>
              <a:t> </a:t>
            </a:r>
            <a:r>
              <a:rPr lang="en-US" altLang="vi-VN" dirty="0" err="1"/>
              <a:t>số</a:t>
            </a:r>
            <a:r>
              <a:rPr lang="en-US" altLang="vi-VN" dirty="0"/>
              <a:t> </a:t>
            </a:r>
            <a:r>
              <a:rPr lang="en-US" altLang="vi-VN" dirty="0" err="1"/>
              <a:t>thứ</a:t>
            </a:r>
            <a:r>
              <a:rPr lang="en-US" altLang="vi-VN" dirty="0"/>
              <a:t> </a:t>
            </a:r>
            <a:r>
              <a:rPr lang="en-US" altLang="vi-VN" dirty="0" err="1"/>
              <a:t>hai.Tìm</a:t>
            </a:r>
            <a:r>
              <a:rPr lang="en-US" altLang="vi-VN" dirty="0"/>
              <a:t> </a:t>
            </a:r>
            <a:r>
              <a:rPr lang="en-US" altLang="vi-VN" dirty="0" err="1"/>
              <a:t>hai</a:t>
            </a:r>
            <a:r>
              <a:rPr lang="en-US" altLang="vi-VN" dirty="0"/>
              <a:t> </a:t>
            </a:r>
            <a:r>
              <a:rPr lang="en-US" altLang="vi-VN" dirty="0" err="1"/>
              <a:t>số</a:t>
            </a:r>
            <a:r>
              <a:rPr lang="en-US" altLang="vi-VN" dirty="0"/>
              <a:t> </a:t>
            </a:r>
            <a:r>
              <a:rPr lang="en-US" altLang="vi-VN" dirty="0" err="1"/>
              <a:t>đó</a:t>
            </a:r>
            <a:r>
              <a:rPr lang="en-US" altLang="vi-VN" dirty="0"/>
              <a:t>.</a:t>
            </a:r>
          </a:p>
        </p:txBody>
      </p: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3962400" y="1049496"/>
            <a:ext cx="12811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u="sng" dirty="0" err="1" smtClean="0">
                <a:solidFill>
                  <a:srgbClr val="FF0000"/>
                </a:solidFill>
              </a:rPr>
              <a:t>Bài</a:t>
            </a:r>
            <a:r>
              <a:rPr lang="en-US" altLang="vi-VN" u="sng" dirty="0" smtClean="0">
                <a:solidFill>
                  <a:srgbClr val="FF0000"/>
                </a:solidFill>
              </a:rPr>
              <a:t> </a:t>
            </a:r>
            <a:r>
              <a:rPr lang="en-US" altLang="vi-VN" u="sng" dirty="0" err="1" smtClean="0">
                <a:solidFill>
                  <a:srgbClr val="FF0000"/>
                </a:solidFill>
              </a:rPr>
              <a:t>giải</a:t>
            </a:r>
            <a:endParaRPr lang="en-US" altLang="vi-VN" u="sng" dirty="0">
              <a:solidFill>
                <a:srgbClr val="FF0000"/>
              </a:solidFill>
            </a:endParaRPr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668338" y="2284514"/>
            <a:ext cx="2362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vi-VN" sz="2000" dirty="0"/>
              <a:t>:</a:t>
            </a:r>
          </a:p>
        </p:txBody>
      </p:sp>
      <p:sp>
        <p:nvSpPr>
          <p:cNvPr id="10" name="Text Box 68"/>
          <p:cNvSpPr txBox="1">
            <a:spLocks noChangeArrowheads="1"/>
          </p:cNvSpPr>
          <p:nvPr/>
        </p:nvSpPr>
        <p:spPr bwMode="auto">
          <a:xfrm>
            <a:off x="509297" y="1468692"/>
            <a:ext cx="73152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dirty="0"/>
              <a:t>      </a:t>
            </a:r>
            <a:r>
              <a:rPr lang="en-US" altLang="vi-VN" sz="2000" dirty="0" err="1"/>
              <a:t>Vì</a:t>
            </a:r>
            <a:r>
              <a:rPr lang="en-US" altLang="vi-VN" sz="2000" dirty="0"/>
              <a:t> </a:t>
            </a:r>
            <a:r>
              <a:rPr lang="en-US" altLang="vi-VN" sz="2000" dirty="0" err="1"/>
              <a:t>số</a:t>
            </a:r>
            <a:r>
              <a:rPr lang="en-US" altLang="vi-VN" sz="2000" dirty="0"/>
              <a:t> </a:t>
            </a:r>
            <a:r>
              <a:rPr lang="en-US" altLang="vi-VN" sz="2000" dirty="0" err="1"/>
              <a:t>thứ</a:t>
            </a:r>
            <a:r>
              <a:rPr lang="en-US" altLang="vi-VN" sz="2000" dirty="0"/>
              <a:t> </a:t>
            </a:r>
            <a:r>
              <a:rPr lang="en-US" altLang="vi-VN" sz="2000" dirty="0" err="1"/>
              <a:t>nhất</a:t>
            </a:r>
            <a:r>
              <a:rPr lang="en-US" altLang="vi-VN" sz="2000" dirty="0"/>
              <a:t> </a:t>
            </a:r>
            <a:r>
              <a:rPr lang="en-US" altLang="vi-VN" sz="2000" dirty="0" err="1"/>
              <a:t>gấp</a:t>
            </a:r>
            <a:r>
              <a:rPr lang="en-US" altLang="vi-VN" sz="2000" dirty="0"/>
              <a:t> </a:t>
            </a:r>
            <a:r>
              <a:rPr lang="en-US" altLang="vi-VN" sz="2000" dirty="0" err="1"/>
              <a:t>lên</a:t>
            </a:r>
            <a:r>
              <a:rPr lang="en-US" altLang="vi-VN" sz="2000" dirty="0"/>
              <a:t> 5 </a:t>
            </a:r>
            <a:r>
              <a:rPr lang="en-US" altLang="vi-VN" sz="2000" dirty="0" err="1"/>
              <a:t>lần</a:t>
            </a:r>
            <a:r>
              <a:rPr lang="en-US" altLang="vi-VN" sz="2000" dirty="0"/>
              <a:t> </a:t>
            </a:r>
            <a:r>
              <a:rPr lang="en-US" altLang="vi-VN" sz="2000" dirty="0" err="1"/>
              <a:t>thì</a:t>
            </a:r>
            <a:r>
              <a:rPr lang="en-US" altLang="vi-VN" sz="2000" dirty="0"/>
              <a:t> </a:t>
            </a:r>
            <a:r>
              <a:rPr lang="en-US" altLang="vi-VN" sz="2000" dirty="0" err="1"/>
              <a:t>được</a:t>
            </a:r>
            <a:r>
              <a:rPr lang="en-US" altLang="vi-VN" sz="2000" dirty="0"/>
              <a:t> </a:t>
            </a:r>
            <a:r>
              <a:rPr lang="en-US" altLang="vi-VN" sz="2000" dirty="0" err="1"/>
              <a:t>số</a:t>
            </a:r>
            <a:r>
              <a:rPr lang="en-US" altLang="vi-VN" sz="2000" dirty="0"/>
              <a:t> </a:t>
            </a:r>
            <a:r>
              <a:rPr lang="en-US" altLang="vi-VN" sz="2000" dirty="0" err="1"/>
              <a:t>thứ</a:t>
            </a:r>
            <a:r>
              <a:rPr lang="en-US" altLang="vi-VN" sz="2000" dirty="0"/>
              <a:t> </a:t>
            </a:r>
            <a:r>
              <a:rPr lang="en-US" altLang="vi-VN" sz="2000" dirty="0" err="1"/>
              <a:t>hai</a:t>
            </a:r>
            <a:r>
              <a:rPr lang="en-US" altLang="vi-VN" sz="2000" dirty="0"/>
              <a:t> </a:t>
            </a:r>
            <a:r>
              <a:rPr lang="en-US" altLang="vi-VN" sz="2000" dirty="0" err="1"/>
              <a:t>nên</a:t>
            </a:r>
            <a:r>
              <a:rPr lang="en-US" altLang="vi-VN" sz="2000" dirty="0"/>
              <a:t> </a:t>
            </a:r>
            <a:r>
              <a:rPr lang="en-US" altLang="vi-VN" sz="2000" dirty="0" err="1"/>
              <a:t>số</a:t>
            </a:r>
            <a:r>
              <a:rPr lang="en-US" altLang="vi-VN" sz="2000" dirty="0"/>
              <a:t> </a:t>
            </a:r>
            <a:r>
              <a:rPr lang="en-US" altLang="vi-VN" sz="2000" dirty="0" err="1"/>
              <a:t>thứ</a:t>
            </a:r>
            <a:r>
              <a:rPr lang="en-US" altLang="vi-VN" sz="2000" dirty="0"/>
              <a:t> </a:t>
            </a:r>
            <a:r>
              <a:rPr lang="en-US" altLang="vi-VN" sz="2000" dirty="0" err="1"/>
              <a:t>nhất</a:t>
            </a:r>
            <a:r>
              <a:rPr lang="en-US" altLang="vi-VN" sz="2000" dirty="0"/>
              <a:t> </a:t>
            </a:r>
            <a:r>
              <a:rPr lang="en-US" altLang="vi-VN" sz="2000" dirty="0" err="1"/>
              <a:t>bằng</a:t>
            </a:r>
            <a:r>
              <a:rPr lang="en-US" altLang="vi-VN" sz="2000" dirty="0"/>
              <a:t>       </a:t>
            </a:r>
            <a:r>
              <a:rPr lang="en-US" altLang="vi-VN" sz="2000" dirty="0" err="1"/>
              <a:t>số</a:t>
            </a:r>
            <a:r>
              <a:rPr lang="en-US" altLang="vi-VN" sz="2000" dirty="0"/>
              <a:t> </a:t>
            </a:r>
            <a:r>
              <a:rPr lang="en-US" altLang="vi-VN" sz="2000" dirty="0" err="1"/>
              <a:t>thứ</a:t>
            </a:r>
            <a:r>
              <a:rPr lang="en-US" altLang="vi-VN" sz="2000" dirty="0"/>
              <a:t> </a:t>
            </a:r>
            <a:r>
              <a:rPr lang="en-US" altLang="vi-VN" sz="2000" dirty="0" err="1"/>
              <a:t>hai</a:t>
            </a:r>
            <a:endParaRPr lang="en-US" altLang="vi-VN" sz="2000" dirty="0"/>
          </a:p>
          <a:p>
            <a:pPr eaLnBrk="1" hangingPunct="1">
              <a:spcBef>
                <a:spcPct val="50000"/>
              </a:spcBef>
            </a:pPr>
            <a:r>
              <a:rPr lang="en-US" altLang="vi-VN" sz="2000" dirty="0"/>
              <a:t>        </a:t>
            </a:r>
          </a:p>
        </p:txBody>
      </p:sp>
      <p:graphicFrame>
        <p:nvGraphicFramePr>
          <p:cNvPr id="11" name="Object 69"/>
          <p:cNvGraphicFramePr>
            <a:graphicFrameLocks noChangeAspect="1"/>
          </p:cNvGraphicFramePr>
          <p:nvPr/>
        </p:nvGraphicFramePr>
        <p:xfrm>
          <a:off x="1849438" y="1710888"/>
          <a:ext cx="2698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3" imgW="139680" imgH="393480" progId="Equation.3">
                  <p:embed/>
                </p:oleObj>
              </mc:Choice>
              <mc:Fallback>
                <p:oleObj name="Equation" r:id="rId3" imgW="139680" imgH="393480" progId="Equation.3">
                  <p:embed/>
                  <p:pic>
                    <p:nvPicPr>
                      <p:cNvPr id="11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438" y="1710888"/>
                        <a:ext cx="2698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74"/>
          <p:cNvSpPr txBox="1">
            <a:spLocks noChangeArrowheads="1"/>
          </p:cNvSpPr>
          <p:nvPr/>
        </p:nvSpPr>
        <p:spPr bwMode="auto">
          <a:xfrm>
            <a:off x="1414784" y="2611379"/>
            <a:ext cx="2057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1800" dirty="0"/>
              <a:t>   </a:t>
            </a:r>
            <a:r>
              <a:rPr lang="en-US" altLang="vi-VN" sz="1800" dirty="0" err="1"/>
              <a:t>Số</a:t>
            </a:r>
            <a:r>
              <a:rPr lang="en-US" altLang="vi-VN" sz="1800" dirty="0"/>
              <a:t> </a:t>
            </a:r>
            <a:r>
              <a:rPr lang="en-US" altLang="vi-VN" sz="1800" dirty="0" err="1"/>
              <a:t>thứ</a:t>
            </a:r>
            <a:r>
              <a:rPr lang="en-US" altLang="vi-VN" sz="1800" dirty="0"/>
              <a:t> </a:t>
            </a:r>
            <a:r>
              <a:rPr lang="en-US" altLang="vi-VN" sz="1800" dirty="0" err="1"/>
              <a:t>nhất</a:t>
            </a:r>
            <a:r>
              <a:rPr lang="en-US" altLang="vi-VN" sz="1800" dirty="0"/>
              <a:t>:</a:t>
            </a:r>
          </a:p>
        </p:txBody>
      </p:sp>
      <p:sp>
        <p:nvSpPr>
          <p:cNvPr id="13" name="Text Box 76"/>
          <p:cNvSpPr txBox="1">
            <a:spLocks noChangeArrowheads="1"/>
          </p:cNvSpPr>
          <p:nvPr/>
        </p:nvSpPr>
        <p:spPr bwMode="auto">
          <a:xfrm>
            <a:off x="1686328" y="2947487"/>
            <a:ext cx="1828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altLang="vi-V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Line 77"/>
          <p:cNvSpPr>
            <a:spLocks noChangeShapeType="1"/>
          </p:cNvSpPr>
          <p:nvPr/>
        </p:nvSpPr>
        <p:spPr bwMode="auto">
          <a:xfrm>
            <a:off x="3181089" y="3155156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5" name="Line 82"/>
          <p:cNvSpPr>
            <a:spLocks noChangeShapeType="1"/>
          </p:cNvSpPr>
          <p:nvPr/>
        </p:nvSpPr>
        <p:spPr bwMode="auto">
          <a:xfrm>
            <a:off x="4267200" y="308580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" name="Line 83"/>
          <p:cNvSpPr>
            <a:spLocks noChangeShapeType="1"/>
          </p:cNvSpPr>
          <p:nvPr/>
        </p:nvSpPr>
        <p:spPr bwMode="auto">
          <a:xfrm>
            <a:off x="3707615" y="3093636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" name="Line 84"/>
          <p:cNvSpPr>
            <a:spLocks noChangeShapeType="1"/>
          </p:cNvSpPr>
          <p:nvPr/>
        </p:nvSpPr>
        <p:spPr bwMode="auto">
          <a:xfrm>
            <a:off x="5844312" y="3093636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" name="Line 85"/>
          <p:cNvSpPr>
            <a:spLocks noChangeShapeType="1"/>
          </p:cNvSpPr>
          <p:nvPr/>
        </p:nvSpPr>
        <p:spPr bwMode="auto">
          <a:xfrm>
            <a:off x="3160626" y="3093636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9" name="Line 86"/>
          <p:cNvSpPr>
            <a:spLocks noChangeShapeType="1"/>
          </p:cNvSpPr>
          <p:nvPr/>
        </p:nvSpPr>
        <p:spPr bwMode="auto">
          <a:xfrm>
            <a:off x="5334000" y="306587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" name="Line 89"/>
          <p:cNvSpPr>
            <a:spLocks noChangeShapeType="1"/>
          </p:cNvSpPr>
          <p:nvPr/>
        </p:nvSpPr>
        <p:spPr bwMode="auto">
          <a:xfrm>
            <a:off x="3150563" y="271984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1" name="AutoShape 92"/>
          <p:cNvSpPr>
            <a:spLocks/>
          </p:cNvSpPr>
          <p:nvPr/>
        </p:nvSpPr>
        <p:spPr bwMode="auto">
          <a:xfrm rot="16200000">
            <a:off x="4704108" y="1950636"/>
            <a:ext cx="152400" cy="2133600"/>
          </a:xfrm>
          <a:prstGeom prst="rightBracket">
            <a:avLst>
              <a:gd name="adj" fmla="val 1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22" name="AutoShape 93"/>
          <p:cNvSpPr>
            <a:spLocks/>
          </p:cNvSpPr>
          <p:nvPr/>
        </p:nvSpPr>
        <p:spPr bwMode="auto">
          <a:xfrm rot="16200000" flipH="1">
            <a:off x="4449309" y="2017386"/>
            <a:ext cx="76200" cy="2667000"/>
          </a:xfrm>
          <a:prstGeom prst="rightBracket">
            <a:avLst>
              <a:gd name="adj" fmla="val 291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23" name="AutoShape 94"/>
          <p:cNvSpPr>
            <a:spLocks/>
          </p:cNvSpPr>
          <p:nvPr/>
        </p:nvSpPr>
        <p:spPr bwMode="auto">
          <a:xfrm rot="16200000">
            <a:off x="3362078" y="2333200"/>
            <a:ext cx="152400" cy="533400"/>
          </a:xfrm>
          <a:prstGeom prst="rightBracket">
            <a:avLst>
              <a:gd name="adj" fmla="val 291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24" name="Line 95"/>
          <p:cNvSpPr>
            <a:spLocks noChangeShapeType="1"/>
          </p:cNvSpPr>
          <p:nvPr/>
        </p:nvSpPr>
        <p:spPr bwMode="auto">
          <a:xfrm>
            <a:off x="3707615" y="280824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5" name="Text Box 96"/>
          <p:cNvSpPr txBox="1">
            <a:spLocks noChangeArrowheads="1"/>
          </p:cNvSpPr>
          <p:nvPr/>
        </p:nvSpPr>
        <p:spPr bwMode="auto">
          <a:xfrm>
            <a:off x="3247778" y="214527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/>
              <a:t>?</a:t>
            </a:r>
          </a:p>
        </p:txBody>
      </p:sp>
      <p:sp>
        <p:nvSpPr>
          <p:cNvPr id="26" name="Text Box 97"/>
          <p:cNvSpPr txBox="1">
            <a:spLocks noChangeArrowheads="1"/>
          </p:cNvSpPr>
          <p:nvPr/>
        </p:nvSpPr>
        <p:spPr bwMode="auto">
          <a:xfrm>
            <a:off x="4323200" y="3183057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dirty="0"/>
              <a:t>?</a:t>
            </a:r>
          </a:p>
        </p:txBody>
      </p:sp>
      <p:sp>
        <p:nvSpPr>
          <p:cNvPr id="27" name="Text Box 98"/>
          <p:cNvSpPr txBox="1">
            <a:spLocks noChangeArrowheads="1"/>
          </p:cNvSpPr>
          <p:nvPr/>
        </p:nvSpPr>
        <p:spPr bwMode="auto">
          <a:xfrm>
            <a:off x="4352824" y="2526872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dirty="0"/>
              <a:t>60</a:t>
            </a:r>
          </a:p>
        </p:txBody>
      </p:sp>
      <p:sp>
        <p:nvSpPr>
          <p:cNvPr id="28" name="Line 75"/>
          <p:cNvSpPr>
            <a:spLocks noChangeShapeType="1"/>
          </p:cNvSpPr>
          <p:nvPr/>
        </p:nvSpPr>
        <p:spPr bwMode="auto">
          <a:xfrm>
            <a:off x="3171578" y="2780359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9" name="Line 87"/>
          <p:cNvSpPr>
            <a:spLocks noChangeShapeType="1"/>
          </p:cNvSpPr>
          <p:nvPr/>
        </p:nvSpPr>
        <p:spPr bwMode="auto">
          <a:xfrm>
            <a:off x="4815980" y="306587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" name="Line 90"/>
          <p:cNvSpPr>
            <a:spLocks noChangeShapeType="1"/>
          </p:cNvSpPr>
          <p:nvPr/>
        </p:nvSpPr>
        <p:spPr bwMode="auto">
          <a:xfrm>
            <a:off x="3704978" y="2709446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1" name="Text Box 99"/>
          <p:cNvSpPr txBox="1">
            <a:spLocks noChangeArrowheads="1"/>
          </p:cNvSpPr>
          <p:nvPr/>
        </p:nvSpPr>
        <p:spPr bwMode="auto">
          <a:xfrm>
            <a:off x="1292026" y="4649152"/>
            <a:ext cx="2898973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dirty="0" err="1"/>
              <a:t>Số</a:t>
            </a:r>
            <a:r>
              <a:rPr lang="en-US" altLang="vi-VN" sz="2000" dirty="0"/>
              <a:t> </a:t>
            </a:r>
            <a:r>
              <a:rPr lang="en-US" altLang="vi-VN" sz="2000" dirty="0" err="1"/>
              <a:t>thứ</a:t>
            </a:r>
            <a:r>
              <a:rPr lang="en-US" altLang="vi-VN" sz="2000" dirty="0"/>
              <a:t> </a:t>
            </a:r>
            <a:r>
              <a:rPr lang="en-US" altLang="vi-VN" sz="2000" dirty="0" err="1"/>
              <a:t>hai</a:t>
            </a:r>
            <a:r>
              <a:rPr lang="en-US" altLang="vi-VN" sz="2000" dirty="0"/>
              <a:t> </a:t>
            </a:r>
            <a:r>
              <a:rPr lang="en-US" altLang="vi-VN" sz="2000" dirty="0" err="1"/>
              <a:t>là</a:t>
            </a:r>
            <a:r>
              <a:rPr lang="en-US" altLang="vi-VN" sz="2000" dirty="0" smtClean="0"/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2000" dirty="0" smtClean="0"/>
              <a:t>              15 + 60 </a:t>
            </a:r>
            <a:r>
              <a:rPr lang="en-US" altLang="vi-VN" sz="2000" dirty="0"/>
              <a:t>= 75</a:t>
            </a: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1157681" y="3424034"/>
            <a:ext cx="5715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dirty="0"/>
              <a:t>Theo </a:t>
            </a:r>
            <a:r>
              <a:rPr lang="en-US" altLang="vi-VN" sz="2000" dirty="0" err="1"/>
              <a:t>sơ</a:t>
            </a:r>
            <a:r>
              <a:rPr lang="en-US" altLang="vi-VN" sz="2000" dirty="0"/>
              <a:t> </a:t>
            </a:r>
            <a:r>
              <a:rPr lang="en-US" altLang="vi-VN" sz="2000" dirty="0" err="1"/>
              <a:t>đồ,hiệu</a:t>
            </a:r>
            <a:r>
              <a:rPr lang="en-US" altLang="vi-VN" sz="2000" dirty="0"/>
              <a:t> </a:t>
            </a:r>
            <a:r>
              <a:rPr lang="en-US" altLang="vi-VN" sz="2000" dirty="0" err="1"/>
              <a:t>số</a:t>
            </a:r>
            <a:r>
              <a:rPr lang="en-US" altLang="vi-VN" sz="2000" dirty="0"/>
              <a:t> </a:t>
            </a:r>
            <a:r>
              <a:rPr lang="en-US" altLang="vi-VN" sz="2000" dirty="0" err="1"/>
              <a:t>phần</a:t>
            </a:r>
            <a:r>
              <a:rPr lang="en-US" altLang="vi-VN" sz="2000" dirty="0"/>
              <a:t> </a:t>
            </a:r>
            <a:r>
              <a:rPr lang="en-US" altLang="vi-VN" sz="2000" dirty="0" err="1"/>
              <a:t>bằng</a:t>
            </a:r>
            <a:r>
              <a:rPr lang="en-US" altLang="vi-VN" sz="2000" dirty="0"/>
              <a:t> </a:t>
            </a:r>
            <a:r>
              <a:rPr lang="en-US" altLang="vi-VN" sz="2000" dirty="0" err="1"/>
              <a:t>nhau</a:t>
            </a:r>
            <a:r>
              <a:rPr lang="en-US" altLang="vi-VN" sz="2000" dirty="0"/>
              <a:t> </a:t>
            </a:r>
            <a:r>
              <a:rPr lang="en-US" altLang="vi-VN" sz="2000" dirty="0" err="1"/>
              <a:t>là</a:t>
            </a:r>
            <a:r>
              <a:rPr lang="en-US" altLang="vi-VN" sz="2000" dirty="0"/>
              <a:t>:</a:t>
            </a:r>
          </a:p>
        </p:txBody>
      </p:sp>
      <p:sp>
        <p:nvSpPr>
          <p:cNvPr id="33" name="Line 95"/>
          <p:cNvSpPr>
            <a:spLocks noChangeShapeType="1"/>
          </p:cNvSpPr>
          <p:nvPr/>
        </p:nvSpPr>
        <p:spPr bwMode="auto">
          <a:xfrm>
            <a:off x="3160626" y="283727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2283619" y="3800178"/>
            <a:ext cx="21383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dirty="0"/>
              <a:t>5 – 1 = 4 ( </a:t>
            </a:r>
            <a:r>
              <a:rPr lang="en-US" altLang="vi-VN" sz="2000" dirty="0" err="1"/>
              <a:t>phần</a:t>
            </a:r>
            <a:r>
              <a:rPr lang="en-US" altLang="vi-VN" sz="2000" dirty="0"/>
              <a:t> )</a:t>
            </a: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1186657" y="4090784"/>
            <a:ext cx="1865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dirty="0" err="1"/>
              <a:t>Số</a:t>
            </a:r>
            <a:r>
              <a:rPr lang="en-US" altLang="vi-VN" sz="2000" dirty="0"/>
              <a:t> </a:t>
            </a:r>
            <a:r>
              <a:rPr lang="en-US" altLang="vi-VN" sz="2000" dirty="0" err="1"/>
              <a:t>thứ</a:t>
            </a:r>
            <a:r>
              <a:rPr lang="en-US" altLang="vi-VN" sz="2000" dirty="0"/>
              <a:t> </a:t>
            </a:r>
            <a:r>
              <a:rPr lang="en-US" altLang="vi-VN" sz="2000" dirty="0" err="1"/>
              <a:t>nhất</a:t>
            </a:r>
            <a:r>
              <a:rPr lang="en-US" altLang="vi-VN" sz="2000" dirty="0"/>
              <a:t> </a:t>
            </a:r>
            <a:r>
              <a:rPr lang="en-US" altLang="vi-VN" sz="2000" dirty="0" err="1"/>
              <a:t>là</a:t>
            </a:r>
            <a:r>
              <a:rPr lang="en-US" altLang="vi-VN" sz="2000" dirty="0"/>
              <a:t>:</a:t>
            </a: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2300287" y="4397057"/>
            <a:ext cx="16621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dirty="0"/>
              <a:t>60 : 4 = 15</a:t>
            </a:r>
          </a:p>
        </p:txBody>
      </p:sp>
      <p:sp>
        <p:nvSpPr>
          <p:cNvPr id="37" name="Text Box 100"/>
          <p:cNvSpPr txBox="1">
            <a:spLocks noChangeArrowheads="1"/>
          </p:cNvSpPr>
          <p:nvPr/>
        </p:nvSpPr>
        <p:spPr bwMode="auto">
          <a:xfrm>
            <a:off x="2145878" y="5488555"/>
            <a:ext cx="35052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/>
              <a:t>Đáp số: Số thứ nhất :15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/>
              <a:t>              Số thứ hai:  75</a:t>
            </a:r>
          </a:p>
        </p:txBody>
      </p:sp>
    </p:spTree>
    <p:extLst>
      <p:ext uri="{BB962C8B-B14F-4D97-AF65-F5344CB8AC3E}">
        <p14:creationId xmlns:p14="http://schemas.microsoft.com/office/powerpoint/2010/main" val="2671821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9" grpId="0"/>
      <p:bldP spid="10" grpId="0"/>
      <p:bldP spid="12" grpId="0"/>
      <p:bldP spid="13" grpId="0"/>
      <p:bldP spid="21" grpId="0" animBg="1"/>
      <p:bldP spid="22" grpId="0" animBg="1"/>
      <p:bldP spid="23" grpId="0" animBg="1"/>
      <p:bldP spid="25" grpId="0"/>
      <p:bldP spid="26" grpId="0"/>
      <p:bldP spid="27" grpId="0"/>
      <p:bldP spid="31" grpId="0"/>
      <p:bldP spid="32" grpId="0"/>
      <p:bldP spid="34" grpId="0"/>
      <p:bldP spid="35" grpId="0"/>
      <p:bldP spid="36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7"/>
          <p:cNvSpPr txBox="1">
            <a:spLocks noChangeArrowheads="1"/>
          </p:cNvSpPr>
          <p:nvPr/>
        </p:nvSpPr>
        <p:spPr bwMode="auto">
          <a:xfrm>
            <a:off x="1143000" y="534603"/>
            <a:ext cx="7467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Một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cửa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hàng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số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gạo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nếp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ít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hơn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số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gạo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tẻ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là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540kg.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Tính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số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gạo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mỗi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loại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biết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rằng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số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gạo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nếp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bằng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số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gạo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tẻ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3352800" y="457200"/>
            <a:ext cx="2590800" cy="53657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266350" y="483009"/>
            <a:ext cx="114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0" i="0" u="sng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Bài</a:t>
            </a:r>
            <a:r>
              <a:rPr kumimoji="0" lang="en-US" altLang="vi-VN" sz="24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3</a:t>
            </a:r>
          </a:p>
        </p:txBody>
      </p:sp>
      <p:graphicFrame>
        <p:nvGraphicFramePr>
          <p:cNvPr id="12357" name="Object 69"/>
          <p:cNvGraphicFramePr>
            <a:graphicFrameLocks noChangeAspect="1"/>
          </p:cNvGraphicFramePr>
          <p:nvPr/>
        </p:nvGraphicFramePr>
        <p:xfrm>
          <a:off x="5796756" y="1139840"/>
          <a:ext cx="2936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12357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756" y="1139840"/>
                        <a:ext cx="29368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Line 45"/>
          <p:cNvSpPr>
            <a:spLocks noChangeShapeType="1"/>
          </p:cNvSpPr>
          <p:nvPr/>
        </p:nvSpPr>
        <p:spPr bwMode="auto">
          <a:xfrm>
            <a:off x="1712984" y="2286172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Line 77"/>
          <p:cNvSpPr>
            <a:spLocks noChangeShapeType="1"/>
          </p:cNvSpPr>
          <p:nvPr/>
        </p:nvSpPr>
        <p:spPr bwMode="auto">
          <a:xfrm>
            <a:off x="1707393" y="2658172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" name="Line 25"/>
          <p:cNvSpPr>
            <a:spLocks noChangeShapeType="1"/>
          </p:cNvSpPr>
          <p:nvPr/>
        </p:nvSpPr>
        <p:spPr bwMode="auto">
          <a:xfrm>
            <a:off x="4385578" y="2569082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-126963" y="1586556"/>
            <a:ext cx="2133600" cy="536575"/>
          </a:xfrm>
        </p:spPr>
        <p:txBody>
          <a:bodyPr/>
          <a:lstStyle/>
          <a:p>
            <a:r>
              <a:rPr lang="en-US" altLang="vi-VN" sz="2000" dirty="0" smtClean="0">
                <a:solidFill>
                  <a:srgbClr val="FF0000"/>
                </a:solidFill>
              </a:rPr>
              <a:t>Ta </a:t>
            </a:r>
            <a:r>
              <a:rPr lang="en-US" altLang="vi-VN" sz="2000" dirty="0" err="1" smtClean="0">
                <a:solidFill>
                  <a:srgbClr val="FF0000"/>
                </a:solidFill>
              </a:rPr>
              <a:t>có</a:t>
            </a:r>
            <a:r>
              <a:rPr lang="en-US" altLang="vi-VN" sz="2000" dirty="0" smtClean="0">
                <a:solidFill>
                  <a:srgbClr val="FF0000"/>
                </a:solidFill>
              </a:rPr>
              <a:t> </a:t>
            </a:r>
            <a:r>
              <a:rPr lang="en-US" altLang="vi-VN" sz="2000" dirty="0" err="1" smtClean="0">
                <a:solidFill>
                  <a:srgbClr val="FF0000"/>
                </a:solidFill>
              </a:rPr>
              <a:t>sơ</a:t>
            </a:r>
            <a:r>
              <a:rPr lang="en-US" altLang="vi-VN" sz="2000" dirty="0" smtClean="0">
                <a:solidFill>
                  <a:srgbClr val="FF0000"/>
                </a:solidFill>
              </a:rPr>
              <a:t> </a:t>
            </a:r>
            <a:r>
              <a:rPr lang="en-US" altLang="vi-VN" sz="2000" dirty="0" err="1" smtClean="0">
                <a:solidFill>
                  <a:srgbClr val="FF0000"/>
                </a:solidFill>
              </a:rPr>
              <a:t>đồ</a:t>
            </a:r>
            <a:r>
              <a:rPr lang="en-US" altLang="vi-VN" sz="2000" dirty="0" smtClean="0">
                <a:solidFill>
                  <a:srgbClr val="FF0000"/>
                </a:solidFill>
              </a:rPr>
              <a:t>:</a:t>
            </a:r>
            <a:endParaRPr lang="en-US" altLang="vi-VN" sz="2000" dirty="0" smtClean="0">
              <a:solidFill>
                <a:srgbClr val="FF0000"/>
              </a:solidFill>
            </a:endParaRPr>
          </a:p>
        </p:txBody>
      </p:sp>
      <p:sp>
        <p:nvSpPr>
          <p:cNvPr id="13" name="Subtitle 12"/>
          <p:cNvSpPr>
            <a:spLocks noGrp="1"/>
          </p:cNvSpPr>
          <p:nvPr>
            <p:ph type="subTitle" idx="1"/>
          </p:nvPr>
        </p:nvSpPr>
        <p:spPr>
          <a:xfrm>
            <a:off x="186653" y="2467059"/>
            <a:ext cx="1676400" cy="381000"/>
          </a:xfrm>
        </p:spPr>
        <p:txBody>
          <a:bodyPr/>
          <a:lstStyle/>
          <a:p>
            <a:r>
              <a:rPr lang="en-US" altLang="vi-VN" sz="1800" dirty="0" smtClean="0"/>
              <a:t> </a:t>
            </a:r>
            <a:r>
              <a:rPr lang="en-US" altLang="vi-VN" sz="1800" dirty="0" err="1" smtClean="0"/>
              <a:t>Gạo</a:t>
            </a:r>
            <a:r>
              <a:rPr lang="en-US" altLang="vi-VN" sz="1800" dirty="0" smtClean="0"/>
              <a:t> </a:t>
            </a:r>
            <a:r>
              <a:rPr lang="en-US" altLang="vi-VN" sz="1800" dirty="0" err="1" smtClean="0"/>
              <a:t>tẻ</a:t>
            </a:r>
            <a:r>
              <a:rPr lang="en-US" altLang="vi-VN" sz="1800" dirty="0" smtClean="0"/>
              <a:t>   :</a:t>
            </a:r>
            <a:endParaRPr lang="en-US" altLang="vi-VN" sz="1800" dirty="0" smtClean="0"/>
          </a:p>
        </p:txBody>
      </p:sp>
      <p:sp>
        <p:nvSpPr>
          <p:cNvPr id="14" name="Subtitle 12"/>
          <p:cNvSpPr txBox="1">
            <a:spLocks/>
          </p:cNvSpPr>
          <p:nvPr/>
        </p:nvSpPr>
        <p:spPr bwMode="auto">
          <a:xfrm>
            <a:off x="184557" y="2105285"/>
            <a:ext cx="1676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Gạo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nếp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: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Line 25"/>
          <p:cNvSpPr>
            <a:spLocks noChangeShapeType="1"/>
          </p:cNvSpPr>
          <p:nvPr/>
        </p:nvSpPr>
        <p:spPr bwMode="auto">
          <a:xfrm>
            <a:off x="2447255" y="2209972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Line 25"/>
          <p:cNvSpPr>
            <a:spLocks noChangeShapeType="1"/>
          </p:cNvSpPr>
          <p:nvPr/>
        </p:nvSpPr>
        <p:spPr bwMode="auto">
          <a:xfrm>
            <a:off x="1711586" y="2209972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AutoShape 92"/>
          <p:cNvSpPr>
            <a:spLocks/>
          </p:cNvSpPr>
          <p:nvPr/>
        </p:nvSpPr>
        <p:spPr bwMode="auto">
          <a:xfrm rot="16200000">
            <a:off x="3307593" y="1494136"/>
            <a:ext cx="228600" cy="1905000"/>
          </a:xfrm>
          <a:prstGeom prst="rightBracket">
            <a:avLst>
              <a:gd name="adj" fmla="val 1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" name="Text Box 96"/>
          <p:cNvSpPr txBox="1">
            <a:spLocks noChangeArrowheads="1"/>
          </p:cNvSpPr>
          <p:nvPr/>
        </p:nvSpPr>
        <p:spPr bwMode="auto">
          <a:xfrm>
            <a:off x="2901310" y="2740012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?</a:t>
            </a:r>
          </a:p>
        </p:txBody>
      </p:sp>
      <p:sp>
        <p:nvSpPr>
          <p:cNvPr id="19" name="AutoShape 92"/>
          <p:cNvSpPr>
            <a:spLocks/>
          </p:cNvSpPr>
          <p:nvPr/>
        </p:nvSpPr>
        <p:spPr bwMode="auto">
          <a:xfrm rot="16200000">
            <a:off x="2012193" y="1783729"/>
            <a:ext cx="152400" cy="762000"/>
          </a:xfrm>
          <a:prstGeom prst="rightBracket">
            <a:avLst>
              <a:gd name="adj" fmla="val 1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" name="AutoShape 92"/>
          <p:cNvSpPr>
            <a:spLocks/>
          </p:cNvSpPr>
          <p:nvPr/>
        </p:nvSpPr>
        <p:spPr bwMode="auto">
          <a:xfrm rot="16200000" flipH="1">
            <a:off x="2966325" y="1500665"/>
            <a:ext cx="152400" cy="2667000"/>
          </a:xfrm>
          <a:prstGeom prst="rightBracket">
            <a:avLst>
              <a:gd name="adj" fmla="val 1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" name="Line 25"/>
          <p:cNvSpPr>
            <a:spLocks noChangeShapeType="1"/>
          </p:cNvSpPr>
          <p:nvPr/>
        </p:nvSpPr>
        <p:spPr bwMode="auto">
          <a:xfrm>
            <a:off x="3091810" y="257633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3" name="Line 25"/>
          <p:cNvSpPr>
            <a:spLocks noChangeShapeType="1"/>
          </p:cNvSpPr>
          <p:nvPr/>
        </p:nvSpPr>
        <p:spPr bwMode="auto">
          <a:xfrm>
            <a:off x="3733800" y="257633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>
            <a:off x="2449819" y="2581359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" name="Line 25"/>
          <p:cNvSpPr>
            <a:spLocks noChangeShapeType="1"/>
          </p:cNvSpPr>
          <p:nvPr/>
        </p:nvSpPr>
        <p:spPr bwMode="auto">
          <a:xfrm>
            <a:off x="1718812" y="257633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728364" y="1801589"/>
            <a:ext cx="25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?</a:t>
            </a:r>
          </a:p>
        </p:txBody>
      </p:sp>
      <p:sp>
        <p:nvSpPr>
          <p:cNvPr id="27" name="Subtitle 12"/>
          <p:cNvSpPr txBox="1">
            <a:spLocks/>
          </p:cNvSpPr>
          <p:nvPr/>
        </p:nvSpPr>
        <p:spPr bwMode="auto">
          <a:xfrm>
            <a:off x="2590800" y="1943230"/>
            <a:ext cx="152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540 kg</a:t>
            </a: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3810000" y="1376194"/>
            <a:ext cx="1219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0" i="0" u="sng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Bài</a:t>
            </a:r>
            <a:r>
              <a:rPr kumimoji="0" lang="en-US" altLang="vi-VN" sz="240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400" b="0" i="0" u="sng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giải</a:t>
            </a:r>
            <a:endParaRPr kumimoji="0" lang="en-US" altLang="vi-VN" sz="2400" b="0" i="0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1143001" y="3052029"/>
            <a:ext cx="494744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Theo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sơ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đồ,hiệu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số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phần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bằng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nhau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là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428380" y="3390900"/>
            <a:ext cx="213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 – 1 =3 (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phần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1285380" y="3630445"/>
            <a:ext cx="2209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Số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gạo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nếp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là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là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</a:t>
            </a: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2402631" y="3966792"/>
            <a:ext cx="2667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540 : 3 = 180 (kg)</a:t>
            </a: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1277516" y="4219575"/>
            <a:ext cx="1981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Số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gạo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tẻ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là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</a:t>
            </a: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2390280" y="4597906"/>
            <a:ext cx="2819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540 + 180 = 720 (kg)</a:t>
            </a: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3256852" y="4969031"/>
            <a:ext cx="32004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Đáp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số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Gạo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nếp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: 180 kg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         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Gạo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vi-VN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tẻ</a:t>
            </a:r>
            <a:r>
              <a:rPr kumimoji="0" lang="en-US" altLang="vi-VN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: 720 kg</a:t>
            </a:r>
          </a:p>
        </p:txBody>
      </p:sp>
      <p:sp>
        <p:nvSpPr>
          <p:cNvPr id="39" name="Line 95"/>
          <p:cNvSpPr>
            <a:spLocks noChangeShapeType="1"/>
          </p:cNvSpPr>
          <p:nvPr/>
        </p:nvSpPr>
        <p:spPr bwMode="auto">
          <a:xfrm>
            <a:off x="1707393" y="2340482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" name="Line 95"/>
          <p:cNvSpPr>
            <a:spLocks noChangeShapeType="1"/>
          </p:cNvSpPr>
          <p:nvPr/>
        </p:nvSpPr>
        <p:spPr bwMode="auto">
          <a:xfrm>
            <a:off x="2447255" y="2286172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457200" y="3533907"/>
            <a:ext cx="883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10846366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2" grpId="0"/>
      <p:bldP spid="13" grpId="0" build="p"/>
      <p:bldP spid="14" grpId="0"/>
      <p:bldP spid="17" grpId="0" animBg="1"/>
      <p:bldP spid="18" grpId="0"/>
      <p:bldP spid="19" grpId="0" animBg="1"/>
      <p:bldP spid="20" grpId="0" animBg="1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6"/>
          <p:cNvSpPr txBox="1">
            <a:spLocks noChangeArrowheads="1"/>
          </p:cNvSpPr>
          <p:nvPr/>
        </p:nvSpPr>
        <p:spPr bwMode="auto">
          <a:xfrm>
            <a:off x="0" y="3367022"/>
            <a:ext cx="411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/>
          </a:p>
        </p:txBody>
      </p:sp>
      <p:sp>
        <p:nvSpPr>
          <p:cNvPr id="8195" name="Text Box 7"/>
          <p:cNvSpPr txBox="1">
            <a:spLocks noChangeArrowheads="1"/>
          </p:cNvSpPr>
          <p:nvPr/>
        </p:nvSpPr>
        <p:spPr bwMode="auto">
          <a:xfrm>
            <a:off x="457200" y="3533907"/>
            <a:ext cx="883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/>
          </a:p>
        </p:txBody>
      </p:sp>
      <p:sp>
        <p:nvSpPr>
          <p:cNvPr id="8196" name="Text Box 8"/>
          <p:cNvSpPr txBox="1">
            <a:spLocks noChangeArrowheads="1"/>
          </p:cNvSpPr>
          <p:nvPr/>
        </p:nvSpPr>
        <p:spPr bwMode="auto">
          <a:xfrm>
            <a:off x="304800" y="5791200"/>
            <a:ext cx="883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/>
          </a:p>
        </p:txBody>
      </p:sp>
      <p:sp>
        <p:nvSpPr>
          <p:cNvPr id="8197" name="Text Box 9"/>
          <p:cNvSpPr txBox="1">
            <a:spLocks noChangeArrowheads="1"/>
          </p:cNvSpPr>
          <p:nvPr/>
        </p:nvSpPr>
        <p:spPr bwMode="auto">
          <a:xfrm>
            <a:off x="6019800" y="3657600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/>
          </a:p>
        </p:txBody>
      </p:sp>
      <p:sp>
        <p:nvSpPr>
          <p:cNvPr id="8198" name="Text Box 10"/>
          <p:cNvSpPr txBox="1">
            <a:spLocks noChangeArrowheads="1"/>
          </p:cNvSpPr>
          <p:nvPr/>
        </p:nvSpPr>
        <p:spPr bwMode="auto">
          <a:xfrm>
            <a:off x="304800" y="3352800"/>
            <a:ext cx="822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/>
              <a:t>                                 </a:t>
            </a:r>
            <a:endParaRPr lang="en-US" altLang="vi-VN" i="1"/>
          </a:p>
        </p:txBody>
      </p:sp>
      <p:sp>
        <p:nvSpPr>
          <p:cNvPr id="8199" name="Text Box 34"/>
          <p:cNvSpPr txBox="1">
            <a:spLocks noChangeArrowheads="1"/>
          </p:cNvSpPr>
          <p:nvPr/>
        </p:nvSpPr>
        <p:spPr bwMode="auto">
          <a:xfrm>
            <a:off x="533400" y="308689"/>
            <a:ext cx="7696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u="sng" dirty="0" err="1"/>
              <a:t>Bài</a:t>
            </a:r>
            <a:r>
              <a:rPr lang="en-US" altLang="vi-VN" sz="2800" u="sng" dirty="0"/>
              <a:t> </a:t>
            </a:r>
            <a:r>
              <a:rPr lang="en-US" altLang="vi-VN" sz="2800" u="sng" dirty="0" smtClean="0"/>
              <a:t>4</a:t>
            </a:r>
            <a:r>
              <a:rPr lang="en-US" altLang="vi-VN" sz="2800" dirty="0" smtClean="0"/>
              <a:t>: </a:t>
            </a:r>
            <a:r>
              <a:rPr lang="en-US" altLang="vi-V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0" name="Text Box 43"/>
          <p:cNvSpPr txBox="1">
            <a:spLocks noChangeArrowheads="1"/>
          </p:cNvSpPr>
          <p:nvPr/>
        </p:nvSpPr>
        <p:spPr bwMode="auto">
          <a:xfrm>
            <a:off x="990600" y="1071592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dirty="0" err="1"/>
              <a:t>Số</a:t>
            </a:r>
            <a:r>
              <a:rPr lang="en-US" altLang="vi-VN" dirty="0"/>
              <a:t> </a:t>
            </a:r>
            <a:r>
              <a:rPr lang="en-US" altLang="vi-VN" dirty="0" err="1"/>
              <a:t>cây</a:t>
            </a:r>
            <a:r>
              <a:rPr lang="en-US" altLang="vi-VN" dirty="0"/>
              <a:t> cam:</a:t>
            </a:r>
          </a:p>
        </p:txBody>
      </p:sp>
      <p:sp>
        <p:nvSpPr>
          <p:cNvPr id="8201" name="Text Box 44"/>
          <p:cNvSpPr txBox="1">
            <a:spLocks noChangeArrowheads="1"/>
          </p:cNvSpPr>
          <p:nvPr/>
        </p:nvSpPr>
        <p:spPr bwMode="auto">
          <a:xfrm>
            <a:off x="990600" y="1501493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dirty="0" err="1"/>
              <a:t>Số</a:t>
            </a:r>
            <a:r>
              <a:rPr lang="en-US" altLang="vi-VN" dirty="0"/>
              <a:t> </a:t>
            </a:r>
            <a:r>
              <a:rPr lang="en-US" altLang="vi-VN" dirty="0" err="1"/>
              <a:t>cây</a:t>
            </a:r>
            <a:r>
              <a:rPr lang="en-US" altLang="vi-VN" dirty="0"/>
              <a:t> </a:t>
            </a:r>
            <a:r>
              <a:rPr lang="en-US" altLang="vi-VN" dirty="0" err="1"/>
              <a:t>dứa</a:t>
            </a:r>
            <a:r>
              <a:rPr lang="en-US" altLang="vi-VN" dirty="0"/>
              <a:t>:</a:t>
            </a:r>
          </a:p>
        </p:txBody>
      </p:sp>
      <p:sp>
        <p:nvSpPr>
          <p:cNvPr id="8202" name="Line 45"/>
          <p:cNvSpPr>
            <a:spLocks noChangeShapeType="1"/>
          </p:cNvSpPr>
          <p:nvPr/>
        </p:nvSpPr>
        <p:spPr bwMode="auto">
          <a:xfrm>
            <a:off x="2971800" y="1300891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03" name="Line 46"/>
          <p:cNvSpPr>
            <a:spLocks noChangeShapeType="1"/>
          </p:cNvSpPr>
          <p:nvPr/>
        </p:nvSpPr>
        <p:spPr bwMode="auto">
          <a:xfrm>
            <a:off x="2957593" y="1848673"/>
            <a:ext cx="449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04" name="Line 47"/>
          <p:cNvSpPr>
            <a:spLocks noChangeShapeType="1"/>
          </p:cNvSpPr>
          <p:nvPr/>
        </p:nvSpPr>
        <p:spPr bwMode="auto">
          <a:xfrm>
            <a:off x="2959217" y="1223992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05" name="Line 48"/>
          <p:cNvSpPr>
            <a:spLocks noChangeShapeType="1"/>
          </p:cNvSpPr>
          <p:nvPr/>
        </p:nvSpPr>
        <p:spPr bwMode="auto">
          <a:xfrm>
            <a:off x="2953399" y="1802534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06" name="Line 50"/>
          <p:cNvSpPr>
            <a:spLocks noChangeShapeType="1"/>
          </p:cNvSpPr>
          <p:nvPr/>
        </p:nvSpPr>
        <p:spPr bwMode="auto">
          <a:xfrm>
            <a:off x="3733800" y="1223992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07" name="Line 51"/>
          <p:cNvSpPr>
            <a:spLocks noChangeShapeType="1"/>
          </p:cNvSpPr>
          <p:nvPr/>
        </p:nvSpPr>
        <p:spPr bwMode="auto">
          <a:xfrm>
            <a:off x="3733800" y="1802534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08" name="Line 53"/>
          <p:cNvSpPr>
            <a:spLocks noChangeShapeType="1"/>
          </p:cNvSpPr>
          <p:nvPr/>
        </p:nvSpPr>
        <p:spPr bwMode="auto">
          <a:xfrm>
            <a:off x="4445466" y="17906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09" name="Line 55"/>
          <p:cNvSpPr>
            <a:spLocks noChangeShapeType="1"/>
          </p:cNvSpPr>
          <p:nvPr/>
        </p:nvSpPr>
        <p:spPr bwMode="auto">
          <a:xfrm>
            <a:off x="5943600" y="17706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10" name="Line 56"/>
          <p:cNvSpPr>
            <a:spLocks noChangeShapeType="1"/>
          </p:cNvSpPr>
          <p:nvPr/>
        </p:nvSpPr>
        <p:spPr bwMode="auto">
          <a:xfrm>
            <a:off x="6705600" y="17706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11" name="Line 58"/>
          <p:cNvSpPr>
            <a:spLocks noChangeShapeType="1"/>
          </p:cNvSpPr>
          <p:nvPr/>
        </p:nvSpPr>
        <p:spPr bwMode="auto">
          <a:xfrm>
            <a:off x="5178965" y="17906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12" name="Line 59"/>
          <p:cNvSpPr>
            <a:spLocks noChangeShapeType="1"/>
          </p:cNvSpPr>
          <p:nvPr/>
        </p:nvSpPr>
        <p:spPr bwMode="auto">
          <a:xfrm>
            <a:off x="7453393" y="1753599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13" name="AutoShape 60"/>
          <p:cNvSpPr>
            <a:spLocks/>
          </p:cNvSpPr>
          <p:nvPr/>
        </p:nvSpPr>
        <p:spPr bwMode="auto">
          <a:xfrm rot="16200000">
            <a:off x="3239149" y="719744"/>
            <a:ext cx="190500" cy="762000"/>
          </a:xfrm>
          <a:prstGeom prst="rightBracket">
            <a:avLst>
              <a:gd name="adj" fmla="val 3333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8214" name="AutoShape 61"/>
          <p:cNvSpPr>
            <a:spLocks/>
          </p:cNvSpPr>
          <p:nvPr/>
        </p:nvSpPr>
        <p:spPr bwMode="auto">
          <a:xfrm rot="16200000">
            <a:off x="5487049" y="-242002"/>
            <a:ext cx="190500" cy="3733800"/>
          </a:xfrm>
          <a:prstGeom prst="rightBracket">
            <a:avLst>
              <a:gd name="adj" fmla="val 16333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8215" name="AutoShape 62"/>
          <p:cNvSpPr>
            <a:spLocks/>
          </p:cNvSpPr>
          <p:nvPr/>
        </p:nvSpPr>
        <p:spPr bwMode="auto">
          <a:xfrm rot="5400000">
            <a:off x="5086999" y="-148030"/>
            <a:ext cx="228600" cy="4495800"/>
          </a:xfrm>
          <a:prstGeom prst="rightBracket">
            <a:avLst>
              <a:gd name="adj" fmla="val 163889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8216" name="Text Box 63"/>
          <p:cNvSpPr txBox="1">
            <a:spLocks noChangeArrowheads="1"/>
          </p:cNvSpPr>
          <p:nvPr/>
        </p:nvSpPr>
        <p:spPr bwMode="auto">
          <a:xfrm>
            <a:off x="4724400" y="2168133"/>
            <a:ext cx="91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dirty="0"/>
              <a:t>?</a:t>
            </a:r>
            <a:r>
              <a:rPr lang="en-US" altLang="vi-VN" sz="2000" dirty="0" err="1"/>
              <a:t>cây</a:t>
            </a:r>
            <a:endParaRPr lang="en-US" altLang="vi-VN" sz="2000" dirty="0"/>
          </a:p>
        </p:txBody>
      </p:sp>
      <p:sp>
        <p:nvSpPr>
          <p:cNvPr id="8217" name="Text Box 64"/>
          <p:cNvSpPr txBox="1">
            <a:spLocks noChangeArrowheads="1"/>
          </p:cNvSpPr>
          <p:nvPr/>
        </p:nvSpPr>
        <p:spPr bwMode="auto">
          <a:xfrm>
            <a:off x="2984632" y="687058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dirty="0"/>
              <a:t>?</a:t>
            </a:r>
            <a:r>
              <a:rPr lang="en-US" altLang="vi-VN" sz="2000" dirty="0" err="1"/>
              <a:t>cây</a:t>
            </a:r>
            <a:endParaRPr lang="en-US" altLang="vi-VN" sz="2000" dirty="0"/>
          </a:p>
        </p:txBody>
      </p:sp>
      <p:sp>
        <p:nvSpPr>
          <p:cNvPr id="8218" name="Text Box 66"/>
          <p:cNvSpPr txBox="1">
            <a:spLocks noChangeArrowheads="1"/>
          </p:cNvSpPr>
          <p:nvPr/>
        </p:nvSpPr>
        <p:spPr bwMode="auto">
          <a:xfrm>
            <a:off x="330666" y="3864239"/>
            <a:ext cx="822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/>
              <a:t>                                 </a:t>
            </a:r>
            <a:endParaRPr lang="en-US" altLang="vi-VN" i="1"/>
          </a:p>
        </p:txBody>
      </p:sp>
      <p:sp>
        <p:nvSpPr>
          <p:cNvPr id="8219" name="Text Box 68"/>
          <p:cNvSpPr txBox="1">
            <a:spLocks noChangeArrowheads="1"/>
          </p:cNvSpPr>
          <p:nvPr/>
        </p:nvSpPr>
        <p:spPr bwMode="auto">
          <a:xfrm>
            <a:off x="5004270" y="1132777"/>
            <a:ext cx="121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/>
              <a:t>170 cây</a:t>
            </a:r>
          </a:p>
        </p:txBody>
      </p:sp>
      <p:sp>
        <p:nvSpPr>
          <p:cNvPr id="8233" name="Line 95"/>
          <p:cNvSpPr>
            <a:spLocks noChangeShapeType="1"/>
          </p:cNvSpPr>
          <p:nvPr/>
        </p:nvSpPr>
        <p:spPr bwMode="auto">
          <a:xfrm>
            <a:off x="2953399" y="1376392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34" name="Line 95"/>
          <p:cNvSpPr>
            <a:spLocks noChangeShapeType="1"/>
          </p:cNvSpPr>
          <p:nvPr/>
        </p:nvSpPr>
        <p:spPr bwMode="auto">
          <a:xfrm>
            <a:off x="3736596" y="138967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6" name="TextBox 45"/>
          <p:cNvSpPr txBox="1"/>
          <p:nvPr/>
        </p:nvSpPr>
        <p:spPr>
          <a:xfrm>
            <a:off x="457200" y="2383375"/>
            <a:ext cx="15648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09600" y="2842472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dứa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cam 170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cam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dứa.Tính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8588580"/>
              </p:ext>
            </p:extLst>
          </p:nvPr>
        </p:nvGraphicFramePr>
        <p:xfrm>
          <a:off x="1447800" y="3226921"/>
          <a:ext cx="40005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3" imgW="152280" imgH="393480" progId="Equation.3">
                  <p:embed/>
                </p:oleObj>
              </mc:Choice>
              <mc:Fallback>
                <p:oleObj name="Equation" r:id="rId3" imgW="152280" imgH="393480" progId="Equation.3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226921"/>
                        <a:ext cx="400050" cy="7429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457200" y="3963464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cam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dứa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cam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dứa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170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cam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dứa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465800"/>
              </p:ext>
            </p:extLst>
          </p:nvPr>
        </p:nvGraphicFramePr>
        <p:xfrm>
          <a:off x="4609226" y="3851825"/>
          <a:ext cx="395044" cy="7336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5" imgW="152280" imgH="393480" progId="Equation.3">
                  <p:embed/>
                </p:oleObj>
              </mc:Choice>
              <mc:Fallback>
                <p:oleObj name="Equation" r:id="rId5" imgW="152280" imgH="393480" progId="Equation.3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9226" y="3851825"/>
                        <a:ext cx="395044" cy="73365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8278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543800" cy="1241425"/>
          </a:xfrm>
        </p:spPr>
        <p:txBody>
          <a:bodyPr>
            <a:normAutofit/>
          </a:bodyPr>
          <a:lstStyle/>
          <a:p>
            <a:pPr algn="l"/>
            <a:r>
              <a:rPr lang="en-US" sz="4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124200"/>
            <a:ext cx="68820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iệu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267200"/>
            <a:ext cx="864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A.4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24200" y="4267200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B.5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86400" y="42672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C.4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Explosion 1 17" hidden="1"/>
          <p:cNvSpPr/>
          <p:nvPr/>
        </p:nvSpPr>
        <p:spPr>
          <a:xfrm>
            <a:off x="6400800" y="4724400"/>
            <a:ext cx="2743200" cy="21336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Explosion 1 21"/>
          <p:cNvSpPr/>
          <p:nvPr/>
        </p:nvSpPr>
        <p:spPr>
          <a:xfrm>
            <a:off x="6789692" y="4800600"/>
            <a:ext cx="2133600" cy="2057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Explosion 1 22"/>
          <p:cNvSpPr/>
          <p:nvPr/>
        </p:nvSpPr>
        <p:spPr>
          <a:xfrm>
            <a:off x="6789692" y="4800600"/>
            <a:ext cx="2133600" cy="2057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24" name="Explosion 1 23"/>
          <p:cNvSpPr/>
          <p:nvPr/>
        </p:nvSpPr>
        <p:spPr>
          <a:xfrm>
            <a:off x="6789692" y="4800600"/>
            <a:ext cx="2133600" cy="2057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25" name="Explosion 1 24"/>
          <p:cNvSpPr/>
          <p:nvPr/>
        </p:nvSpPr>
        <p:spPr>
          <a:xfrm>
            <a:off x="6789692" y="4800600"/>
            <a:ext cx="2133600" cy="2057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26" name="Explosion 1 25"/>
          <p:cNvSpPr/>
          <p:nvPr/>
        </p:nvSpPr>
        <p:spPr>
          <a:xfrm>
            <a:off x="6789692" y="4800600"/>
            <a:ext cx="2133600" cy="2057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27" name="Explosion 1 26"/>
          <p:cNvSpPr/>
          <p:nvPr/>
        </p:nvSpPr>
        <p:spPr>
          <a:xfrm>
            <a:off x="6789692" y="4800600"/>
            <a:ext cx="2133600" cy="2057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Explosion 1 27"/>
          <p:cNvSpPr/>
          <p:nvPr/>
        </p:nvSpPr>
        <p:spPr>
          <a:xfrm>
            <a:off x="6789692" y="4800600"/>
            <a:ext cx="2133600" cy="2057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9" name="Explosion 1 28"/>
          <p:cNvSpPr/>
          <p:nvPr/>
        </p:nvSpPr>
        <p:spPr>
          <a:xfrm>
            <a:off x="6789692" y="4800600"/>
            <a:ext cx="2133600" cy="2057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0" name="Explosion 1 29"/>
          <p:cNvSpPr/>
          <p:nvPr/>
        </p:nvSpPr>
        <p:spPr>
          <a:xfrm>
            <a:off x="6789692" y="4800600"/>
            <a:ext cx="2133600" cy="2057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Explosion 1 30"/>
          <p:cNvSpPr/>
          <p:nvPr/>
        </p:nvSpPr>
        <p:spPr>
          <a:xfrm>
            <a:off x="6789692" y="4800600"/>
            <a:ext cx="2133600" cy="2057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2" name="Explosion 1 31"/>
          <p:cNvSpPr/>
          <p:nvPr/>
        </p:nvSpPr>
        <p:spPr>
          <a:xfrm>
            <a:off x="6789692" y="4800600"/>
            <a:ext cx="2133600" cy="2057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828800" y="0"/>
            <a:ext cx="75138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?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1000" y="1295400"/>
            <a:ext cx="2820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cam: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81000" y="1905000"/>
            <a:ext cx="25987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dứa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3352800" y="1752600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32766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>
            <a:off x="3886200" y="17526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352800" y="2362200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>
            <a:off x="3276600" y="23622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3886200" y="23622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3962400" y="2362200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>
            <a:off x="3886200" y="23622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4495800" y="23622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572000" y="2362200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5400000">
            <a:off x="4495800" y="23622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5105400" y="23622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181600" y="2362200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5105400" y="23622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5400000">
            <a:off x="5715000" y="23622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791200" y="2362200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>
            <a:off x="5715000" y="23622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5400000">
            <a:off x="6324600" y="23622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6400800" y="2362200"/>
            <a:ext cx="60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5400000">
            <a:off x="6324600" y="23622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rot="5400000">
            <a:off x="6934200" y="23622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rot="5400000">
            <a:off x="3048000" y="2057400"/>
            <a:ext cx="609600" cy="1588"/>
          </a:xfrm>
          <a:prstGeom prst="line">
            <a:avLst/>
          </a:prstGeom>
          <a:ln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5400000">
            <a:off x="3619500" y="2095500"/>
            <a:ext cx="685800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Right Brace 71"/>
          <p:cNvSpPr/>
          <p:nvPr/>
        </p:nvSpPr>
        <p:spPr>
          <a:xfrm rot="16200000">
            <a:off x="5295900" y="647700"/>
            <a:ext cx="381000" cy="3048000"/>
          </a:xfrm>
          <a:prstGeom prst="rightBrac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5029200" y="1524000"/>
            <a:ext cx="1309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170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 Box 64"/>
          <p:cNvSpPr txBox="1">
            <a:spLocks noChangeArrowheads="1"/>
          </p:cNvSpPr>
          <p:nvPr/>
        </p:nvSpPr>
        <p:spPr bwMode="auto">
          <a:xfrm>
            <a:off x="3276600" y="1044179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dirty="0"/>
              <a:t>?</a:t>
            </a:r>
            <a:r>
              <a:rPr lang="en-US" altLang="vi-VN" sz="2000" dirty="0" err="1"/>
              <a:t>cây</a:t>
            </a:r>
            <a:endParaRPr lang="en-US" altLang="vi-VN" sz="2000" dirty="0"/>
          </a:p>
        </p:txBody>
      </p:sp>
      <p:sp>
        <p:nvSpPr>
          <p:cNvPr id="68" name="Text Box 64"/>
          <p:cNvSpPr txBox="1">
            <a:spLocks noChangeArrowheads="1"/>
          </p:cNvSpPr>
          <p:nvPr/>
        </p:nvSpPr>
        <p:spPr bwMode="auto">
          <a:xfrm>
            <a:off x="4724400" y="2600405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dirty="0"/>
              <a:t>?</a:t>
            </a:r>
            <a:r>
              <a:rPr lang="en-US" altLang="vi-VN" sz="2000" dirty="0" err="1"/>
              <a:t>cây</a:t>
            </a:r>
            <a:endParaRPr lang="en-US" altLang="vi-VN" sz="2000" dirty="0"/>
          </a:p>
        </p:txBody>
      </p:sp>
      <p:sp>
        <p:nvSpPr>
          <p:cNvPr id="70" name="AutoShape 60"/>
          <p:cNvSpPr>
            <a:spLocks/>
          </p:cNvSpPr>
          <p:nvPr/>
        </p:nvSpPr>
        <p:spPr bwMode="auto">
          <a:xfrm rot="16200000">
            <a:off x="3576554" y="1215244"/>
            <a:ext cx="161201" cy="610299"/>
          </a:xfrm>
          <a:prstGeom prst="rightBracket">
            <a:avLst>
              <a:gd name="adj" fmla="val 3333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74" name="AutoShape 62"/>
          <p:cNvSpPr>
            <a:spLocks/>
          </p:cNvSpPr>
          <p:nvPr/>
        </p:nvSpPr>
        <p:spPr bwMode="auto">
          <a:xfrm rot="5400000">
            <a:off x="5123089" y="835391"/>
            <a:ext cx="115432" cy="3657601"/>
          </a:xfrm>
          <a:prstGeom prst="rightBracket">
            <a:avLst>
              <a:gd name="adj" fmla="val 163889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2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3000"/>
                            </p:stCondLst>
                            <p:childTnLst>
                              <p:par>
                                <p:cTn id="126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4500"/>
                            </p:stCondLst>
                            <p:childTnLst>
                              <p:par>
                                <p:cTn id="130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6000"/>
                            </p:stCondLst>
                            <p:childTnLst>
                              <p:par>
                                <p:cTn id="13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7500"/>
                            </p:stCondLst>
                            <p:childTnLst>
                              <p:par>
                                <p:cTn id="138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9000"/>
                            </p:stCondLst>
                            <p:childTnLst>
                              <p:par>
                                <p:cTn id="142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500"/>
                            </p:stCondLst>
                            <p:childTnLst>
                              <p:par>
                                <p:cTn id="146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50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3500"/>
                            </p:stCondLst>
                            <p:childTnLst>
                              <p:par>
                                <p:cTn id="15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5000"/>
                            </p:stCondLst>
                            <p:childTnLst>
                              <p:par>
                                <p:cTn id="158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4" dur="indefinite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65" dur="indefinite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66" dur="indefinite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0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allAtOnce"/>
      <p:bldP spid="8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20" grpId="0"/>
      <p:bldP spid="33" grpId="0"/>
      <p:bldP spid="72" grpId="0" animBg="1"/>
      <p:bldP spid="7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35591056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1045</TotalTime>
  <Words>723</Words>
  <Application>Microsoft Office PowerPoint</Application>
  <PresentationFormat>On-screen Show (4:3)</PresentationFormat>
  <Paragraphs>165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.VnTime</vt:lpstr>
      <vt:lpstr>Arial</vt:lpstr>
      <vt:lpstr>Calibri</vt:lpstr>
      <vt:lpstr>HP001 5 hàng</vt:lpstr>
      <vt:lpstr>Times New Roman</vt:lpstr>
      <vt:lpstr>Office Theme</vt:lpstr>
      <vt:lpstr>Default Design</vt:lpstr>
      <vt:lpstr>1_Default Design</vt:lpstr>
      <vt:lpstr>Microsoft Equation 3.0</vt:lpstr>
      <vt:lpstr>MathType 6.0 Equation</vt:lpstr>
      <vt:lpstr>Equation</vt:lpstr>
      <vt:lpstr>PowerPoint Presentation</vt:lpstr>
      <vt:lpstr>PowerPoint Presentation</vt:lpstr>
      <vt:lpstr>PowerPoint Presentation</vt:lpstr>
      <vt:lpstr>TOÁN</vt:lpstr>
      <vt:lpstr>PowerPoint Presentation</vt:lpstr>
      <vt:lpstr>PowerPoint Presentation</vt:lpstr>
      <vt:lpstr>Ta có sơ đồ:</vt:lpstr>
      <vt:lpstr>PowerPoint Presentation</vt:lpstr>
      <vt:lpstr>Trò chơi: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Sơ đồ: Số cây cam:             Số cây dứa:</dc:title>
  <dc:creator>18 LTV</dc:creator>
  <cp:lastModifiedBy>ADMIN</cp:lastModifiedBy>
  <cp:revision>50</cp:revision>
  <dcterms:created xsi:type="dcterms:W3CDTF">2017-03-25T00:43:32Z</dcterms:created>
  <dcterms:modified xsi:type="dcterms:W3CDTF">2022-04-02T14:08:34Z</dcterms:modified>
</cp:coreProperties>
</file>