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1"/>
  </p:notesMasterIdLst>
  <p:sldIdLst>
    <p:sldId id="379" r:id="rId2"/>
    <p:sldId id="261" r:id="rId3"/>
    <p:sldId id="342" r:id="rId4"/>
    <p:sldId id="380" r:id="rId5"/>
    <p:sldId id="381" r:id="rId6"/>
    <p:sldId id="370" r:id="rId7"/>
    <p:sldId id="382" r:id="rId8"/>
    <p:sldId id="264" r:id="rId9"/>
    <p:sldId id="343" r:id="rId10"/>
    <p:sldId id="307" r:id="rId11"/>
    <p:sldId id="384" r:id="rId12"/>
    <p:sldId id="271" r:id="rId13"/>
    <p:sldId id="386" r:id="rId14"/>
    <p:sldId id="398" r:id="rId15"/>
    <p:sldId id="397" r:id="rId16"/>
    <p:sldId id="265" r:id="rId17"/>
    <p:sldId id="387" r:id="rId18"/>
    <p:sldId id="344" r:id="rId19"/>
    <p:sldId id="345" r:id="rId20"/>
    <p:sldId id="362" r:id="rId21"/>
    <p:sldId id="388" r:id="rId22"/>
    <p:sldId id="389" r:id="rId23"/>
    <p:sldId id="315" r:id="rId24"/>
    <p:sldId id="390" r:id="rId25"/>
    <p:sldId id="391" r:id="rId26"/>
    <p:sldId id="393" r:id="rId27"/>
    <p:sldId id="395" r:id="rId28"/>
    <p:sldId id="394" r:id="rId29"/>
    <p:sldId id="364" r:id="rId30"/>
    <p:sldId id="291" r:id="rId31"/>
    <p:sldId id="366" r:id="rId32"/>
    <p:sldId id="371" r:id="rId33"/>
    <p:sldId id="293" r:id="rId34"/>
    <p:sldId id="369" r:id="rId35"/>
    <p:sldId id="346" r:id="rId36"/>
    <p:sldId id="298" r:id="rId37"/>
    <p:sldId id="299" r:id="rId38"/>
    <p:sldId id="301" r:id="rId39"/>
    <p:sldId id="37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EE10D4"/>
    <a:srgbClr val="FFFFCC"/>
    <a:srgbClr val="3399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1" d="100"/>
          <a:sy n="61" d="100"/>
        </p:scale>
        <p:origin x="87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CA045-8425-4BEA-9D48-E372450F9C04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987E-11C0-4389-A802-B99A43015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5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670801C-56F4-461F-A92B-986EE48EB12F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36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85CB39-2F7C-4860-8DE3-EE8EE944E8D8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824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0801C-56F4-461F-A92B-986EE48EB12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003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0801C-56F4-461F-A92B-986EE48EB12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609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5987E-11C0-4389-A802-B99A43015F9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71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6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9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6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7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4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8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6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3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77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0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3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slide" Target="slide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slide" Target="slide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image" Target="../media/image20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1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file:///E:\ClipArt\Anhdong\Vuicuoi\HEART.GIF" TargetMode="External"/><Relationship Id="rId3" Type="http://schemas.openxmlformats.org/officeDocument/2006/relationships/image" Target="../media/image54.jpeg"/><Relationship Id="rId7" Type="http://schemas.openxmlformats.org/officeDocument/2006/relationships/image" Target="../media/image5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My%20eBooks\Removable%20Disk%20(G)\Con_chim_hay_hot_(Melody).mp3" TargetMode="External"/><Relationship Id="rId6" Type="http://schemas.openxmlformats.org/officeDocument/2006/relationships/hyperlink" Target="file:///E:\ClipArt\Anhdong\kyhieu\STARS.GIF" TargetMode="External"/><Relationship Id="rId11" Type="http://schemas.openxmlformats.org/officeDocument/2006/relationships/image" Target="../media/image59.jpeg"/><Relationship Id="rId5" Type="http://schemas.openxmlformats.org/officeDocument/2006/relationships/image" Target="../media/image55.gif"/><Relationship Id="rId10" Type="http://schemas.openxmlformats.org/officeDocument/2006/relationships/image" Target="../media/image58.png"/><Relationship Id="rId4" Type="http://schemas.openxmlformats.org/officeDocument/2006/relationships/hyperlink" Target="file:///E:\ClipArt\Anhdong\kyhieu\BALBLINK.GIF" TargetMode="External"/><Relationship Id="rId9" Type="http://schemas.openxmlformats.org/officeDocument/2006/relationships/image" Target="../media/image5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675" y="0"/>
            <a:ext cx="1064895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84924">
            <a:off x="4517994" y="1544791"/>
            <a:ext cx="3632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1352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352800" y="1887531"/>
            <a:ext cx="538237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i="1" dirty="0">
                <a:solidFill>
                  <a:srgbClr val="002060"/>
                </a:solidFill>
              </a:rPr>
              <a:t>-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chênh vênh</a:t>
            </a:r>
            <a:endParaRPr lang="en-US" sz="3600" i="1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210224" y="2526412"/>
            <a:ext cx="6665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0" y="2522118"/>
            <a:ext cx="609600" cy="42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365090" y="2929535"/>
            <a:ext cx="2438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162512" y="3581400"/>
            <a:ext cx="56188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352800" y="4003494"/>
            <a:ext cx="45619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4000" dirty="0">
                <a:solidFill>
                  <a:srgbClr val="002060"/>
                </a:solidFill>
                <a:latin typeface="+mj-lt"/>
              </a:rPr>
              <a:t>-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+mj-lt"/>
              </a:rPr>
              <a:t>khoảnh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+mj-lt"/>
              </a:rPr>
              <a:t>khắc</a:t>
            </a:r>
            <a:r>
              <a:rPr lang="en-US" sz="4000" dirty="0">
                <a:solidFill>
                  <a:srgbClr val="002060"/>
                </a:solidFill>
                <a:latin typeface="+mj-lt"/>
              </a:rPr>
              <a:t> …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266557" y="4648200"/>
            <a:ext cx="99124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57200" y="533400"/>
            <a:ext cx="3308931" cy="1969532"/>
            <a:chOff x="381000" y="457200"/>
            <a:chExt cx="3308931" cy="1969532"/>
          </a:xfrm>
        </p:grpSpPr>
        <p:sp>
          <p:nvSpPr>
            <p:cNvPr id="15" name="Oval 14"/>
            <p:cNvSpPr/>
            <p:nvPr/>
          </p:nvSpPr>
          <p:spPr>
            <a:xfrm>
              <a:off x="2819400" y="457200"/>
              <a:ext cx="609600" cy="533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" y="457200"/>
              <a:ext cx="2743200" cy="533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05200" y="20574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581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238" y="3160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28600" y="169609"/>
            <a:ext cx="4756731" cy="1969532"/>
            <a:chOff x="381000" y="457200"/>
            <a:chExt cx="3308931" cy="1969532"/>
          </a:xfrm>
        </p:grpSpPr>
        <p:sp>
          <p:nvSpPr>
            <p:cNvPr id="7" name="Oval 6"/>
            <p:cNvSpPr/>
            <p:nvPr/>
          </p:nvSpPr>
          <p:spPr>
            <a:xfrm>
              <a:off x="2819400" y="457200"/>
              <a:ext cx="609600" cy="533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457200"/>
              <a:ext cx="2743200" cy="533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Sa Pa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05200" y="20574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9270" y="817309"/>
            <a:ext cx="11844130" cy="2219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9270" y="3046412"/>
            <a:ext cx="11844130" cy="152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9270" y="4585250"/>
            <a:ext cx="11844130" cy="20441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904953"/>
            <a:ext cx="10668000" cy="2065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3343" marR="0" lvl="1" indent="457200" algn="just" defTabSz="9144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 leo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chênh vênh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 dốc cao của con đường xuyên tỉnh. Những đám mây trắng nhỏ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sà xuống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cửa kính ô tô tạo nên cảm giác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bồng bềnh huyền ảo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Chúng tôi đang đi bên những thác trắng xóa tựa mây trời, những rừng cây âm âm, những bông hoa chuối rực lên như ngọn lửa. Tôi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lim dim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 ngắm mấy con ngựa đang ăn cỏ trong một vườn đào ven đường. Con đen huyền, con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trắng tuyết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con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 son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chân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dịu dàng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chùm đuôi cong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lướt thướt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liễu rủ.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3113396"/>
            <a:ext cx="10668000" cy="1382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3343" marR="0" lvl="1" indent="457200" algn="just" defTabSz="9144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 chiều, xe dừng lại ở một thị trấn nhỏ. Nắng phố huyện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 hoe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Những em bé H’mông, những em bé Tu Dí, Phù Lá cổ đeo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móng hổ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quần áo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sặc sỡ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 chơi đùa trước cửa hàng. Hoàng hôn, áp phiên của phiên chợ thị trấn, người ngựa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dập dìu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chìm trong sương núi tím nhạt.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4661451"/>
            <a:ext cx="106680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3343" marR="0" lvl="1" indent="457200" algn="just" defTabSz="9144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 Pa.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Thoắt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rơi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khoảnh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khắc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Thoắt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lanh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tuyết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đào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mận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Thoắt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xuân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hây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hẩy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nồng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nàn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lay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nhung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hiếm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73343" marR="0" lvl="1" indent="457200" algn="just" defTabSz="914400" rtl="0" eaLnBrk="1" fontAlgn="auto" latinLnBrk="0" hangingPunct="1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 Pa </a:t>
            </a:r>
            <a:r>
              <a:rPr kumimoji="0" lang="fr-FR" sz="2400" b="0" i="0" u="none" strike="noStrike" kern="1200" cap="none" spc="4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fr-FR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 </a:t>
            </a:r>
            <a:r>
              <a:rPr kumimoji="0" lang="fr-FR" sz="2400" b="0" i="0" u="none" strike="noStrike" kern="1200" cap="none" spc="4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món</a:t>
            </a:r>
            <a:r>
              <a:rPr kumimoji="0" lang="fr-FR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4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quà</a:t>
            </a:r>
            <a:r>
              <a:rPr kumimoji="0" lang="fr-FR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4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tặng</a:t>
            </a:r>
            <a:r>
              <a:rPr kumimoji="0" lang="fr-FR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1" i="0" u="none" strike="noStrike" kern="1200" cap="none" spc="4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diệu</a:t>
            </a:r>
            <a:r>
              <a:rPr kumimoji="0" lang="fr-FR" sz="2400" b="1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1" i="0" u="none" strike="noStrike" kern="1200" cap="none" spc="4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</a:t>
            </a:r>
            <a:r>
              <a:rPr kumimoji="0" lang="fr-FR" sz="2400" b="1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4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fr-FR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4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fr-FR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4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fr-FR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4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dành</a:t>
            </a:r>
            <a:r>
              <a:rPr kumimoji="0" lang="fr-FR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4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fr-FR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4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fr-FR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4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fr-FR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ta.</a:t>
            </a:r>
            <a:endParaRPr kumimoji="0" lang="en-US" sz="2400" b="0" i="0" u="none" strike="noStrike" kern="1200" cap="none" spc="4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68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126893"/>
            <a:ext cx="3354046" cy="25764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56203" y="5179505"/>
            <a:ext cx="3348529" cy="7911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2472" y="157361"/>
            <a:ext cx="3962400" cy="1969532"/>
            <a:chOff x="381000" y="457200"/>
            <a:chExt cx="3308931" cy="1969532"/>
          </a:xfrm>
        </p:grpSpPr>
        <p:sp>
          <p:nvSpPr>
            <p:cNvPr id="6" name="Oval 5"/>
            <p:cNvSpPr/>
            <p:nvPr/>
          </p:nvSpPr>
          <p:spPr>
            <a:xfrm>
              <a:off x="2819400" y="457200"/>
              <a:ext cx="609600" cy="533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" y="457200"/>
              <a:ext cx="2743200" cy="533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05200" y="20574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2018" y="4781991"/>
            <a:ext cx="3741460" cy="1161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rậm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mịch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64264" y="4155091"/>
            <a:ext cx="4622535" cy="9503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117" y="2961123"/>
            <a:ext cx="3163234" cy="212707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742146" y="840605"/>
            <a:ext cx="5114057" cy="3207995"/>
            <a:chOff x="4030117" y="752558"/>
            <a:chExt cx="5114057" cy="3160540"/>
          </a:xfrm>
        </p:grpSpPr>
        <p:pic>
          <p:nvPicPr>
            <p:cNvPr id="14" name="Picture 4" descr="2766536020054089462S500x500Q85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0117" y="752558"/>
              <a:ext cx="1973812" cy="2693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030117" y="3429274"/>
              <a:ext cx="2009296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Hmông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8" name="Picture 4" descr="Độc đáo trang phục phụ nữ các dân tộc vùng ca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242" y="752558"/>
              <a:ext cx="1579801" cy="2693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017181" y="3434907"/>
              <a:ext cx="1579801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</a:t>
              </a:r>
              <a:r>
                <a:rPr lang="en-US" sz="24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Dí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87043" y="759742"/>
              <a:ext cx="1544399" cy="267619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564373" y="3451433"/>
              <a:ext cx="1579801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4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endPara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133427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8F5F4C9-BFCC-4C16-83ED-EA43C779F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4636770" cy="39776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BE9215-26E7-4DCD-B9A5-BE75CE7F6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828800"/>
            <a:ext cx="4495800" cy="35661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74027F-4B62-4B0C-86AB-840142746763}"/>
              </a:ext>
            </a:extLst>
          </p:cNvPr>
          <p:cNvSpPr txBox="1"/>
          <p:nvPr/>
        </p:nvSpPr>
        <p:spPr>
          <a:xfrm>
            <a:off x="2286000" y="591059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 hoàng hôn trên núi Hàm Rồng - Sa Pa</a:t>
            </a:r>
          </a:p>
        </p:txBody>
      </p:sp>
    </p:spTree>
    <p:extLst>
      <p:ext uri="{BB962C8B-B14F-4D97-AF65-F5344CB8AC3E}">
        <p14:creationId xmlns:p14="http://schemas.microsoft.com/office/powerpoint/2010/main" val="176417612"/>
      </p:ext>
    </p:extLst>
  </p:cSld>
  <p:clrMapOvr>
    <a:masterClrMapping/>
  </p:clrMapOvr>
  <p:transition spd="med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978843359_3a16ea9de9">
            <a:extLst>
              <a:ext uri="{FF2B5EF4-FFF2-40B4-BE49-F238E27FC236}">
                <a16:creationId xmlns:a16="http://schemas.microsoft.com/office/drawing/2014/main" id="{A1328A84-19AA-4FD3-B295-B66C062BE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4190996" cy="31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31F2A2-802F-432D-9135-5C551F05FEF1}"/>
              </a:ext>
            </a:extLst>
          </p:cNvPr>
          <p:cNvSpPr txBox="1"/>
          <p:nvPr/>
        </p:nvSpPr>
        <p:spPr>
          <a:xfrm>
            <a:off x="3356511" y="6414804"/>
            <a:ext cx="5365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Sa Pa</a:t>
            </a:r>
          </a:p>
        </p:txBody>
      </p:sp>
      <p:pic>
        <p:nvPicPr>
          <p:cNvPr id="13" name="Picture 4" descr="cho">
            <a:hlinkClick r:id="rId4" action="ppaction://hlinksldjump"/>
            <a:extLst>
              <a:ext uri="{FF2B5EF4-FFF2-40B4-BE49-F238E27FC236}">
                <a16:creationId xmlns:a16="http://schemas.microsoft.com/office/drawing/2014/main" id="{75E63A59-320D-4F05-BE52-2AACA4138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512" y="-23911"/>
            <a:ext cx="4575715" cy="317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ho%20bac%20ha">
            <a:hlinkClick r:id="rId4" action="ppaction://hlinksldjump"/>
            <a:extLst>
              <a:ext uri="{FF2B5EF4-FFF2-40B4-BE49-F238E27FC236}">
                <a16:creationId xmlns:a16="http://schemas.microsoft.com/office/drawing/2014/main" id="{7F903DB8-3387-4FC7-AC17-BB907AF21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46487"/>
            <a:ext cx="4190997" cy="316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giasuctaybac9">
            <a:hlinkClick r:id="rId4" action="ppaction://hlinksldjump"/>
            <a:extLst>
              <a:ext uri="{FF2B5EF4-FFF2-40B4-BE49-F238E27FC236}">
                <a16:creationId xmlns:a16="http://schemas.microsoft.com/office/drawing/2014/main" id="{EB9D5338-6553-42C1-80D0-B93D6ABE6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280" y="3214403"/>
            <a:ext cx="455994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899848"/>
      </p:ext>
    </p:extLst>
  </p:cSld>
  <p:clrMapOvr>
    <a:masterClrMapping/>
  </p:clrMapOvr>
  <p:transition spd="med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4611844"/>
            <a:ext cx="3741460" cy="1161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chênh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vênh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chắn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1" y="228600"/>
            <a:ext cx="3962400" cy="1969532"/>
            <a:chOff x="381000" y="457200"/>
            <a:chExt cx="3308931" cy="1969532"/>
          </a:xfrm>
        </p:grpSpPr>
        <p:sp>
          <p:nvSpPr>
            <p:cNvPr id="6" name="Oval 5"/>
            <p:cNvSpPr/>
            <p:nvPr/>
          </p:nvSpPr>
          <p:spPr>
            <a:xfrm>
              <a:off x="2819400" y="457200"/>
              <a:ext cx="609600" cy="533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" y="457200"/>
              <a:ext cx="2743200" cy="533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Giải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05200" y="20574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97" y="1079605"/>
            <a:ext cx="4648200" cy="3214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676400"/>
            <a:ext cx="4464003" cy="29499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85871" y="4835714"/>
            <a:ext cx="3741460" cy="1161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ẩn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5916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90800" y="2331720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i="1"/>
          </a:p>
        </p:txBody>
      </p:sp>
      <p:sp>
        <p:nvSpPr>
          <p:cNvPr id="16" name="Rectangle 15"/>
          <p:cNvSpPr/>
          <p:nvPr/>
        </p:nvSpPr>
        <p:spPr>
          <a:xfrm>
            <a:off x="1526460" y="1477421"/>
            <a:ext cx="97536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đám mây trắng nhỏ sà xuống cửa kính ô tô  tạo nên cảm giác bồng bềnh huyền ảo.  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6460" y="3726864"/>
            <a:ext cx="97536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 lim dim mắt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ngắm mấy con ngựa đang ăn cỏ trong một vườn đào ven đường. </a:t>
            </a:r>
            <a:endParaRPr lang="en-US" sz="4000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239000" y="1541209"/>
            <a:ext cx="9144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438400" y="2222099"/>
            <a:ext cx="1524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047545" y="3809612"/>
            <a:ext cx="91440" cy="578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154614" y="4495800"/>
            <a:ext cx="91440" cy="4442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28600" y="169609"/>
            <a:ext cx="4756731" cy="1969532"/>
            <a:chOff x="381000" y="457200"/>
            <a:chExt cx="3308931" cy="1969532"/>
          </a:xfrm>
        </p:grpSpPr>
        <p:sp>
          <p:nvSpPr>
            <p:cNvPr id="15" name="Oval 14"/>
            <p:cNvSpPr/>
            <p:nvPr/>
          </p:nvSpPr>
          <p:spPr>
            <a:xfrm>
              <a:off x="2819400" y="457200"/>
              <a:ext cx="609600" cy="533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1000" y="457200"/>
              <a:ext cx="2743200" cy="533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Luyện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đọc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dài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05200" y="20574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77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238" y="3160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28600" y="169609"/>
            <a:ext cx="4756731" cy="1969532"/>
            <a:chOff x="381000" y="457200"/>
            <a:chExt cx="3308931" cy="1969532"/>
          </a:xfrm>
        </p:grpSpPr>
        <p:sp>
          <p:nvSpPr>
            <p:cNvPr id="7" name="Oval 6"/>
            <p:cNvSpPr/>
            <p:nvPr/>
          </p:nvSpPr>
          <p:spPr>
            <a:xfrm>
              <a:off x="2819400" y="457200"/>
              <a:ext cx="609600" cy="533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457200"/>
              <a:ext cx="2743200" cy="533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Sa Pa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05200" y="20574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9270" y="817309"/>
            <a:ext cx="11844130" cy="2219887"/>
            <a:chOff x="119270" y="817309"/>
            <a:chExt cx="11844130" cy="2219887"/>
          </a:xfrm>
        </p:grpSpPr>
        <p:sp>
          <p:nvSpPr>
            <p:cNvPr id="2" name="Rectangle 1"/>
            <p:cNvSpPr/>
            <p:nvPr/>
          </p:nvSpPr>
          <p:spPr>
            <a:xfrm>
              <a:off x="119270" y="817309"/>
              <a:ext cx="11844130" cy="22198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19200" y="904953"/>
              <a:ext cx="10668000" cy="20652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3343" marR="0" lvl="1" indent="457200" algn="just" defTabSz="914400" rtl="0" eaLnBrk="1" fontAlgn="auto" latinLnBrk="0" hangingPunct="1">
                <a:lnSpc>
                  <a:spcPts val="2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chúng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tôi leo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chênh vênh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trên dốc cao của con đường xuyên tỉnh. Những đám mây trắng nhỏ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sà xuống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cửa kính ô tô tạo nên cảm giác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bồng bềnh huyền ảo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Chúng tôi đang đi bên những thác trắng xóa tựa mây trời, những rừng cây âm âm, những bông hoa chuối rực lên như ngọn lửa. Tôi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lim dim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mắt ngắm mấy con ngựa đang ăn cỏ trong một vườn đào ven đường. Con đen huyền, con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trắng tuyết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con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đỏ son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chân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dịu dàng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chùm đuôi cong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lướt thướt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liễu rủ.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9270" y="3046412"/>
            <a:ext cx="11844130" cy="1525587"/>
            <a:chOff x="119270" y="3046412"/>
            <a:chExt cx="11844130" cy="1525587"/>
          </a:xfrm>
        </p:grpSpPr>
        <p:sp>
          <p:nvSpPr>
            <p:cNvPr id="11" name="Rectangle 10"/>
            <p:cNvSpPr/>
            <p:nvPr/>
          </p:nvSpPr>
          <p:spPr>
            <a:xfrm>
              <a:off x="119270" y="3046412"/>
              <a:ext cx="11844130" cy="15255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19200" y="3113396"/>
              <a:ext cx="10668000" cy="1382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3343" marR="0" lvl="1" indent="457200" algn="just" defTabSz="914400" rtl="0" eaLnBrk="1" fontAlgn="auto" latinLnBrk="0" hangingPunct="1">
                <a:lnSpc>
                  <a:spcPts val="2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Buổi chiều, xe dừng lại ở một thị trấn nhỏ. Nắng phố huyện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vàng hoe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Những em bé H’mông, những em bé Tu Dí, Phù Lá cổ đeo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móng hổ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quần áo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sặc sỡ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đang chơi đùa trước cửa hàng. Hoàng hôn, áp phiên của phiên chợ thị trấn, người ngựa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dập dìu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chìm trong sương núi tím nhạt.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9270" y="4585250"/>
            <a:ext cx="11844130" cy="2044149"/>
            <a:chOff x="119270" y="4585250"/>
            <a:chExt cx="11844130" cy="2044149"/>
          </a:xfrm>
        </p:grpSpPr>
        <p:sp>
          <p:nvSpPr>
            <p:cNvPr id="12" name="Rectangle 11"/>
            <p:cNvSpPr/>
            <p:nvPr/>
          </p:nvSpPr>
          <p:spPr>
            <a:xfrm>
              <a:off x="119270" y="4585250"/>
              <a:ext cx="11844130" cy="204414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19200" y="4661451"/>
              <a:ext cx="10668000" cy="1905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3343" marR="0" lvl="1" indent="457200" algn="just" defTabSz="914400" rtl="0" eaLnBrk="1" fontAlgn="auto" latinLnBrk="0" hangingPunct="1">
                <a:lnSpc>
                  <a:spcPts val="2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Hôm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sau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chúng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tôi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Sa Pa.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Phong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cảnh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ở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đây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thật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đẹp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Thoắt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cái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lá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vàng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rơi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khoảnh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khắc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mùa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Thoắt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cái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trắng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long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lanh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cơn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mưa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tuyết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trên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những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cành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đào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lê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mận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Thoắt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cái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gió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xuân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hây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hẩy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nồng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nàn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với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những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bông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hoa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lay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ơn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màu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đen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nhung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hiếm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quý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  <a:p>
              <a:pPr marL="73343" marR="0" lvl="1" indent="457200" algn="just" defTabSz="914400" rtl="0" eaLnBrk="1" fontAlgn="auto" latinLnBrk="0" hangingPunct="1">
                <a:lnSpc>
                  <a:spcPts val="2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Sa Pa </a:t>
              </a:r>
              <a:r>
                <a:rPr kumimoji="0" lang="fr-FR" sz="2400" b="0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quả</a:t>
              </a:r>
              <a:r>
                <a:rPr kumimoji="0" lang="fr-FR" sz="2400" b="0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là </a:t>
              </a:r>
              <a:r>
                <a:rPr kumimoji="0" lang="fr-FR" sz="2400" b="0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món</a:t>
              </a:r>
              <a:r>
                <a:rPr kumimoji="0" lang="fr-FR" sz="2400" b="0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quà</a:t>
              </a:r>
              <a:r>
                <a:rPr kumimoji="0" lang="fr-FR" sz="2400" b="0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tặng</a:t>
              </a:r>
              <a:r>
                <a:rPr kumimoji="0" lang="fr-FR" sz="2400" b="0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1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diệu</a:t>
              </a:r>
              <a:r>
                <a:rPr kumimoji="0" lang="fr-FR" sz="2400" b="1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1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kì</a:t>
              </a:r>
              <a:r>
                <a:rPr kumimoji="0" lang="fr-FR" sz="2400" b="1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mà</a:t>
              </a:r>
              <a:r>
                <a:rPr kumimoji="0" lang="fr-FR" sz="2400" b="0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thiên</a:t>
              </a:r>
              <a:r>
                <a:rPr kumimoji="0" lang="fr-FR" sz="2400" b="0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nhiên</a:t>
              </a:r>
              <a:r>
                <a:rPr kumimoji="0" lang="fr-FR" sz="2400" b="0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dành</a:t>
              </a:r>
              <a:r>
                <a:rPr kumimoji="0" lang="fr-FR" sz="2400" b="0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fr-FR" sz="2400" b="0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đất</a:t>
              </a:r>
              <a:r>
                <a:rPr kumimoji="0" lang="fr-FR" sz="2400" b="0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nước</a:t>
              </a:r>
              <a:r>
                <a:rPr kumimoji="0" lang="fr-FR" sz="2400" b="0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ta.</a:t>
              </a:r>
              <a:endPara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loud 7"/>
          <p:cNvSpPr/>
          <p:nvPr/>
        </p:nvSpPr>
        <p:spPr>
          <a:xfrm>
            <a:off x="9525000" y="19879"/>
            <a:ext cx="2590800" cy="87182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nhóm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6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169609"/>
            <a:ext cx="4756731" cy="1969532"/>
            <a:chOff x="381000" y="457200"/>
            <a:chExt cx="3308931" cy="1969532"/>
          </a:xfrm>
        </p:grpSpPr>
        <p:sp>
          <p:nvSpPr>
            <p:cNvPr id="7" name="Oval 6"/>
            <p:cNvSpPr/>
            <p:nvPr/>
          </p:nvSpPr>
          <p:spPr>
            <a:xfrm>
              <a:off x="2819400" y="457200"/>
              <a:ext cx="609600" cy="533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457200"/>
              <a:ext cx="2743200" cy="533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Tìm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hiểu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5200" y="20574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63279" y="897143"/>
            <a:ext cx="5486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 THẦM ĐOẠN 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706" l="490" r="97059">
                        <a14:foregroundMark x1="5392" y1="39706" x2="5392" y2="39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80" y="897143"/>
            <a:ext cx="760560" cy="90929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28600" y="1954475"/>
            <a:ext cx="11844130" cy="2219887"/>
            <a:chOff x="119270" y="817309"/>
            <a:chExt cx="11844130" cy="2219887"/>
          </a:xfrm>
        </p:grpSpPr>
        <p:sp>
          <p:nvSpPr>
            <p:cNvPr id="14" name="Rectangle 13"/>
            <p:cNvSpPr/>
            <p:nvPr/>
          </p:nvSpPr>
          <p:spPr>
            <a:xfrm>
              <a:off x="119270" y="817309"/>
              <a:ext cx="11844130" cy="22198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19200" y="904953"/>
              <a:ext cx="10668000" cy="20652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3343" marR="0" lvl="1" indent="457200" algn="just" defTabSz="914400" rtl="0" eaLnBrk="1" fontAlgn="auto" latinLnBrk="0" hangingPunct="1">
                <a:lnSpc>
                  <a:spcPts val="2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chúng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tôi leo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chênh vênh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trên dốc cao của con đường xuyên tỉnh. Những đám mây trắng nhỏ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sà xuống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cửa kính ô tô tạo nên cảm giác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bồng bềnh huyền ảo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Chúng tôi đang đi bên những thác trắng xóa tựa mây trời, những rừng cây âm âm, những bông hoa chuối rực lên như ngọn lửa. Tôi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lim dim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mắt ngắm mấy con ngựa đang ăn cỏ trong một vườn đào ven đường. Con đen huyền, con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trắng tuyết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con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đỏ son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chân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dịu dàng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chùm đuôi cong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lướt thướt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liễu rủ.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Flowchart: Alternate Process 1"/>
          <p:cNvSpPr/>
          <p:nvPr/>
        </p:nvSpPr>
        <p:spPr>
          <a:xfrm>
            <a:off x="2264465" y="4876800"/>
            <a:ext cx="7772400" cy="6858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0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5723"/>
            <a:ext cx="3835823" cy="2924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780"/>
            <a:ext cx="4191000" cy="3060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01222"/>
            <a:ext cx="4477711" cy="334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944613" y="3369165"/>
            <a:ext cx="4477711" cy="3359306"/>
            <a:chOff x="791892" y="3515468"/>
            <a:chExt cx="4739932" cy="3456921"/>
          </a:xfrm>
          <a:solidFill>
            <a:schemeClr val="bg1"/>
          </a:solidFill>
        </p:grpSpPr>
        <p:pic>
          <p:nvPicPr>
            <p:cNvPr id="9" name="Picture 3" descr="rung hoa chu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411" y="3515468"/>
              <a:ext cx="4613107" cy="27813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791892" y="6307277"/>
              <a:ext cx="4739932" cy="6651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bông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chuối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rực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lửa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28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tieng viet 4 002"/>
          <p:cNvPicPr>
            <a:picLocks noChangeAspect="1" noChangeArrowheads="1"/>
          </p:cNvPicPr>
          <p:nvPr/>
        </p:nvPicPr>
        <p:blipFill rotWithShape="1">
          <a:blip r:embed="rId2">
            <a:lum bright="-36000" contrast="7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4" t="16280" r="6056" b="3987"/>
          <a:stretch/>
        </p:blipFill>
        <p:spPr>
          <a:xfrm>
            <a:off x="1516379" y="51434"/>
            <a:ext cx="9075421" cy="6806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752600" y="76200"/>
            <a:ext cx="377895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99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600" b="1" kern="1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/>
              </a:rPr>
              <a:t>KHÁM PHÁ THẾ GIỚI</a:t>
            </a:r>
          </a:p>
        </p:txBody>
      </p:sp>
    </p:spTree>
    <p:extLst>
      <p:ext uri="{BB962C8B-B14F-4D97-AF65-F5344CB8AC3E}">
        <p14:creationId xmlns:p14="http://schemas.microsoft.com/office/powerpoint/2010/main" val="49207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941" y="2622789"/>
            <a:ext cx="8991600" cy="4235211"/>
          </a:xfrm>
        </p:spPr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LcParenR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Pa.</a:t>
            </a:r>
          </a:p>
          <a:p>
            <a:pPr marL="514350" indent="-514350">
              <a:buAutoNum type="alphaLcParenR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Oval 5"/>
          <p:cNvSpPr/>
          <p:nvPr/>
        </p:nvSpPr>
        <p:spPr>
          <a:xfrm>
            <a:off x="2006030" y="3947844"/>
            <a:ext cx="738355" cy="7297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7500" l="5778" r="90667">
                        <a14:foregroundMark x1="42667" y1="55357" x2="42667" y2="5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3" y="1237923"/>
            <a:ext cx="1183138" cy="1384866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1933341" y="961104"/>
            <a:ext cx="9448800" cy="132489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8600" y="169609"/>
            <a:ext cx="4756731" cy="1969532"/>
            <a:chOff x="381000" y="457200"/>
            <a:chExt cx="3308931" cy="1969532"/>
          </a:xfrm>
        </p:grpSpPr>
        <p:sp>
          <p:nvSpPr>
            <p:cNvPr id="10" name="Oval 9"/>
            <p:cNvSpPr/>
            <p:nvPr/>
          </p:nvSpPr>
          <p:spPr>
            <a:xfrm>
              <a:off x="2819400" y="457200"/>
              <a:ext cx="609600" cy="533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" y="457200"/>
              <a:ext cx="2743200" cy="533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Tìm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hiểu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05200" y="20574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28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362200" y="2590800"/>
            <a:ext cx="9296400" cy="1143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Pa.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6822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169609"/>
            <a:ext cx="4756731" cy="1969532"/>
            <a:chOff x="381000" y="457200"/>
            <a:chExt cx="3308931" cy="1969532"/>
          </a:xfrm>
        </p:grpSpPr>
        <p:sp>
          <p:nvSpPr>
            <p:cNvPr id="7" name="Oval 6"/>
            <p:cNvSpPr/>
            <p:nvPr/>
          </p:nvSpPr>
          <p:spPr>
            <a:xfrm>
              <a:off x="2819400" y="457200"/>
              <a:ext cx="609600" cy="533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457200"/>
              <a:ext cx="2743200" cy="533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5200" y="20574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19330" y="1154216"/>
            <a:ext cx="5486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 THẦM ĐOẠN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706" l="490" r="97059">
                        <a14:foregroundMark x1="5392" y1="39706" x2="5392" y2="39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05" y="1070929"/>
            <a:ext cx="760560" cy="909292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2133600" y="4495800"/>
            <a:ext cx="7772400" cy="9144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trấn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 Pa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8600" y="2274605"/>
            <a:ext cx="11844130" cy="1525587"/>
            <a:chOff x="119270" y="3046412"/>
            <a:chExt cx="11844130" cy="152558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6" name="Rectangle 15"/>
            <p:cNvSpPr/>
            <p:nvPr/>
          </p:nvSpPr>
          <p:spPr>
            <a:xfrm>
              <a:off x="119270" y="3046412"/>
              <a:ext cx="11844130" cy="1525587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19200" y="3113396"/>
              <a:ext cx="10668000" cy="1382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3343" marR="0" lvl="1" indent="457200" algn="just" defTabSz="914400" rtl="0" eaLnBrk="1" fontAlgn="auto" latinLnBrk="0" hangingPunct="1">
                <a:lnSpc>
                  <a:spcPts val="2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Buổi chiều, xe dừng lại ở một thị trấn nhỏ. Nắng phố huyện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vàng hoe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Những em bé H’mông, những em bé Tu Dí, Phù Lá cổ đeo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móng hổ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quần áo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sặc sỡ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đang chơi đùa trước cửa hàng. Hoàng hôn, áp phiên của phiên chợ thị trấn, người ngựa 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dập dìu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chìm trong sương núi tím nhạt.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728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57" y="217325"/>
            <a:ext cx="3438228" cy="25126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57" y="3347345"/>
            <a:ext cx="3438228" cy="2444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14" y="1132800"/>
            <a:ext cx="3842757" cy="3053159"/>
          </a:xfrm>
          <a:prstGeom prst="rect">
            <a:avLst/>
          </a:prstGeom>
        </p:spPr>
      </p:pic>
      <p:pic>
        <p:nvPicPr>
          <p:cNvPr id="8" name="Picture 4" descr="giasuctaybac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71" y="1129701"/>
            <a:ext cx="3822813" cy="30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9337" y="2788665"/>
            <a:ext cx="4259671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ắng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vàng hoe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337" y="5893511"/>
            <a:ext cx="4612226" cy="7358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hững em bé Hmông, Tu Dí, Phù Lá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vi-VN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quần áo sặc sỡ đang chơi đùa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4434023"/>
            <a:ext cx="6705600" cy="11382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trấn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vi-VN" sz="2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gười ngựa dập dìu đi chợ trong sương núi tím nhạt.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1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914400" y="457200"/>
            <a:ext cx="10306050" cy="18288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)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2856470"/>
            <a:ext cx="7620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8360" y="4001530"/>
            <a:ext cx="7620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18360" y="5216694"/>
            <a:ext cx="7620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910" r="93994">
                        <a14:foregroundMark x1="24124" y1="50463" x2="23223" y2="45370"/>
                        <a14:foregroundMark x1="29930" y1="45648" x2="35235" y2="45648"/>
                        <a14:foregroundMark x1="30230" y1="41296" x2="27027" y2="48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8400" y="590035"/>
            <a:ext cx="2362200" cy="2553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66759" l="49950" r="92893">
                        <a14:foregroundMark x1="69870" y1="30556" x2="74875" y2="59259"/>
                        <a14:foregroundMark x1="60460" y1="42222" x2="66066" y2="57593"/>
                        <a14:foregroundMark x1="64264" y1="34259" x2="71672" y2="53889"/>
                        <a14:foregroundMark x1="58358" y1="51574" x2="65566" y2="60093"/>
                        <a14:foregroundMark x1="72372" y1="61389" x2="84785" y2="55278"/>
                        <a14:foregroundMark x1="82082" y1="39722" x2="78879" y2="48889"/>
                        <a14:foregroundMark x1="64665" y1="45926" x2="68969" y2="50926"/>
                        <a14:foregroundMark x1="77778" y1="45093" x2="79079" y2="42222"/>
                        <a14:foregroundMark x1="68268" y1="54074" x2="70370" y2="52222"/>
                        <a14:foregroundMark x1="68969" y1="55556" x2="68068" y2="54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9778" y="706395"/>
            <a:ext cx="2095500" cy="226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0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981200" y="1237923"/>
            <a:ext cx="9448800" cy="132489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i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i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i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i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i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8600" y="169609"/>
            <a:ext cx="4756731" cy="1969532"/>
            <a:chOff x="381000" y="457200"/>
            <a:chExt cx="3308931" cy="1969532"/>
          </a:xfrm>
        </p:grpSpPr>
        <p:sp>
          <p:nvSpPr>
            <p:cNvPr id="10" name="Oval 9"/>
            <p:cNvSpPr/>
            <p:nvPr/>
          </p:nvSpPr>
          <p:spPr>
            <a:xfrm>
              <a:off x="2819400" y="457200"/>
              <a:ext cx="609600" cy="533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" y="457200"/>
              <a:ext cx="2743200" cy="533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05200" y="20574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3962400"/>
            <a:ext cx="10515600" cy="60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1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Pa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4625E7-2631-45F1-AEED-33E9FC21A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7500" l="5778" r="90667">
                        <a14:foregroundMark x1="42667" y1="55357" x2="42667" y2="55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3" y="1524000"/>
            <a:ext cx="1183138" cy="138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6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447800" y="2886995"/>
            <a:ext cx="10363200" cy="1905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1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Pa</a:t>
            </a:r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381000"/>
            <a:ext cx="5416343" cy="361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88658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381000"/>
            <a:ext cx="4756731" cy="1969532"/>
            <a:chOff x="381000" y="457200"/>
            <a:chExt cx="3308931" cy="1969532"/>
          </a:xfrm>
        </p:grpSpPr>
        <p:sp>
          <p:nvSpPr>
            <p:cNvPr id="7" name="Oval 6"/>
            <p:cNvSpPr/>
            <p:nvPr/>
          </p:nvSpPr>
          <p:spPr>
            <a:xfrm>
              <a:off x="2819400" y="457200"/>
              <a:ext cx="609600" cy="533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457200"/>
              <a:ext cx="2743200" cy="533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5200" y="20574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14216" y="1138794"/>
            <a:ext cx="5486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 THẦM ĐOẠN </a:t>
            </a:r>
            <a:r>
              <a:rPr lang="en-US" sz="3500" u="sng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3500" b="0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706" l="490" r="97059">
                        <a14:foregroundMark x1="5392" y1="39706" x2="5392" y2="39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460" y="1091134"/>
            <a:ext cx="760560" cy="90929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23486" y="2075694"/>
            <a:ext cx="11844130" cy="2044149"/>
            <a:chOff x="119270" y="4585250"/>
            <a:chExt cx="11844130" cy="204414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119270" y="4585250"/>
              <a:ext cx="11844130" cy="2044149"/>
            </a:xfrm>
            <a:prstGeom prst="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19200" y="4661451"/>
              <a:ext cx="10668000" cy="1905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3343" marR="0" lvl="1" indent="457200" algn="just" defTabSz="914400" rtl="0" eaLnBrk="1" fontAlgn="auto" latinLnBrk="0" hangingPunct="1">
                <a:lnSpc>
                  <a:spcPts val="2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Hôm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sau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chúng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tôi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Sa Pa.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Phong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cảnh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ở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đây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thật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đẹp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Thoắt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cái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lá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vàng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rơi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khoảnh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khắc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mùa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Thoắt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cái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trắng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long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lanh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cơn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mưa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tuyết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trên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những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cành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đào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lê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mận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Thoắt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cái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gió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xuân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hây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hẩy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nồng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nàn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với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những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bông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hoa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lay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ơn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màu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đen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nhung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hiếm</a:t>
              </a:r>
              <a:r>
                <a: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quý</a:t>
              </a:r>
              <a:r>
                <a: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  <a:p>
              <a:pPr marL="73343" marR="0" lvl="1" indent="457200" algn="just" defTabSz="914400" rtl="0" eaLnBrk="1" fontAlgn="auto" latinLnBrk="0" hangingPunct="1">
                <a:lnSpc>
                  <a:spcPts val="27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0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Sa Pa </a:t>
              </a:r>
              <a:r>
                <a:rPr kumimoji="0" lang="fr-FR" sz="2400" b="0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quả</a:t>
              </a:r>
              <a:r>
                <a:rPr kumimoji="0" lang="fr-FR" sz="2400" b="0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là </a:t>
              </a:r>
              <a:r>
                <a:rPr kumimoji="0" lang="fr-FR" sz="2400" b="0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món</a:t>
              </a:r>
              <a:r>
                <a:rPr kumimoji="0" lang="fr-FR" sz="2400" b="0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quà</a:t>
              </a:r>
              <a:r>
                <a:rPr kumimoji="0" lang="fr-FR" sz="2400" b="0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tặng</a:t>
              </a:r>
              <a:r>
                <a:rPr kumimoji="0" lang="fr-FR" sz="2400" b="0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1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diệu</a:t>
              </a:r>
              <a:r>
                <a:rPr kumimoji="0" lang="fr-FR" sz="2400" b="1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1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kì</a:t>
              </a:r>
              <a:r>
                <a:rPr kumimoji="0" lang="fr-FR" sz="2400" b="1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mà</a:t>
              </a:r>
              <a:r>
                <a:rPr kumimoji="0" lang="fr-FR" sz="2400" b="0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thiên</a:t>
              </a:r>
              <a:r>
                <a:rPr kumimoji="0" lang="fr-FR" sz="2400" b="0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nhiên</a:t>
              </a:r>
              <a:r>
                <a:rPr kumimoji="0" lang="fr-FR" sz="2400" b="0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dành</a:t>
              </a:r>
              <a:r>
                <a:rPr kumimoji="0" lang="fr-FR" sz="2400" b="0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fr-FR" sz="2400" b="0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đất</a:t>
              </a:r>
              <a:r>
                <a:rPr kumimoji="0" lang="fr-FR" sz="2400" b="0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2400" b="0" i="0" u="none" strike="noStrike" kern="1200" cap="none" spc="4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nước</a:t>
              </a:r>
              <a:r>
                <a:rPr kumimoji="0" lang="fr-FR" sz="2400" b="0" i="0" u="none" strike="noStrike" kern="1200" cap="none" spc="4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ta.</a:t>
              </a:r>
              <a:endPara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4990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" y="381000"/>
            <a:ext cx="4756731" cy="1969532"/>
            <a:chOff x="381000" y="457200"/>
            <a:chExt cx="3308931" cy="1969532"/>
          </a:xfrm>
        </p:grpSpPr>
        <p:sp>
          <p:nvSpPr>
            <p:cNvPr id="5" name="Oval 4"/>
            <p:cNvSpPr/>
            <p:nvPr/>
          </p:nvSpPr>
          <p:spPr>
            <a:xfrm>
              <a:off x="2819400" y="457200"/>
              <a:ext cx="609600" cy="533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" y="457200"/>
              <a:ext cx="2743200" cy="533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hiểu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05200" y="20574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Flowchart: Terminator 8"/>
          <p:cNvSpPr/>
          <p:nvPr/>
        </p:nvSpPr>
        <p:spPr>
          <a:xfrm>
            <a:off x="2819400" y="1212849"/>
            <a:ext cx="7086600" cy="765175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Sa Pa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05000" y="2743200"/>
            <a:ext cx="2066866" cy="106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14525" y="4114800"/>
            <a:ext cx="2066866" cy="106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000" y="5359402"/>
            <a:ext cx="2066866" cy="106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2600" y="2743200"/>
            <a:ext cx="4953000" cy="106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29292" y="5340352"/>
            <a:ext cx="4986308" cy="106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hẩy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29292" y="4114800"/>
            <a:ext cx="4986308" cy="106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7" name="Straight Arrow Connector 16"/>
          <p:cNvCxnSpPr>
            <a:stCxn id="10" idx="3"/>
            <a:endCxn id="15" idx="1"/>
          </p:cNvCxnSpPr>
          <p:nvPr/>
        </p:nvCxnSpPr>
        <p:spPr>
          <a:xfrm>
            <a:off x="3971866" y="3276600"/>
            <a:ext cx="1557426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3"/>
            <a:endCxn id="14" idx="1"/>
          </p:cNvCxnSpPr>
          <p:nvPr/>
        </p:nvCxnSpPr>
        <p:spPr>
          <a:xfrm>
            <a:off x="3981391" y="4648200"/>
            <a:ext cx="1547901" cy="1225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3" idx="1"/>
          </p:cNvCxnSpPr>
          <p:nvPr/>
        </p:nvCxnSpPr>
        <p:spPr>
          <a:xfrm flipV="1">
            <a:off x="3971866" y="3276600"/>
            <a:ext cx="1590734" cy="2616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645724" y="1892894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848600" y="1924849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3740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-1"/>
            <a:ext cx="4572000" cy="3685429"/>
            <a:chOff x="192" y="0"/>
            <a:chExt cx="2640" cy="1980"/>
          </a:xfrm>
        </p:grpSpPr>
        <p:pic>
          <p:nvPicPr>
            <p:cNvPr id="3" name="Picture 4" descr="090130174147-954-35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0"/>
              <a:ext cx="2640" cy="1980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64" y="49"/>
              <a:ext cx="960" cy="198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Buổi sáng</a:t>
              </a:r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524000" y="3307204"/>
            <a:ext cx="4572000" cy="3779396"/>
            <a:chOff x="3072" y="2112"/>
            <a:chExt cx="2496" cy="1920"/>
          </a:xfrm>
        </p:grpSpPr>
        <p:pic>
          <p:nvPicPr>
            <p:cNvPr id="6" name="Picture 7" descr="sapa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112"/>
              <a:ext cx="2496" cy="1920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3140" y="2215"/>
              <a:ext cx="1008" cy="188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Buổi chiều</a:t>
              </a:r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6096003" y="2"/>
            <a:ext cx="4568339" cy="3348011"/>
            <a:chOff x="3072" y="960"/>
            <a:chExt cx="2496" cy="1680"/>
          </a:xfrm>
        </p:grpSpPr>
        <p:pic>
          <p:nvPicPr>
            <p:cNvPr id="9" name="Picture 10" descr="319304139_a91ac4377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960"/>
              <a:ext cx="2496" cy="1680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4518" y="1013"/>
              <a:ext cx="1010" cy="185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Buổi trưa</a:t>
              </a:r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6092341" y="3278201"/>
            <a:ext cx="4572000" cy="3807263"/>
            <a:chOff x="212" y="2784"/>
            <a:chExt cx="2430" cy="1492"/>
          </a:xfrm>
        </p:grpSpPr>
        <p:pic>
          <p:nvPicPr>
            <p:cNvPr id="12" name="Picture 13" descr="sapa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0" t="3030" r="3635" b="2778"/>
            <a:stretch/>
          </p:blipFill>
          <p:spPr bwMode="auto">
            <a:xfrm>
              <a:off x="212" y="2784"/>
              <a:ext cx="2430" cy="1492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665" y="2873"/>
              <a:ext cx="977" cy="145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Buổi tối</a:t>
              </a:r>
            </a:p>
          </p:txBody>
        </p:sp>
      </p:grp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4572000" y="2743200"/>
            <a:ext cx="3200400" cy="11430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9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ở Sa Pa</a:t>
            </a:r>
          </a:p>
          <a:p>
            <a:pPr algn="ctr"/>
            <a:endParaRPr lang="en-US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1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5589" y="3388055"/>
            <a:ext cx="4498975" cy="346994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2" y="12843"/>
            <a:ext cx="4570412" cy="316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9" y="0"/>
            <a:ext cx="44989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s://upload.wikimedia.org/wikipedia/commons/thumb/e/ea/Tuyetsapa2011.jpg/800px-Tuyetsapa2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3124201"/>
            <a:ext cx="4643436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489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78" y="387517"/>
            <a:ext cx="1200622" cy="140533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371600" y="1752600"/>
            <a:ext cx="9905999" cy="489559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8890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AutoNum type="alphaLcParenR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c)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Oval 9"/>
          <p:cNvSpPr/>
          <p:nvPr/>
        </p:nvSpPr>
        <p:spPr>
          <a:xfrm>
            <a:off x="1359579" y="5340542"/>
            <a:ext cx="545421" cy="6030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2133600" y="362117"/>
            <a:ext cx="8991600" cy="1302565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Sa Pa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59624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524000"/>
            <a:ext cx="9144000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62" y="1600200"/>
            <a:ext cx="657538" cy="769650"/>
          </a:xfrm>
          <a:prstGeom prst="rect">
            <a:avLst/>
          </a:prstGeom>
        </p:spPr>
      </p:pic>
      <p:pic>
        <p:nvPicPr>
          <p:cNvPr id="4" name="Picture 21" descr="j0232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66449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Terminator 4"/>
          <p:cNvSpPr/>
          <p:nvPr/>
        </p:nvSpPr>
        <p:spPr>
          <a:xfrm>
            <a:off x="1688384" y="3124200"/>
            <a:ext cx="8815231" cy="13716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Pa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Pa.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6100" y="5106651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96926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87235"/>
            <a:ext cx="7729101" cy="13286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5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văn thể hiện tình cảm của tác giả đối với cảnh đẹp Sa Pa như thế nào ? </a:t>
            </a:r>
            <a:endParaRPr lang="en-US" sz="35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3656" y="2286000"/>
            <a:ext cx="8797384" cy="4131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dirty="0">
                <a:solidFill>
                  <a:srgbClr val="002060"/>
                </a:solidFill>
                <a:latin typeface="+mj-lt"/>
              </a:rPr>
              <a:t>a) </a:t>
            </a:r>
            <a:r>
              <a:rPr lang="vi-VN" sz="3500" dirty="0">
                <a:solidFill>
                  <a:srgbClr val="002060"/>
                </a:solidFill>
                <a:latin typeface="+mj-lt"/>
              </a:rPr>
              <a:t>Tác giả ngưỡng mộ, háo hức trước cảnh đẹp Sa Pa. </a:t>
            </a:r>
            <a:endParaRPr lang="en-US" sz="3500" dirty="0">
              <a:solidFill>
                <a:srgbClr val="00206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3500" dirty="0">
                <a:solidFill>
                  <a:srgbClr val="002060"/>
                </a:solidFill>
                <a:latin typeface="+mj-lt"/>
              </a:rPr>
              <a:t>b) </a:t>
            </a:r>
            <a:r>
              <a:rPr lang="vi-VN" sz="3500" dirty="0">
                <a:solidFill>
                  <a:srgbClr val="002060"/>
                </a:solidFill>
                <a:latin typeface="+mj-lt"/>
              </a:rPr>
              <a:t>Ca ngợi Sa Pa quả là món quà diệu kì mà thiên nhiên dành cho đất nước ta.</a:t>
            </a:r>
            <a:endParaRPr lang="en-US" sz="3500" dirty="0">
              <a:solidFill>
                <a:srgbClr val="00206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3500" dirty="0">
                <a:solidFill>
                  <a:srgbClr val="002060"/>
                </a:solidFill>
                <a:latin typeface="+mj-lt"/>
              </a:rPr>
              <a:t>c)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851130"/>
            <a:ext cx="513320" cy="6008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43656" y="5448056"/>
            <a:ext cx="450761" cy="7297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4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2298" y="1658185"/>
            <a:ext cx="72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3082437"/>
            <a:ext cx="8001000" cy="1708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 ngợi vẻ đẹp độc đáo của Sa Pa, thể hiện tình cảm yêu mến thiết tha của tác giả đối với cảnh đẹp đất nước.</a:t>
            </a:r>
            <a:endParaRPr lang="en-US" sz="3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2" y="335695"/>
            <a:ext cx="166449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4" y="3611880"/>
            <a:ext cx="535383" cy="64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732" l="9778" r="89778">
                        <a14:foregroundMark x1="46222" y1="54018" x2="46222" y2="54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44422"/>
            <a:ext cx="925267" cy="108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83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838200"/>
            <a:ext cx="8305800" cy="17081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3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 ta cần có ý thức khi đi </a:t>
            </a:r>
            <a:endParaRPr lang="en-US" sz="3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tham quan du lịch?</a:t>
            </a:r>
            <a:endParaRPr lang="en-US" sz="3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943100" y="3048000"/>
            <a:ext cx="8305800" cy="341281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 ta phải tự giác thực hiện những quy định về vệ sinh môi trường: không xả rác, không ngắt hoa, bẻ cành, tuyên truyền mọi người cùng thực hiện.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-381000"/>
            <a:ext cx="3352800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89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thu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7" name="WordArt 3"/>
          <p:cNvSpPr>
            <a:spLocks noChangeArrowheads="1" noChangeShapeType="1" noTextEdit="1"/>
          </p:cNvSpPr>
          <p:nvPr/>
        </p:nvSpPr>
        <p:spPr bwMode="auto">
          <a:xfrm>
            <a:off x="3657600" y="1828800"/>
            <a:ext cx="55626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Luyện đọc diễn cảm</a:t>
            </a:r>
          </a:p>
        </p:txBody>
      </p:sp>
    </p:spTree>
    <p:extLst>
      <p:ext uri="{BB962C8B-B14F-4D97-AF65-F5344CB8AC3E}">
        <p14:creationId xmlns:p14="http://schemas.microsoft.com/office/powerpoint/2010/main" val="2037844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5760" y="893326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 DIỄN CẢM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0598" y="2209800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iọng đọc nhẹ nhàng, nhấn giọng những từ ngữ gợi cảm, gợi tả cảnh đẹp Sa Pa, sự ngưỡng mộ, háo hức của du khách trước cảnh đẹp Sa Pa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66449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556815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325880"/>
            <a:ext cx="10515600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Hôm sau chúng tôi đi Sa Pa. Phong cảnh ở đây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 đẹp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Thoắt cái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, lá vàng rơi trong khoảnh khắc mùa thu.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Thoắt cái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trắng long lanh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một cơn mưa tuyết trên những cành đào, lê, mận.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Thoắt cái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, gió xuân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hây hẩy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nồng nàn với những bông hoa lay ơn màu đen nhung hiếm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quý.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	Sa Pa quả là món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 tặng diệu kì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mà thiên nhiên dành cho đất nước ta.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264"/>
            <a:ext cx="1371600" cy="131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5760" y="312629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Sa Pa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5040" y="5018686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NGUYỄN PHAN HÁCH</a:t>
            </a:r>
          </a:p>
        </p:txBody>
      </p:sp>
    </p:spTree>
    <p:extLst>
      <p:ext uri="{BB962C8B-B14F-4D97-AF65-F5344CB8AC3E}">
        <p14:creationId xmlns:p14="http://schemas.microsoft.com/office/powerpoint/2010/main" val="77537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66449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D4C261BD-3591-4059-A717-4AC3A357C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54864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563DC04D-B0F8-407E-A1C8-902607C6C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9" y="658882"/>
            <a:ext cx="64127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Luyện đọc theo nhóm 2</a:t>
            </a:r>
          </a:p>
        </p:txBody>
      </p:sp>
    </p:spTree>
    <p:extLst>
      <p:ext uri="{BB962C8B-B14F-4D97-AF65-F5344CB8AC3E}">
        <p14:creationId xmlns:p14="http://schemas.microsoft.com/office/powerpoint/2010/main" val="92606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005-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8008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11" descr="BALBLINK.GIF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1" y="1295400"/>
            <a:ext cx="6000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3" descr="STARS.GIF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60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36" descr="HEART.GIF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715000"/>
            <a:ext cx="6429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1" descr="BALBLINK.GIF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81000"/>
            <a:ext cx="6000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1" descr="BALBLINK.GIF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4800600"/>
            <a:ext cx="6000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1" descr="BALBLINK.GIF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5715000"/>
            <a:ext cx="6000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1" descr="BALBLINK.GIF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2895600"/>
            <a:ext cx="6000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36" descr="HEART.GIF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6429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36" descr="HEART.GIF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04800"/>
            <a:ext cx="6429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36" descr="HEART.GIF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2590800"/>
            <a:ext cx="6429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36" descr="HEART.GIF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6429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36" descr="HEART.GIF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52800"/>
            <a:ext cx="914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33" descr="STARS.GIF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3657600"/>
            <a:ext cx="60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33" descr="STARS.GIF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85800"/>
            <a:ext cx="8382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33" descr="STARS.GIF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04800"/>
            <a:ext cx="60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33" descr="STARS.GIF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24400"/>
            <a:ext cx="60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Picture 33" descr="STARS.GIF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33" descr="STARS.GIF">
            <a:hlinkClick r:id="rId6" action="ppaction://hlinkfil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60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2" name="Con_chim_hay_hot_(Melody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4" name="Subtitle 2"/>
          <p:cNvSpPr txBox="1">
            <a:spLocks/>
          </p:cNvSpPr>
          <p:nvPr/>
        </p:nvSpPr>
        <p:spPr bwMode="auto">
          <a:xfrm>
            <a:off x="4160839" y="1716088"/>
            <a:ext cx="43465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6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ĐỌC</a:t>
            </a:r>
          </a:p>
        </p:txBody>
      </p:sp>
      <p:pic>
        <p:nvPicPr>
          <p:cNvPr id="33815" name="Picture 10" descr="Thao luan nh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590800"/>
            <a:ext cx="28765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07947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69" fill="hold"/>
                                        <p:tgtEl>
                                          <p:spTgt spid="53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7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05200" y="123306"/>
            <a:ext cx="464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vi-VN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  <a:endParaRPr lang="en-US" sz="3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057400" y="768788"/>
            <a:ext cx="7772400" cy="9144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3600" b="1" kern="10" dirty="0">
                <a:solidFill>
                  <a:srgbClr val="002060"/>
                </a:solidFill>
                <a:latin typeface="Times New Roman"/>
                <a:cs typeface="Times New Roman"/>
              </a:rPr>
              <a:t>ĐƯỜNG ĐI SA PA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138484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 PHAN HÁCH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328670"/>
            <a:ext cx="7332603" cy="384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2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1000" y="457200"/>
            <a:ext cx="3308931" cy="1969532"/>
            <a:chOff x="381000" y="457200"/>
            <a:chExt cx="3308931" cy="1969532"/>
          </a:xfrm>
        </p:grpSpPr>
        <p:sp>
          <p:nvSpPr>
            <p:cNvPr id="10" name="Oval 9"/>
            <p:cNvSpPr/>
            <p:nvPr/>
          </p:nvSpPr>
          <p:spPr>
            <a:xfrm>
              <a:off x="2819400" y="457200"/>
              <a:ext cx="609600" cy="533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457200"/>
              <a:ext cx="2743200" cy="533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05200" y="20574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752600"/>
            <a:ext cx="2895600" cy="4106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Line Callout 1 14"/>
          <p:cNvSpPr/>
          <p:nvPr/>
        </p:nvSpPr>
        <p:spPr>
          <a:xfrm>
            <a:off x="5830529" y="1629671"/>
            <a:ext cx="6019800" cy="1066800"/>
          </a:xfrm>
          <a:prstGeom prst="borderCallout1">
            <a:avLst>
              <a:gd name="adj1" fmla="val 48076"/>
              <a:gd name="adj2" fmla="val -5892"/>
              <a:gd name="adj3" fmla="val 98424"/>
              <a:gd name="adj4" fmla="val -26476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Hách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(1944 – 2019);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5867400" y="3501189"/>
            <a:ext cx="5943600" cy="609600"/>
          </a:xfrm>
          <a:prstGeom prst="borderCallout1">
            <a:avLst>
              <a:gd name="adj1" fmla="val 44556"/>
              <a:gd name="adj2" fmla="val -6126"/>
              <a:gd name="adj3" fmla="val 46371"/>
              <a:gd name="adj4" fmla="val -28345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5867400" y="4953000"/>
            <a:ext cx="5943600" cy="609600"/>
          </a:xfrm>
          <a:prstGeom prst="borderCallout1">
            <a:avLst>
              <a:gd name="adj1" fmla="val 55847"/>
              <a:gd name="adj2" fmla="val -6541"/>
              <a:gd name="adj3" fmla="val -26209"/>
              <a:gd name="adj4" fmla="val -27636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3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066800"/>
            <a:ext cx="5387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2667000"/>
            <a:ext cx="9271992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iọng đọc nhẹ nhàng, nhấn giọng những từ ngữ gợi cảm, gợi tả cảnh đẹp Sa Pa,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 ngưỡng mộ, háo hức của du khách trước cảnh đẹp Sa Pa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524"/>
            <a:ext cx="2209800" cy="21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61413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76200"/>
            <a:ext cx="4756731" cy="1969532"/>
            <a:chOff x="381000" y="457200"/>
            <a:chExt cx="3308931" cy="1969532"/>
          </a:xfrm>
        </p:grpSpPr>
        <p:sp>
          <p:nvSpPr>
            <p:cNvPr id="5" name="Oval 4"/>
            <p:cNvSpPr/>
            <p:nvPr/>
          </p:nvSpPr>
          <p:spPr>
            <a:xfrm>
              <a:off x="2819400" y="457200"/>
              <a:ext cx="609600" cy="533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" y="457200"/>
              <a:ext cx="2743200" cy="533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 Pa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05200" y="20574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8" name="Content Placeholder 7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09600" y="685800"/>
            <a:ext cx="11049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343" lvl="1" indent="45720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leo 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chênh vênh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dốc cao của con đường xuyên tỉnh. Những đám mây trắng nhỏ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sà xuống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kính ô tô tạo nên cảm giác 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bồng bềnh huyền ảo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Chúng tôi đang đi bên những thác trắng xóa tựa mây trời, những rừng cây âm âm, những bông hoa chuối rực lên như ngọn lửa. Tôi 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 dim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ngắm mấy con ngựa đang ăn cỏ trong một vườn đào ven đường. Con đen huyền, con 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 tuyết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 son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chân 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 dàng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chùm đuôi cong 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lướt thướt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 rủ.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343" lvl="1" indent="45720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chiều, xe dừng lại ở một thị trấn nhỏ. Nắng phố huyện 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 hoe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Những em bé H’mông, những em bé Tu Dí, Phù Lá cổ đeo 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 hổ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quần áo 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 sỡ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chơi đùa trước cửa hàng. Hoàng hôn, áp phiên của phiên chợ thị trấn, người ngựa 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 dìu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 trong sương núi tím nhạt.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343" lvl="1" indent="45720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Pa.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khoảnh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hây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hẩy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fr-F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3343" lvl="1" indent="45720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FR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Pa </a:t>
            </a:r>
            <a:r>
              <a:rPr lang="fr-FR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fr-FR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fr-FR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fr-FR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fr-FR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fr-FR" b="1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fr-FR" b="1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fr-FR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fr-FR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fr-FR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fr-FR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fr-FR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pc="4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r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fr-FR" sz="2400" dirty="0">
                <a:cs typeface="Times New Roman" pitchFamily="18" charset="0"/>
              </a:rPr>
              <a:t>				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Phan </a:t>
            </a:r>
            <a:r>
              <a:rPr lang="fr-FR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Hách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4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533400"/>
            <a:ext cx="3308931" cy="1969532"/>
            <a:chOff x="381000" y="457200"/>
            <a:chExt cx="3308931" cy="1969532"/>
          </a:xfrm>
        </p:grpSpPr>
        <p:sp>
          <p:nvSpPr>
            <p:cNvPr id="4" name="Oval 3"/>
            <p:cNvSpPr/>
            <p:nvPr/>
          </p:nvSpPr>
          <p:spPr>
            <a:xfrm>
              <a:off x="2819400" y="457200"/>
              <a:ext cx="609600" cy="533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0" y="457200"/>
              <a:ext cx="2743200" cy="533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05200" y="20574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43200" y="1696220"/>
            <a:ext cx="8367252" cy="874760"/>
            <a:chOff x="2743200" y="1696220"/>
            <a:chExt cx="8367252" cy="874760"/>
          </a:xfrm>
        </p:grpSpPr>
        <p:grpSp>
          <p:nvGrpSpPr>
            <p:cNvPr id="8" name="Group 7"/>
            <p:cNvGrpSpPr/>
            <p:nvPr/>
          </p:nvGrpSpPr>
          <p:grpSpPr>
            <a:xfrm>
              <a:off x="2743200" y="1696220"/>
              <a:ext cx="8367252" cy="874760"/>
              <a:chOff x="5753100" y="1905000"/>
              <a:chExt cx="4838700" cy="457200"/>
            </a:xfrm>
          </p:grpSpPr>
          <p:sp>
            <p:nvSpPr>
              <p:cNvPr id="7" name="Hexagon 6"/>
              <p:cNvSpPr/>
              <p:nvPr/>
            </p:nvSpPr>
            <p:spPr>
              <a:xfrm>
                <a:off x="5753100" y="1905000"/>
                <a:ext cx="533400" cy="457200"/>
              </a:xfrm>
              <a:prstGeom prst="hex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Hexagon 8"/>
              <p:cNvSpPr/>
              <p:nvPr/>
            </p:nvSpPr>
            <p:spPr>
              <a:xfrm>
                <a:off x="9829800" y="1905000"/>
                <a:ext cx="762000" cy="457200"/>
              </a:xfrm>
              <a:prstGeom prst="hexago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6019799" y="1905000"/>
                <a:ext cx="4422050" cy="4572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tôi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lướt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thướt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liễu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rủ</a:t>
                </a:r>
                <a:endParaRPr lang="en-US" sz="2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Hexagon 10"/>
            <p:cNvSpPr/>
            <p:nvPr/>
          </p:nvSpPr>
          <p:spPr>
            <a:xfrm>
              <a:off x="2867520" y="1796534"/>
              <a:ext cx="745835" cy="674132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43200" y="3008360"/>
            <a:ext cx="8367252" cy="874760"/>
            <a:chOff x="2743200" y="3008360"/>
            <a:chExt cx="8367252" cy="874760"/>
          </a:xfrm>
        </p:grpSpPr>
        <p:grpSp>
          <p:nvGrpSpPr>
            <p:cNvPr id="12" name="Group 11"/>
            <p:cNvGrpSpPr/>
            <p:nvPr/>
          </p:nvGrpSpPr>
          <p:grpSpPr>
            <a:xfrm>
              <a:off x="2743200" y="3008360"/>
              <a:ext cx="8367252" cy="874760"/>
              <a:chOff x="5753100" y="1905000"/>
              <a:chExt cx="4838700" cy="457200"/>
            </a:xfrm>
          </p:grpSpPr>
          <p:sp>
            <p:nvSpPr>
              <p:cNvPr id="13" name="Hexagon 12"/>
              <p:cNvSpPr/>
              <p:nvPr/>
            </p:nvSpPr>
            <p:spPr>
              <a:xfrm>
                <a:off x="5753100" y="1905000"/>
                <a:ext cx="533400" cy="457200"/>
              </a:xfrm>
              <a:prstGeom prst="hexagon">
                <a:avLst/>
              </a:prstGeom>
              <a:solidFill>
                <a:schemeClr val="accent2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Hexagon 13"/>
              <p:cNvSpPr/>
              <p:nvPr/>
            </p:nvSpPr>
            <p:spPr>
              <a:xfrm>
                <a:off x="9829800" y="1905000"/>
                <a:ext cx="762000" cy="457200"/>
              </a:xfrm>
              <a:prstGeom prst="hexagon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019799" y="1905000"/>
                <a:ext cx="4422050" cy="4572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Buổi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sương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núi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tím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nhạt</a:t>
                </a:r>
                <a:endParaRPr lang="en-US" sz="2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Hexagon 19"/>
            <p:cNvSpPr/>
            <p:nvPr/>
          </p:nvSpPr>
          <p:spPr>
            <a:xfrm>
              <a:off x="2867520" y="3108674"/>
              <a:ext cx="745835" cy="674132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43200" y="4191000"/>
            <a:ext cx="8367252" cy="874760"/>
            <a:chOff x="2743200" y="4191000"/>
            <a:chExt cx="8367252" cy="874760"/>
          </a:xfrm>
        </p:grpSpPr>
        <p:grpSp>
          <p:nvGrpSpPr>
            <p:cNvPr id="16" name="Group 15"/>
            <p:cNvGrpSpPr/>
            <p:nvPr/>
          </p:nvGrpSpPr>
          <p:grpSpPr>
            <a:xfrm>
              <a:off x="2743200" y="4191000"/>
              <a:ext cx="8367252" cy="874760"/>
              <a:chOff x="5753100" y="1905000"/>
              <a:chExt cx="4838700" cy="457200"/>
            </a:xfrm>
            <a:solidFill>
              <a:srgbClr val="FFC000"/>
            </a:solidFill>
          </p:grpSpPr>
          <p:sp>
            <p:nvSpPr>
              <p:cNvPr id="17" name="Hexagon 16"/>
              <p:cNvSpPr/>
              <p:nvPr/>
            </p:nvSpPr>
            <p:spPr>
              <a:xfrm>
                <a:off x="5753100" y="1905000"/>
                <a:ext cx="837249" cy="457200"/>
              </a:xfrm>
              <a:prstGeom prst="hexagon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Hexagon 17"/>
              <p:cNvSpPr/>
              <p:nvPr/>
            </p:nvSpPr>
            <p:spPr>
              <a:xfrm>
                <a:off x="9829800" y="1905000"/>
                <a:ext cx="762000" cy="457200"/>
              </a:xfrm>
              <a:prstGeom prst="hexagon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286499" y="1905000"/>
                <a:ext cx="4155349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Hexagon 20"/>
            <p:cNvSpPr/>
            <p:nvPr/>
          </p:nvSpPr>
          <p:spPr>
            <a:xfrm>
              <a:off x="2927930" y="4320500"/>
              <a:ext cx="745835" cy="674132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37752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238" y="3160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28600" y="169609"/>
            <a:ext cx="4756731" cy="1969532"/>
            <a:chOff x="381000" y="457200"/>
            <a:chExt cx="3308931" cy="1969532"/>
          </a:xfrm>
        </p:grpSpPr>
        <p:sp>
          <p:nvSpPr>
            <p:cNvPr id="7" name="Oval 6"/>
            <p:cNvSpPr/>
            <p:nvPr/>
          </p:nvSpPr>
          <p:spPr>
            <a:xfrm>
              <a:off x="2819400" y="457200"/>
              <a:ext cx="609600" cy="533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457200"/>
              <a:ext cx="2743200" cy="533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 Pa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05200" y="20574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19270" y="817309"/>
            <a:ext cx="11844130" cy="2219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9270" y="3046412"/>
            <a:ext cx="11844130" cy="152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9270" y="4585250"/>
            <a:ext cx="11844130" cy="20441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904953"/>
            <a:ext cx="10668000" cy="2065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3343" lvl="1" indent="45720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leo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chênh vênh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dốc cao của con đường xuyên tỉnh. Những đám mây trắng nhỏ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 xuống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 kính ô tô tạo nên cảm giác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bồng bềnh huyền ảo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Chúng tôi đang đi bên những thác trắng xóa tựa mây trời, những rừng cây âm âm, những bông hoa chuối rực lên như ngọn lửa. Tôi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 dim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ngắm mấy con ngựa đang ăn cỏ trong một vườn đào ven đường. Con đen huyền, con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 tuyết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 son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chân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 dàng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chùm đuôi cong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lướt thướt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 rủ.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3113396"/>
            <a:ext cx="10668000" cy="1382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3343" lvl="1" indent="45720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chiều, xe dừng lại ở một thị trấn nhỏ. Nắng phố huyện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 hoe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Những em bé H’mông, những em bé Tu Dí, Phù Lá cổ đeo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 hổ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quần áo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 sỡ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chơi đùa trước cửa hàng. Hoàng hôn, áp phiên của phiên chợ thị trấn, người ngựa 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 dìu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 trong sương núi tím nhạt.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4661451"/>
            <a:ext cx="106680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3343" lvl="1" indent="45720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Pa.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khoảnh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hây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hẩy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fr-F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fr-F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3343" lvl="1" indent="457200"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r-FR" sz="2400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Pa </a:t>
            </a:r>
            <a:r>
              <a:rPr lang="fr-FR" sz="2400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fr-FR" sz="2400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400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fr-FR" sz="2400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fr-FR" sz="2400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fr-FR" sz="2400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fr-FR" sz="2400" b="1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fr-FR" sz="2400" b="1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fr-FR" sz="2400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fr-FR" sz="2400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fr-FR" sz="2400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fr-FR" sz="2400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400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fr-FR" sz="2400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spc="4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sz="2400" spc="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2400" spc="4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63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D7CD1A01-141A-4665-A051-0494117F0A15}_10.png&quot;/&gt;&lt;left val=&quot;0&quot;/&gt;&lt;top val=&quot;6&quot;/&gt;&lt;width val=&quot;707&quot;/&gt;&lt;height val=&quot;519&quot;/&gt;&lt;hasText val=&quot;1&quot;/&gt;&lt;/Image&gt;&lt;/ThreeDShapeInfo&gt;"/>
  <p:tag name="PRESENTER_SHAPETEXTINFO" val="&lt;ShapeTextInfo&gt;&lt;TableIndex row=&quot;-1&quot; col=&quot;-1&quot;&gt;&lt;linesCount val=&quot;19&quot;/&gt;&lt;lineCharCount val=&quot;16&quot;/&gt;&lt;lineCharCount val=&quot;68&quot;/&gt;&lt;lineCharCount val=&quot;69&quot;/&gt;&lt;lineCharCount val=&quot;72&quot;/&gt;&lt;lineCharCount val=&quot;69&quot;/&gt;&lt;lineCharCount val=&quot;64&quot;/&gt;&lt;lineCharCount val=&quot;71&quot;/&gt;&lt;lineCharCount val=&quot;30&quot;/&gt;&lt;lineCharCount val=&quot;65&quot;/&gt;&lt;lineCharCount val=&quot;67&quot;/&gt;&lt;lineCharCount val=&quot;69&quot;/&gt;&lt;lineCharCount val=&quot;70&quot;/&gt;&lt;lineCharCount val=&quot;68&quot;/&gt;&lt;lineCharCount val=&quot;75&quot;/&gt;&lt;lineCharCount val=&quot;73&quot;/&gt;&lt;lineCharCount val=&quot;54&quot;/&gt;&lt;lineCharCount val=&quot;63&quot;/&gt;&lt;lineCharCount val=&quot;9&quot;/&gt;&lt;lineCharCount val=&quot;28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6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6.PNG&quot;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6.PNG&quot;/&gt;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2829</TotalTime>
  <Words>2381</Words>
  <Application>Microsoft Office PowerPoint</Application>
  <PresentationFormat>Widescreen</PresentationFormat>
  <Paragraphs>157</Paragraphs>
  <Slides>39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 Tinh Viet Cuong</dc:creator>
  <cp:lastModifiedBy>ADMIN</cp:lastModifiedBy>
  <cp:revision>309</cp:revision>
  <dcterms:created xsi:type="dcterms:W3CDTF">2006-08-16T00:00:00Z</dcterms:created>
  <dcterms:modified xsi:type="dcterms:W3CDTF">2023-04-01T15:08:28Z</dcterms:modified>
</cp:coreProperties>
</file>