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2" r:id="rId1"/>
    <p:sldMasterId id="2147483718" r:id="rId2"/>
    <p:sldMasterId id="2147483779" r:id="rId3"/>
    <p:sldMasterId id="2147483754" r:id="rId4"/>
    <p:sldMasterId id="2147483766" r:id="rId5"/>
    <p:sldMasterId id="2147483742" r:id="rId6"/>
  </p:sldMasterIdLst>
  <p:notesMasterIdLst>
    <p:notesMasterId r:id="rId30"/>
  </p:notesMasterIdLst>
  <p:sldIdLst>
    <p:sldId id="260" r:id="rId7"/>
    <p:sldId id="514" r:id="rId8"/>
    <p:sldId id="878" r:id="rId9"/>
    <p:sldId id="874" r:id="rId10"/>
    <p:sldId id="512" r:id="rId11"/>
    <p:sldId id="517" r:id="rId12"/>
    <p:sldId id="518" r:id="rId13"/>
    <p:sldId id="516" r:id="rId14"/>
    <p:sldId id="519" r:id="rId15"/>
    <p:sldId id="530" r:id="rId16"/>
    <p:sldId id="526" r:id="rId17"/>
    <p:sldId id="522" r:id="rId18"/>
    <p:sldId id="527" r:id="rId19"/>
    <p:sldId id="528" r:id="rId20"/>
    <p:sldId id="533" r:id="rId21"/>
    <p:sldId id="536" r:id="rId22"/>
    <p:sldId id="537" r:id="rId23"/>
    <p:sldId id="539" r:id="rId24"/>
    <p:sldId id="534" r:id="rId25"/>
    <p:sldId id="544" r:id="rId26"/>
    <p:sldId id="547" r:id="rId27"/>
    <p:sldId id="876" r:id="rId28"/>
    <p:sldId id="364" r:id="rId29"/>
  </p:sldIdLst>
  <p:sldSz cx="12190413" cy="6859588"/>
  <p:notesSz cx="6858000" cy="9144000"/>
  <p:embeddedFontLst>
    <p:embeddedFont>
      <p:font typeface="等线" panose="02010600030101010101" pitchFamily="2" charset="-122"/>
      <p:regular r:id="rId31"/>
    </p:embeddedFont>
    <p:embeddedFont>
      <p:font typeface="#9Slide05 SVNVandella" charset="0"/>
      <p:regular r:id="rId32"/>
    </p:embeddedFont>
    <p:embeddedFont>
      <p:font typeface="#9Slide07 HoneyCream" panose="020B0604020202020204" charset="0"/>
      <p:regular r:id="rId33"/>
    </p:embeddedFont>
    <p:embeddedFont>
      <p:font typeface="#9Slide07 Staccato " panose="020B0604020202020204" charset="0"/>
      <p:regular r:id="rId34"/>
    </p:embeddedFont>
    <p:embeddedFont>
      <p:font typeface="#9Slide07 SVNZiclets" panose="02000603000000000000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UVN Bay Buom Hep Nang" panose="00000400000000000000" pitchFamily="2" charset="0"/>
      <p:regular r:id="rId46"/>
    </p:embeddedFont>
    <p:embeddedFont>
      <p:font typeface="VNI-Aptima" pitchFamily="2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2D6"/>
    <a:srgbClr val="ECE4D8"/>
    <a:srgbClr val="FA8681"/>
    <a:srgbClr val="7F5944"/>
    <a:srgbClr val="E8DFCE"/>
    <a:srgbClr val="EAE1D5"/>
    <a:srgbClr val="3296A8"/>
    <a:srgbClr val="6D8AAB"/>
    <a:srgbClr val="31709C"/>
    <a:srgbClr val="7697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7778" autoAdjust="0"/>
  </p:normalViewPr>
  <p:slideViewPr>
    <p:cSldViewPr snapToGrid="0" showGuides="1">
      <p:cViewPr varScale="1">
        <p:scale>
          <a:sx n="61" d="100"/>
          <a:sy n="61" d="100"/>
        </p:scale>
        <p:origin x="936" y="-65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9.fntdata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2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4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843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70331" y="2249217"/>
            <a:ext cx="7314248" cy="4115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B1837-3E18-45B4-84E2-FF53C4414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2413" cy="23891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E20728-AB61-4F54-B073-FC027E70C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3625"/>
            <a:ext cx="9142413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59398-7C5D-40F4-86F6-813DABF2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35D42-D821-477D-88E5-33C18584C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D9CF8-B659-4094-BE4A-BF184D5D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98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B1837-3E18-45B4-84E2-FF53C4414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2413" cy="23891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E20728-AB61-4F54-B073-FC027E70C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3625"/>
            <a:ext cx="9142413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59398-7C5D-40F4-86F6-813DABF2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35D42-D821-477D-88E5-33C18584C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D9CF8-B659-4094-BE4A-BF184D5D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87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B1837-3E18-45B4-84E2-FF53C4414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2413" cy="23891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E20728-AB61-4F54-B073-FC027E70C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3625"/>
            <a:ext cx="9142413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59398-7C5D-40F4-86F6-813DABF2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35D42-D821-477D-88E5-33C18584C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D9CF8-B659-4094-BE4A-BF184D5D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00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B1837-3E18-45B4-84E2-FF53C4414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2413" cy="23891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E20728-AB61-4F54-B073-FC027E70C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3625"/>
            <a:ext cx="9142413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59398-7C5D-40F4-86F6-813DABF2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35D42-D821-477D-88E5-33C18584C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D9CF8-B659-4094-BE4A-BF184D5D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45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B1837-3E18-45B4-84E2-FF53C4414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2413" cy="23891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E20728-AB61-4F54-B073-FC027E70C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3625"/>
            <a:ext cx="9142413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59398-7C5D-40F4-86F6-813DABF2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35D42-D821-477D-88E5-33C18584C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D9CF8-B659-4094-BE4A-BF184D5D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1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92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82EF-478B-4A23-8F3E-9F446B7C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83AA4-B697-4A7A-857C-5843FD2D4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A1BBE-A0E6-4E6E-8742-4E048B0B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B00F5-279F-4CDB-A86F-721FCC71C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2FC0-1B4B-4534-9BC4-77AD51C0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39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82EF-478B-4A23-8F3E-9F446B7C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83AA4-B697-4A7A-857C-5843FD2D4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A1BBE-A0E6-4E6E-8742-4E048B0B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B00F5-279F-4CDB-A86F-721FCC71C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2FC0-1B4B-4534-9BC4-77AD51C0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88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82EF-478B-4A23-8F3E-9F446B7C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83AA4-B697-4A7A-857C-5843FD2D4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A1BBE-A0E6-4E6E-8742-4E048B0B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B00F5-279F-4CDB-A86F-721FCC71C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2FC0-1B4B-4534-9BC4-77AD51C0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40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82EF-478B-4A23-8F3E-9F446B7C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83AA4-B697-4A7A-857C-5843FD2D4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A1BBE-A0E6-4E6E-8742-4E048B0B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B00F5-279F-4CDB-A86F-721FCC71C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2FC0-1B4B-4534-9BC4-77AD51C0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00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82EF-478B-4A23-8F3E-9F446B7C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83AA4-B697-4A7A-857C-5843FD2D4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A1BBE-A0E6-4E6E-8742-4E048B0B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B00F5-279F-4CDB-A86F-721FCC71C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2FC0-1B4B-4534-9BC4-77AD51C0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78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82EF-478B-4A23-8F3E-9F446B7C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83AA4-B697-4A7A-857C-5843FD2D4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A1BBE-A0E6-4E6E-8742-4E048B0B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B00F5-279F-4CDB-A86F-721FCC71C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2FC0-1B4B-4534-9BC4-77AD51C0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47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582EF-478B-4A23-8F3E-9F446B7CC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83AA4-B697-4A7A-857C-5843FD2D4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A1BBE-A0E6-4E6E-8742-4E048B0B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B00F5-279F-4CDB-A86F-721FCC71C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2FC0-1B4B-4534-9BC4-77AD51C0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02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3BE2E-586C-4B4C-B1A6-F24BEBAD2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4013" cy="28543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6278D-9735-4032-946A-23601A0BF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1050"/>
            <a:ext cx="10514013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EC01B-359F-49EA-B886-A7CF90295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6163C-2E7C-48BB-B2C6-BEEEF35CA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084AF-7C38-4568-BDDA-9E1EF121B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81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2E59-95D9-4F79-A789-81E7991F3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9B5B8-00C9-4B79-9EC6-E4F9B79A43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5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56281-75EC-40EE-9171-9216F15A1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5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C3D85-3715-40EE-843E-2138D0015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1ADE8-1D47-45A2-A68C-C01F5A9E0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A395F-17B6-41E1-B136-48F61A00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02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C1BC-60B4-4825-9C8E-44DAC62E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66C68-028E-4F44-8546-5305FC56D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A9E58-0177-4D0A-A269-AC213BB92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6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67863-F9F5-42AF-9100-9C7973109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3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EA7E3-5ABA-4D01-BB6C-05ACE98A9A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3" y="2505075"/>
            <a:ext cx="5183187" cy="3686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2110D4-1ADE-4456-9E89-F1CACAE79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F2C1AB-EDEB-44AE-8503-E9ABAAD2A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FC88EB-8E3B-4161-9DCB-CD55B26C5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0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C1BA-31AD-4BF5-B6D3-85E9A125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2AA834-4849-451B-8DA8-4BC57FF61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DC0A4-1EF1-446F-91A1-B3550FD19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C0C88-132E-47B2-864B-29C1AAA5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565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1D37C2-D059-4CAA-A723-21606F93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90F6D6-D266-4FB1-8513-725E123F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579EB-E564-4DBF-9CD1-8EABAB570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17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3210D-93AB-4344-858C-25A35DED8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59855-7325-4BE3-9EB1-B515A7045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C67EB-C98A-40A3-9A12-38935743D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BB6FB-4B05-4032-9B13-2C73DC05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98EF8-E232-4E55-BA39-2D83A3E03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608AD-8596-4427-B447-A059F12A3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794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15565-0909-400A-8BC1-3D3109901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DA3561-4B2A-44EE-85E1-AF916417A6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5F152-B137-4895-A6AA-61E827392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C0C42-33CD-4A68-B2DB-5A3A7603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2C818-E32A-47E0-BADF-454CDEC9B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DD28A-69BD-4D20-905D-861B273F5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37C1E-F91C-4FBF-9844-8BD3C69C9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5B486-02C6-4113-BF7B-F7D0817DB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188A7-1299-4719-B1D5-6C4C02CE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3C321-9E15-42FF-B645-3BDADC86B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E54A7-C4EE-4708-BFBA-02992721A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98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3A262C-DF69-40D1-88B2-72F5EF783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3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24CE4-840B-4DB8-B004-58DA6C583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3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6D177-12EF-4E79-B450-B8B1D461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003EC-5F72-414E-9B36-8EBF869C7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D1A33-9C1F-4BF3-B67D-798638AF8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65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F7AEB-F60A-4B4B-BDC9-512A816F1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2413" cy="23891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455AD-8EDA-47CE-8DC5-77FDA986E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3625"/>
            <a:ext cx="9142413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9373A-9C11-44F9-8D9B-EE6A0D9B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A8DA-7F92-4EA7-8045-AA4B2C3D90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6ABCF-C20B-4BF0-A1DC-3A3E59947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C0553-6311-4F6A-8153-05BEAC1C6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0B3F3-6F15-4674-9B15-1D9924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503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9FCAD-A78B-427D-9BBC-5B2582238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BB27A-775D-4EAC-8059-A7828E072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9E0B9-422F-429A-9DFE-4DAFC48EE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A8DA-7F92-4EA7-8045-AA4B2C3D90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A5A85-327E-44F9-A73F-0BA8D02F0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715C4-CBA1-482C-9AB8-6F52C372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0B3F3-6F15-4674-9B15-1D9924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74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D8F7E-07D0-4E72-9BA2-CF127F91F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4013" cy="28543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3C121-365A-43D9-8926-B750E3A40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1050"/>
            <a:ext cx="10514013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D7739-8659-4076-A563-A023088C3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A8DA-7F92-4EA7-8045-AA4B2C3D90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73AA5-8480-4461-B5DB-FEC0E71D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46D18-FD0C-40E6-86E4-C4ED90513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0B3F3-6F15-4674-9B15-1D9924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42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3A9D0-BF8F-44F0-B4FC-94DA4DA2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5C357-BA42-472A-BF1B-FB32A72117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5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B6148-F123-4F65-AA40-A65BD5141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5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EF283-E2CD-4CAF-9F23-E0E6E227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A8DA-7F92-4EA7-8045-AA4B2C3D90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EFD4A-321D-4ADF-AF70-EC98BEC68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39B16-B53D-4F6E-AAB2-DE09865E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0B3F3-6F15-4674-9B15-1D9924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3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B383-36F7-42C6-9526-FD9A77E2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578B9-232F-481E-B3BB-18018C50E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E5FB1A-5A63-4E14-A56F-18805F00E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6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11B969-43B3-4E34-B5B1-771CBF77C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3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18C41-2F3C-4320-85BC-83394A601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3" y="2505075"/>
            <a:ext cx="5183187" cy="3686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1FC033-F853-4A1C-AB73-5BAB9AD07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A8DA-7F92-4EA7-8045-AA4B2C3D90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159700-822B-4F10-A21D-8918D2F1D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2E54C-987B-4704-8FD1-654F1E70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0B3F3-6F15-4674-9B15-1D9924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15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6FB9F-67CA-4AFC-B41F-8D5886524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ADA982-24EF-45C2-8FE0-E0A395C4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A8DA-7F92-4EA7-8045-AA4B2C3D90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29AEE9-E982-4AA8-8DD6-43A9196F2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754DC-0178-4D74-8869-1D545314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0B3F3-6F15-4674-9B15-1D9924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30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2DD48-C7EA-466C-9BAA-903AC1B5F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A8DA-7F92-4EA7-8045-AA4B2C3D90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24040E-B6D8-4ACB-B30D-29BEFCE8B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61FF1-91B4-491B-986B-F796C3CF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0B3F3-6F15-4674-9B15-1D9924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72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B053C-B483-43EE-890F-A3C50461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8C2EB-66F8-4C8B-A975-8C799A511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F26402-1539-41DB-AA6A-D89D503DF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E0EA0-3D59-43ED-A91A-7DFA24B6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A8DA-7F92-4EA7-8045-AA4B2C3D90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A5614-DACD-48DD-9B69-AC78C4CD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30F9D-2B82-4F4F-9C2B-7AEE486AF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0B3F3-6F15-4674-9B15-1D9924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7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CFF1A-7EBE-4A43-97B1-CF8E42F3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4DD91B-9F3F-4E64-BCEA-822800577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2E11F-2139-4949-B9B2-3E699D141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F6E17-169E-4025-873A-4B0B69B2F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A8DA-7F92-4EA7-8045-AA4B2C3D90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CFB6B-FCDB-491E-B187-7813F11B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95917-3003-4103-AC3E-70888272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0B3F3-6F15-4674-9B15-1D9924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42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0B80F-4C7E-42A6-A912-57D439AE0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E15BDA-CF30-45D4-8049-95DC071D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67E97-644A-444C-9E18-8C2360080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A8DA-7F92-4EA7-8045-AA4B2C3D90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B2870-CF8D-4A30-AA16-21EE01C5B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8F667-5B34-4DD8-9D4F-46F29842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0B3F3-6F15-4674-9B15-1D9924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82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FAEA2A-21E4-4DBD-8235-5021A92A5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3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12CC2B-2124-4E00-BAF4-F99FA7B88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3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5DDF3-3774-4ABC-BD19-1C28F8752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2A8DA-7F92-4EA7-8045-AA4B2C3D90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B3779-1819-4D7F-845A-164DECCE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EC0E2-5849-40DF-AE91-BBB7A6583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0B3F3-6F15-4674-9B15-1D9924AA81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98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C121C-87D4-40A3-99C0-AE0774DE1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2413" cy="23891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52F07-78E0-474E-90B6-469616A7B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3625"/>
            <a:ext cx="9142413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718EC-7DFE-4731-A7FF-BA78BD35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C70F9-0232-4319-9D7F-E761BCE5D85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ED70B-5AC9-47A8-A32E-2B4DAD21A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6C805-ADE4-46E3-9ED6-6E1EEE03E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67EA-7DE2-4C67-9ADE-D40940E62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67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B552E-5DE0-4360-B2B9-CDBBFFF4D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CD905-4AF0-458F-B8E1-909FE6198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A63A5-B842-4BE9-9FD4-7968C41B6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C70F9-0232-4319-9D7F-E761BCE5D85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181FE-4CB4-4D7A-B633-5A64BDB19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34442-F1B5-48C3-B977-D805B834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67EA-7DE2-4C67-9ADE-D40940E62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98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22ABB-BE17-4F59-9BC9-0F80E20F1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4013" cy="28543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F7A1D-A00B-4F39-AAAF-32105B196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1050"/>
            <a:ext cx="10514013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B7E5E-4F23-44A0-ABE1-5E112E0AF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C70F9-0232-4319-9D7F-E761BCE5D85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7FE3B-28A1-4435-9BB5-267E7811C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DB0C8-468C-43D8-A922-4BB5E601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67EA-7DE2-4C67-9ADE-D40940E62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87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B39DC-32D9-4086-B78A-9FFBA9153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0B7F6-EBCC-41EF-86C1-61A0ECE65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5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EC5E1A-48BE-446E-80B7-A75E54D06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5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D8C22-3761-46B1-AA22-352F9DA1D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C70F9-0232-4319-9D7F-E761BCE5D85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AFD63-9117-49AC-8953-BBE25C521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FAC0C-9E2E-4914-9E87-9468F9B5B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67EA-7DE2-4C67-9ADE-D40940E62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458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8332D-B5E7-4444-94E6-2EF5FDE44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3B148-F0EF-419F-B987-F1AB535F4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4DF8F7-2C69-4FAA-9E24-B9B37B22F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6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8D8430-955F-4D70-B488-486AC6472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3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DCBFF4-8DA0-4626-9BC9-9E1AE9338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3" y="2505075"/>
            <a:ext cx="5183187" cy="3686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9B39DC-4D55-49E2-A14E-2B41F25C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C70F9-0232-4319-9D7F-E761BCE5D85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61F69-D9C2-430B-A79F-977075645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F1C582-5297-4A3F-A582-420FA04CE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67EA-7DE2-4C67-9ADE-D40940E62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59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13FF-5FE3-4E07-BCA1-07426D08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ABCF9F-0395-4981-AA10-70AD35085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C70F9-0232-4319-9D7F-E761BCE5D85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E4042-DA5E-4441-AF4C-F183677EE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00852E-64BF-4641-BCA0-3BAC27F87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67EA-7DE2-4C67-9ADE-D40940E62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662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C3031E-D127-4043-9FC4-A08C43E50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C70F9-0232-4319-9D7F-E761BCE5D85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016B43-E7AE-476F-8188-2A43F95EA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C144A-B59F-4168-B3D1-9EFA6922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67EA-7DE2-4C67-9ADE-D40940E62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131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347BF-542D-49E6-AC08-ADC2B7AAB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CA6A-57B6-4D31-A26A-200E679B2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FCC5F-AD12-4C6C-92F0-107413736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B1AD-7383-478C-9CC3-29E35F822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C70F9-0232-4319-9D7F-E761BCE5D85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04429-14AF-43C6-B7D1-361EAA61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33763A-85A3-4BC5-B69C-76C848F7B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67EA-7DE2-4C67-9ADE-D40940E62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134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0DC21-7A5D-4937-97E8-A809D8FE2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A911E3-6B54-41A5-B257-F9B930EA88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0B103-3FAC-4B13-97AB-6A6E5ECC0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F226F-4F26-4415-9447-52449AC79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C70F9-0232-4319-9D7F-E761BCE5D85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6CA62-446C-41DF-B82C-B97F4EBB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8F92E-2AB2-4C15-85BB-CA3EC1E0A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67EA-7DE2-4C67-9ADE-D40940E62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652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A3A14-753E-4EC5-9F5B-791DDB3D7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57E3F-EE82-415C-A11F-88DE73BF4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A0222-4771-4D1E-8818-1DCA053D2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C70F9-0232-4319-9D7F-E761BCE5D85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A5D5-4C85-4E6F-A8FB-0EBD3EAFA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C2C4A-992E-4547-B322-AAB4F782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67EA-7DE2-4C67-9ADE-D40940E62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25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1E5219-E3EE-40E2-BDC5-7BC31D0E4A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3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1ED56-614A-4401-9DFB-CC6FC4A5D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3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EE7C0-6B0A-42E2-862C-65FF8ED4F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C70F9-0232-4319-9D7F-E761BCE5D85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6EE8A-848F-4251-80F3-4CD27EEE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46E7E-5692-411D-B6A1-746821EBA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C67EA-7DE2-4C67-9ADE-D40940E622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86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F32B-E2F6-4A2E-9DF5-68A075824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2413" cy="23891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91E38-704C-44DE-A949-3C0300129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3625"/>
            <a:ext cx="9142413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5DACD-E853-4BD2-B62B-B6F7C067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00575-37B3-4FF5-A7C3-E03021D1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007D9-A719-41E2-9862-5BF380DD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131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F32B-E2F6-4A2E-9DF5-68A075824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2413" cy="23891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91E38-704C-44DE-A949-3C0300129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3625"/>
            <a:ext cx="9142413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5DACD-E853-4BD2-B62B-B6F7C067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00575-37B3-4FF5-A7C3-E03021D1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007D9-A719-41E2-9862-5BF380DD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1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27266-E384-4D41-A15E-9814E55A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2DDBB-86E1-4CA5-91F2-73FDE27A9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88140-FD49-4D75-A079-8A322C518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C6147-EC57-4305-BA74-FF0AC476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1CDAF-1C33-4516-8036-FA927A01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12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27266-E384-4D41-A15E-9814E55A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2DDBB-86E1-4CA5-91F2-73FDE27A9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88140-FD49-4D75-A079-8A322C518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C6147-EC57-4305-BA74-FF0AC476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1CDAF-1C33-4516-8036-FA927A01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120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27266-E384-4D41-A15E-9814E55A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2DDBB-86E1-4CA5-91F2-73FDE27A9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88140-FD49-4D75-A079-8A322C518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C6147-EC57-4305-BA74-FF0AC476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1CDAF-1C33-4516-8036-FA927A01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855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27266-E384-4D41-A15E-9814E55A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2DDBB-86E1-4CA5-91F2-73FDE27A9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88140-FD49-4D75-A079-8A322C518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C6147-EC57-4305-BA74-FF0AC4765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1CDAF-1C33-4516-8036-FA927A01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51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EB838-36CB-40DB-A98C-197E5AD2E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4013" cy="28543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10DBC-3B6B-4CA3-AA3E-16A8350C2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1050"/>
            <a:ext cx="10514013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46489-73B1-4DD5-A9DD-CFAC6CA2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BC6AA-34D6-429C-9654-1E7CC363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B739F-2B38-45D5-A99B-22FAC014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442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D83B5-F7A0-455C-A5B7-B7DD0423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F7E94-8524-463E-B900-06BF88E2BF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5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E672F-9990-4C29-81AB-8A51E384D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5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0CECD-31AA-4DBB-B236-C075AFBF5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D7E76-3793-42C0-AFCF-C2BE94C23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894A2-17B1-4B2D-B929-03A7474C4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746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31940-0EAF-4562-8259-AE565422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EE0BB-B0FF-4F1B-A9D2-C054D75DF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4FB81-10D0-408A-8B4D-DF718C3AD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6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FB4141-9D8A-496F-A6D1-023134C81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3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A4DC96-9DDF-4CE6-9B39-60D7B40E27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3" y="2505075"/>
            <a:ext cx="5183187" cy="3686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139981-283D-4F8B-BB5F-E0ED416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F721C8-7C01-4245-B513-469FAD918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46542A-90DF-40C0-B602-4F8A577C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041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25EEB-577A-4A3F-A77E-3DE720B89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525E09-73C4-413A-8055-8CA3DC293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D3DBE3-C1F0-42E7-BFA1-AECA9771F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14D5F-FD0E-4F0F-8385-D82233017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571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F0D222-C571-46CD-B6DB-272DF7D63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F30328-EFC9-458C-8354-F9BCC92D7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AF2C0-3851-403A-8497-07F36007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39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2B085-FD3E-4461-AF5B-E50F275B1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8AFDD-B4DA-4FCB-927B-5F762501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7BE9C-BBFF-4D3E-B159-C0E5A75F6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3E8FB-2094-43B7-B3B6-6E74D79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72B89-2EFD-4EBE-A3CC-F148FE089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F012C-CBB9-4150-B410-15552A01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3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1936A-D649-4AE8-8100-2F266A4D6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C626DC-4320-4FEE-AF0C-26A2F864CB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B6380-6B69-4789-96E9-9DF294977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70FA6-7091-4FA9-800E-4ABEDE1E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7E6694-9207-4847-8494-24C6AE48A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42CFB-9D5E-4B46-A85D-6A4E7A2F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211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81F5F-7B71-4F68-B0BE-46710C4F1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1196B6-0AA4-46F7-94D0-32F671ECE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D6209-D383-432A-9925-C8DF6F33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8688C-8D2A-429B-B148-BC5C80783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3EAC5-1E99-4D90-B07F-D1272208F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205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9AB0F1-4DC5-4F9B-A24B-8FEC6D2EB6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3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DF649-D3F9-4C8A-9FE2-220212760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3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11304-1099-4FC9-A6B5-237D7240C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1F41E-C142-4276-A730-DD97B35A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172C-4EAB-4471-9A35-FAE6C0C8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856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642DD-6AFB-465B-8C33-FDDF0737D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2413" cy="23891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D2619-E4B9-46DA-9E34-FECFF969A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3625"/>
            <a:ext cx="9142413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CD1AA-DAC7-480D-9320-5F351518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59836-8602-447A-B1CF-2A1627528BE3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4239A-1554-46E4-8B7B-8661884DB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EA1C2-A234-40F6-9150-1DAA38638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FE63-6E18-4387-96F0-506DA301C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791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E855-1388-4D78-8326-A447E3E40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FDA13-DD90-4B96-BFFB-7E626532F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CA530-770E-4DCA-B5B6-926CAB3D0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59836-8602-447A-B1CF-2A1627528BE3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F6B38-B1F5-41C3-B91C-76E30D1A7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54C6C-45D1-44A0-BCB2-08BD26C04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FE63-6E18-4387-96F0-506DA301C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21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1E840-8A29-4A12-BB4A-8727D3C02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4013" cy="28543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55E34-BBA4-4AB1-813E-CDF0F2596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91050"/>
            <a:ext cx="10514013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88F2D-8D60-4EDF-8646-C82491100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59836-8602-447A-B1CF-2A1627528BE3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3FCCD-391B-4C3C-9E57-8DCC853B4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91B7D-50E6-48AE-B7C1-39D4AE2F9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FE63-6E18-4387-96F0-506DA301C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880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43DB1-D8E9-4425-B8B2-E80CB8BD0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03008-EA5E-488E-B7BC-1DE89DBA5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5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31577-4ED5-4971-8306-3B01AA5F2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5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FB680-16C4-4E20-9946-1529E45D5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59836-8602-447A-B1CF-2A1627528BE3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825F3-97F7-430C-9906-B77BB1402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12F7E-0CD8-4EE0-8CEC-271D66D0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FE63-6E18-4387-96F0-506DA301C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946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3A7E-A619-4631-B6A6-2770ECC8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8F704-254D-48C5-AA9F-F5042E64D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D0035-C21F-4DB9-82A8-AA638C9C4E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6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CC8E0D-3E72-4421-80A2-107B637EC6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3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672C4B-89AC-43EA-A851-E8C0A211BE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3" y="2505075"/>
            <a:ext cx="5183187" cy="3686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D54C3-70CF-4E6E-90F1-791A033A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59836-8602-447A-B1CF-2A1627528BE3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5BF417-2E38-4789-8173-7B920C8B9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371FC2-A55F-4352-8460-8640C88C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FE63-6E18-4387-96F0-506DA301C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48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6299-9C56-4C81-8B61-15919CD4C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61E4B9-1564-4C10-9EF6-7C21FFF21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59836-8602-447A-B1CF-2A1627528BE3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AB45A8-C6C4-4D90-B6B2-EA407130E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47CB7-07A0-4D73-99B0-36A09A54A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FE63-6E18-4387-96F0-506DA301C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834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96E904-CD43-4678-9DC0-C052D5271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59836-8602-447A-B1CF-2A1627528BE3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8BC88-1D7C-43AB-9EC2-7124C7FA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65EF4-1458-4C63-A788-F2DA923C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FE63-6E18-4387-96F0-506DA301C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6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05E25-CAC7-4A93-9DD6-A0A01D0CD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6D4E4-20A3-45AB-8432-763891D4F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9B103-58B6-4C09-89D5-F0D565750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7E9E0-F1F1-4DB4-8831-F5EB10333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59836-8602-447A-B1CF-2A1627528BE3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C1C68-1B34-49B1-9213-26807AC6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1F88F-A012-4E01-80FF-6DB2369F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FE63-6E18-4387-96F0-506DA301C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697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05E25-CAC7-4A93-9DD6-A0A01D0CD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6D4E4-20A3-45AB-8432-763891D4F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9B103-58B6-4C09-89D5-F0D565750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7E9E0-F1F1-4DB4-8831-F5EB10333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59836-8602-447A-B1CF-2A1627528BE3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C1C68-1B34-49B1-9213-26807AC6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1F88F-A012-4E01-80FF-6DB2369F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FE63-6E18-4387-96F0-506DA301C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05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05E25-CAC7-4A93-9DD6-A0A01D0CD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6D4E4-20A3-45AB-8432-763891D4F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9B103-58B6-4C09-89D5-F0D5657508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7E9E0-F1F1-4DB4-8831-F5EB10333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59836-8602-447A-B1CF-2A1627528BE3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C1C68-1B34-49B1-9213-26807AC6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1F88F-A012-4E01-80FF-6DB2369F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FE63-6E18-4387-96F0-506DA301C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044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119C1-D73E-4BBD-BDED-C560622D8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A2EF1-AC55-46F4-AE90-1226D5DA0F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0612" cy="4875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828DF-2E94-403E-9617-DFCA91D70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9CB60-C71F-4FE2-94FE-B1A96640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59836-8602-447A-B1CF-2A1627528BE3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3EBB4-3B7C-458A-B994-624691E0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DDDC0-3EEE-4083-B97A-70EEA5EAD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FE63-6E18-4387-96F0-506DA301C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712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8532-59A2-45CA-B174-7658996F5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722D9-13C5-4971-864A-BDA1F559D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497F-6A5B-434D-B02B-7DC625217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59836-8602-447A-B1CF-2A1627528BE3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8D436-A3AF-4505-8D7E-2DCD324D6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FA132-BB91-4E80-BC44-8044AE9D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FE63-6E18-4387-96F0-506DA301C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388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7CF782-FB2E-4DCA-8214-D32B26FF9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34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6385D9-8148-4FC0-BFFB-B2EA9CC53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3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69B66-DBCE-419E-817F-F2AC4B60B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59836-8602-447A-B1CF-2A1627528BE3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0389-842E-4F5C-8FA6-573FBFA0E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EAD97-58A2-43B7-8791-E8AC34E1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1FE63-6E18-4387-96F0-506DA301C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4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树, 餐桌, 鲜花, 墙壁&#10;&#10;已生成高可信度的说明">
            <a:extLst>
              <a:ext uri="{FF2B5EF4-FFF2-40B4-BE49-F238E27FC236}">
                <a16:creationId xmlns:a16="http://schemas.microsoft.com/office/drawing/2014/main" id="{A6C2D02E-4D04-47B7-953C-765784285A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200"/>
            <a:ext cx="12190413" cy="6857107"/>
          </a:xfrm>
          <a:prstGeom prst="rect">
            <a:avLst/>
          </a:prstGeom>
        </p:spPr>
      </p:pic>
      <p:pic>
        <p:nvPicPr>
          <p:cNvPr id="4" name="图片 2" descr="图片包含 树, 餐桌, 鲜花, 墙壁&#10;&#10;已生成高可信度的说明">
            <a:extLst>
              <a:ext uri="{FF2B5EF4-FFF2-40B4-BE49-F238E27FC236}">
                <a16:creationId xmlns:a16="http://schemas.microsoft.com/office/drawing/2014/main" id="{2231FE0B-0257-429E-B035-5C3AB63B6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481"/>
            <a:ext cx="12190413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2.jp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2" descr="图片包含 树, 餐桌, 鲜花, 墙壁&#10;&#10;已生成高可信度的说明">
            <a:extLst>
              <a:ext uri="{FF2B5EF4-FFF2-40B4-BE49-F238E27FC236}">
                <a16:creationId xmlns:a16="http://schemas.microsoft.com/office/drawing/2014/main" id="{B629C11F-A8EA-4D08-85F3-7C91796CB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2" t="15244" r="29319" b="47112"/>
          <a:stretch/>
        </p:blipFill>
        <p:spPr>
          <a:xfrm>
            <a:off x="0" y="4278312"/>
            <a:ext cx="4905375" cy="2581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71B724-C91C-41FD-9661-60AF015B6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8139D-4DA4-4D14-B2D5-0383C9420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60AD016F-1FA8-44AE-AD00-AABAE821A6F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ACCD50E-971C-401D-911E-6BD78152B095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0C9C13A-F3E6-4A9B-A814-AB733AC3E022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95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6A2127-0B11-4119-B649-3EA390C6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44F6A-5C2F-4B23-A31B-7D89FA78D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4013" cy="4352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E72F4-D331-45E0-B238-749C178093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474D6-7EA4-425F-B0AA-327D4BD73F24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CA10C-A36F-41F1-8672-E755273C8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0F00A-07BD-47F6-B28F-0C91D9134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6905D-4105-4FBB-A1E7-CB7B4F1E55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2" descr="图片包含 树, 餐桌, 鲜花, 墙壁&#10;&#10;已生成高可信度的说明">
            <a:extLst>
              <a:ext uri="{FF2B5EF4-FFF2-40B4-BE49-F238E27FC236}">
                <a16:creationId xmlns:a16="http://schemas.microsoft.com/office/drawing/2014/main" id="{D1375A28-8C4F-4D58-AAE9-711FC048E4D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81"/>
            <a:ext cx="12190413" cy="6857107"/>
          </a:xfrm>
          <a:prstGeom prst="rect">
            <a:avLst/>
          </a:prstGeom>
        </p:spPr>
      </p:pic>
      <p:pic>
        <p:nvPicPr>
          <p:cNvPr id="8" name="图片 2" descr="图片包含 树, 餐桌, 鲜花, 墙壁&#10;&#10;已生成高可信度的说明">
            <a:extLst>
              <a:ext uri="{FF2B5EF4-FFF2-40B4-BE49-F238E27FC236}">
                <a16:creationId xmlns:a16="http://schemas.microsoft.com/office/drawing/2014/main" id="{39F4C774-D19E-40F2-8BCC-5814FA66F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8" r="22365" b="40168"/>
          <a:stretch/>
        </p:blipFill>
        <p:spPr>
          <a:xfrm>
            <a:off x="0" y="2286000"/>
            <a:ext cx="6562725" cy="4571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119979-DEA8-4D1C-9709-FDFD6B7FF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247A86-1880-41CA-996D-B252AAD085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A24185C7-D926-45F3-A916-955D04FF000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CCEB42D-A815-4CCC-B5D0-E6F84399B5D2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CC161CD-B259-4B78-8996-A1BED84B433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7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807" r:id="rId2"/>
    <p:sldLayoutId id="2147483794" r:id="rId3"/>
    <p:sldLayoutId id="2147483793" r:id="rId4"/>
    <p:sldLayoutId id="2147483792" r:id="rId5"/>
    <p:sldLayoutId id="2147483720" r:id="rId6"/>
    <p:sldLayoutId id="2147483808" r:id="rId7"/>
    <p:sldLayoutId id="2147483806" r:id="rId8"/>
    <p:sldLayoutId id="2147483805" r:id="rId9"/>
    <p:sldLayoutId id="2147483804" r:id="rId10"/>
    <p:sldLayoutId id="2147483799" r:id="rId11"/>
    <p:sldLayoutId id="2147483797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A1F2E0-C95A-4FF7-A8DE-149712AE6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35130-8A24-43E1-969A-949A668B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4013" cy="4352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A0BF7-EDD0-44F8-97B2-C28BE1ED62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2A8DA-7F92-4EA7-8045-AA4B2C3D9010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18850-96F4-4B53-AB39-5074C50F72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4AA87-3117-45ED-A3FA-515207A8A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0B3F3-6F15-4674-9B15-1D9924AA819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39EA80-F280-47A1-AEB4-CFBFD6057E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439F33-0B50-44F6-A0A5-4253DA23B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BEFFD73-6DC3-41C4-BC34-1CF623D9E7D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9A4E1D-D371-425E-851F-CD198B59753D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1A49D9C-1A1B-49C9-9521-3C476632ECDD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B2C57B7-2938-403B-ADE5-CB5B86DB6089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0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50461-B1C0-4388-9425-EF167C7A8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C7533-2718-4776-AC33-5524EF654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4013" cy="4352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69683-DF0D-4A43-8958-2DA52F95D8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C70F9-0232-4319-9D7F-E761BCE5D852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DD565-0344-4D15-AECC-1F0A7B82C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D9DDB-2E26-4A7D-BA71-DB33F14B9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C67EA-7DE2-4C67-9ADE-D40940E6223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324A8E-7B9F-48FF-909E-EE9A77CC7234}"/>
              </a:ext>
            </a:extLst>
          </p:cNvPr>
          <p:cNvSpPr/>
          <p:nvPr userDrawn="1"/>
        </p:nvSpPr>
        <p:spPr>
          <a:xfrm>
            <a:off x="0" y="1"/>
            <a:ext cx="12190413" cy="6859588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rgbClr val="E8E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8DA431-553B-46D2-916E-49854D896B8E}"/>
              </a:ext>
            </a:extLst>
          </p:cNvPr>
          <p:cNvSpPr/>
          <p:nvPr userDrawn="1"/>
        </p:nvSpPr>
        <p:spPr>
          <a:xfrm>
            <a:off x="408279" y="365125"/>
            <a:ext cx="11373853" cy="6129338"/>
          </a:xfrm>
          <a:prstGeom prst="rect">
            <a:avLst/>
          </a:prstGeom>
          <a:solidFill>
            <a:srgbClr val="E8E2D6"/>
          </a:solidFill>
          <a:ln>
            <a:solidFill>
              <a:srgbClr val="E8E2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33363-702D-4EDE-BA7D-0CCCD07D88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8550B-6D24-45D3-A514-C254BA5CC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49707994-D03B-4D2A-9B66-A66EC5911A7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3089F57-2DE2-410E-8CE7-8213B8CBAD40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2DA124C-3186-4DDA-B479-EE66E1510BBC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6D75C1-C304-4C17-A53D-AA28C75B2230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4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C188F8-3750-420A-99C8-A9864832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1D08-1478-4610-A5E9-88F2446A4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4013" cy="4352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9CE04-6E28-42E1-BC2E-A0B2EE2DF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5F121-7AB0-41B7-94AD-0CA331BBADA7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121E3-0839-4DCB-A322-A300A75F1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1E8D7-0620-4A9B-96CF-71D4BBFC7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18677-4989-44C0-A07F-63E59161DA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1CAA3F-DB48-4D06-8E14-AE97FE34C2D6}"/>
              </a:ext>
            </a:extLst>
          </p:cNvPr>
          <p:cNvSpPr/>
          <p:nvPr userDrawn="1"/>
        </p:nvSpPr>
        <p:spPr>
          <a:xfrm>
            <a:off x="0" y="-8551"/>
            <a:ext cx="12192000" cy="6857999"/>
          </a:xfrm>
          <a:prstGeom prst="rect">
            <a:avLst/>
          </a:prstGeom>
          <a:solidFill>
            <a:srgbClr val="764A3D"/>
          </a:solidFill>
          <a:ln>
            <a:solidFill>
              <a:srgbClr val="764A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347;p8">
            <a:extLst>
              <a:ext uri="{FF2B5EF4-FFF2-40B4-BE49-F238E27FC236}">
                <a16:creationId xmlns:a16="http://schemas.microsoft.com/office/drawing/2014/main" id="{15FCBA3D-ED82-471C-B04F-BA85CB8452BE}"/>
              </a:ext>
            </a:extLst>
          </p:cNvPr>
          <p:cNvSpPr/>
          <p:nvPr userDrawn="1"/>
        </p:nvSpPr>
        <p:spPr>
          <a:xfrm flipH="1">
            <a:off x="5158854" y="4839730"/>
            <a:ext cx="7033146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48;p8">
            <a:extLst>
              <a:ext uri="{FF2B5EF4-FFF2-40B4-BE49-F238E27FC236}">
                <a16:creationId xmlns:a16="http://schemas.microsoft.com/office/drawing/2014/main" id="{2ADF5234-BCA0-4DDD-A337-737145A20412}"/>
              </a:ext>
            </a:extLst>
          </p:cNvPr>
          <p:cNvSpPr/>
          <p:nvPr userDrawn="1"/>
        </p:nvSpPr>
        <p:spPr>
          <a:xfrm rot="10800000" flipH="1">
            <a:off x="3" y="-8550"/>
            <a:ext cx="60959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D0AC39-96D4-45E0-B645-A36FB02DD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144847-E037-49A9-BD65-3448C5731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6161C01-1095-4262-A121-5E0E584E060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B6BDD44-901D-4F42-80CA-8E78649DBB13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FCA813D-0B60-492A-AFDB-F1734DE6C0E8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E603F6D-5D95-49A6-9E19-A9BF1918FE4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6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800" r:id="rId2"/>
    <p:sldLayoutId id="2147483768" r:id="rId3"/>
    <p:sldLayoutId id="2147483803" r:id="rId4"/>
    <p:sldLayoutId id="2147483802" r:id="rId5"/>
    <p:sldLayoutId id="2147483801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FC2737-F1B3-412E-9D84-B3069560F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1DB74-CC47-4A94-BF85-6F198DA53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4013" cy="4352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9E1EE-F859-42D0-80BB-BB6DC38D5D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59836-8602-447A-B1CF-2A1627528BE3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8AFF1-D241-4FEA-8799-B0676C8A9A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938"/>
            <a:ext cx="411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142B6-EF61-4B07-9D5D-466AF3260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63579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1FE63-6E18-4387-96F0-506DA301C4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2" descr="图片包含 树, 餐桌, 鲜花, 墙壁&#10;&#10;已生成高可信度的说明">
            <a:extLst>
              <a:ext uri="{FF2B5EF4-FFF2-40B4-BE49-F238E27FC236}">
                <a16:creationId xmlns:a16="http://schemas.microsoft.com/office/drawing/2014/main" id="{13E08763-CC4C-40F9-9DBB-D6331BFE355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0"/>
            <a:ext cx="12190413" cy="6857107"/>
          </a:xfrm>
          <a:prstGeom prst="rect">
            <a:avLst/>
          </a:prstGeom>
        </p:spPr>
      </p:pic>
      <p:pic>
        <p:nvPicPr>
          <p:cNvPr id="8" name="图片 2" descr="图片包含 树, 餐桌, 鲜花, 墙壁&#10;&#10;已生成高可信度的说明">
            <a:extLst>
              <a:ext uri="{FF2B5EF4-FFF2-40B4-BE49-F238E27FC236}">
                <a16:creationId xmlns:a16="http://schemas.microsoft.com/office/drawing/2014/main" id="{61C0FC5E-86E5-4E06-8D77-D062459381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8" r="22365" b="40168"/>
          <a:stretch/>
        </p:blipFill>
        <p:spPr>
          <a:xfrm>
            <a:off x="5627688" y="2375694"/>
            <a:ext cx="6562725" cy="4571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11B459-3E9F-4D63-AB6C-F89AE3741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375C5B-8A60-46D7-BDE9-9F4D55229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BD208444-F34E-43A0-98B3-4713E4146F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62E5DA-830F-44E8-83B3-635924649231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7379C50-50E0-4EEA-90FF-8DEBB8560D18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2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98" r:id="rId9"/>
    <p:sldLayoutId id="2147483796" r:id="rId10"/>
    <p:sldLayoutId id="2147483751" r:id="rId11"/>
    <p:sldLayoutId id="2147483752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1E8A814-8FDF-4721-BF28-160374EE2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7" y="1241"/>
            <a:ext cx="12190413" cy="6857107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040DF6B-FD14-4941-83C7-242135398A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70" y="4972643"/>
            <a:ext cx="1990466" cy="17595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7AF369-A3FC-40AF-90D5-9C7DBC2FC409}"/>
              </a:ext>
            </a:extLst>
          </p:cNvPr>
          <p:cNvSpPr/>
          <p:nvPr/>
        </p:nvSpPr>
        <p:spPr>
          <a:xfrm>
            <a:off x="2826915" y="127348"/>
            <a:ext cx="6578619" cy="1415150"/>
          </a:xfrm>
          <a:prstGeom prst="rect">
            <a:avLst/>
          </a:prstGeom>
          <a:solidFill>
            <a:srgbClr val="FFF7D3"/>
          </a:solidFill>
          <a:ln>
            <a:solidFill>
              <a:srgbClr val="FFF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1402F-4054-4D2C-9F86-96D12B2B2C5D}"/>
              </a:ext>
            </a:extLst>
          </p:cNvPr>
          <p:cNvSpPr txBox="1"/>
          <p:nvPr/>
        </p:nvSpPr>
        <p:spPr>
          <a:xfrm>
            <a:off x="1682390" y="348264"/>
            <a:ext cx="11902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err="1">
                <a:solidFill>
                  <a:schemeClr val="accent2">
                    <a:lumMod val="75000"/>
                  </a:schemeClr>
                </a:solidFill>
                <a:latin typeface="UTM A&amp;S Signwriter" panose="02040603050506020204" pitchFamily="18" charset="0"/>
              </a:rPr>
              <a:t>Kinh</a:t>
            </a:r>
            <a:r>
              <a:rPr lang="en-US" sz="12000" dirty="0">
                <a:solidFill>
                  <a:schemeClr val="accent2">
                    <a:lumMod val="75000"/>
                  </a:schemeClr>
                </a:solidFill>
                <a:latin typeface="UTM A&amp;S Signwriter" panose="02040603050506020204" pitchFamily="18" charset="0"/>
              </a:rPr>
              <a:t> </a:t>
            </a:r>
            <a:r>
              <a:rPr lang="en-US" sz="12000" dirty="0" err="1">
                <a:solidFill>
                  <a:schemeClr val="accent2">
                    <a:lumMod val="75000"/>
                  </a:schemeClr>
                </a:solidFill>
                <a:latin typeface="UTM A&amp;S Signwriter" panose="02040603050506020204" pitchFamily="18" charset="0"/>
              </a:rPr>
              <a:t>thành</a:t>
            </a:r>
            <a:r>
              <a:rPr lang="en-US" sz="12000" dirty="0">
                <a:solidFill>
                  <a:schemeClr val="accent2">
                    <a:lumMod val="75000"/>
                  </a:schemeClr>
                </a:solidFill>
                <a:latin typeface="UTM A&amp;S Signwriter" panose="02040603050506020204" pitchFamily="18" charset="0"/>
              </a:rPr>
              <a:t> </a:t>
            </a:r>
            <a:r>
              <a:rPr lang="en-US" sz="12000" dirty="0" err="1">
                <a:solidFill>
                  <a:schemeClr val="accent2">
                    <a:lumMod val="75000"/>
                  </a:schemeClr>
                </a:solidFill>
                <a:latin typeface="UTM A&amp;S Signwriter" panose="02040603050506020204" pitchFamily="18" charset="0"/>
              </a:rPr>
              <a:t>Huế</a:t>
            </a:r>
            <a:endParaRPr lang="en-US" sz="12000" dirty="0">
              <a:solidFill>
                <a:schemeClr val="accent2">
                  <a:lumMod val="75000"/>
                </a:schemeClr>
              </a:solidFill>
              <a:latin typeface="UTM A&amp;S Signwriter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19335C-F702-43FD-A61B-38FFD39DFE99}"/>
              </a:ext>
            </a:extLst>
          </p:cNvPr>
          <p:cNvSpPr txBox="1"/>
          <p:nvPr/>
        </p:nvSpPr>
        <p:spPr>
          <a:xfrm>
            <a:off x="170689" y="86217"/>
            <a:ext cx="1944899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#9Slide07 Staccato " panose="02040603050506020204" pitchFamily="18" charset="0"/>
              </a:rPr>
              <a:t>Lịch</a:t>
            </a:r>
            <a:r>
              <a:rPr lang="en-US" sz="4000" dirty="0">
                <a:latin typeface="#9Slide07 Staccato " panose="02040603050506020204" pitchFamily="18" charset="0"/>
              </a:rPr>
              <a:t> </a:t>
            </a:r>
            <a:r>
              <a:rPr lang="en-US" sz="4000" dirty="0" err="1">
                <a:latin typeface="#9Slide07 Staccato " panose="02040603050506020204" pitchFamily="18" charset="0"/>
              </a:rPr>
              <a:t>sử</a:t>
            </a:r>
            <a:r>
              <a:rPr lang="en-US" sz="4000" dirty="0">
                <a:latin typeface="#9Slide07 Staccato " panose="02040603050506020204" pitchFamily="18" charset="0"/>
              </a:rPr>
              <a:t> 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62F49F-9197-44DF-B75F-B02AD5144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833" y="4971824"/>
            <a:ext cx="1021580" cy="14086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1E0E38-4642-4E45-93C4-55FD311F9245}"/>
              </a:ext>
            </a:extLst>
          </p:cNvPr>
          <p:cNvSpPr txBox="1">
            <a:spLocks/>
          </p:cNvSpPr>
          <p:nvPr/>
        </p:nvSpPr>
        <p:spPr>
          <a:xfrm>
            <a:off x="10384686" y="6071050"/>
            <a:ext cx="2185962" cy="787297"/>
          </a:xfrm>
          <a:prstGeom prst="rect">
            <a:avLst/>
          </a:prstGeom>
        </p:spPr>
        <p:txBody>
          <a:bodyPr vert="horz" lIns="91428" tIns="45714" rIns="91428" bIns="45714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71761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Users\Administrator\Desktop\1.png">
            <a:extLst>
              <a:ext uri="{FF2B5EF4-FFF2-40B4-BE49-F238E27FC236}">
                <a16:creationId xmlns:a16="http://schemas.microsoft.com/office/drawing/2014/main" id="{A776E180-9BF1-46B5-B222-A06CD03BA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0" y="4801745"/>
            <a:ext cx="2807718" cy="10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Administrator\Desktop\2.png">
            <a:extLst>
              <a:ext uri="{FF2B5EF4-FFF2-40B4-BE49-F238E27FC236}">
                <a16:creationId xmlns:a16="http://schemas.microsoft.com/office/drawing/2014/main" id="{4BED4910-CEC9-4B50-A971-38D14C42F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539" y="4060444"/>
            <a:ext cx="3162250" cy="177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EE062A-8AB3-42F1-9E1C-A149774254DC}"/>
              </a:ext>
            </a:extLst>
          </p:cNvPr>
          <p:cNvSpPr txBox="1"/>
          <p:nvPr/>
        </p:nvSpPr>
        <p:spPr>
          <a:xfrm>
            <a:off x="1671218" y="-42818"/>
            <a:ext cx="8459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Sơ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đồ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kinh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thành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Huế</a:t>
            </a:r>
            <a:endParaRPr lang="zh-CN" altLang="en-US" sz="6600" b="0" dirty="0">
              <a:latin typeface="UTM Ong Do Gia" panose="02040603050506020204" pitchFamily="18" charset="0"/>
              <a:ea typeface="叶根友毛笔行书" pitchFamily="2" charset="-122"/>
            </a:endParaRPr>
          </a:p>
        </p:txBody>
      </p:sp>
      <p:sp>
        <p:nvSpPr>
          <p:cNvPr id="15" name="矩形 10">
            <a:extLst>
              <a:ext uri="{FF2B5EF4-FFF2-40B4-BE49-F238E27FC236}">
                <a16:creationId xmlns:a16="http://schemas.microsoft.com/office/drawing/2014/main" id="{DBE5B6A8-BDC2-4689-8810-DCDD78F1F5D4}"/>
              </a:ext>
            </a:extLst>
          </p:cNvPr>
          <p:cNvSpPr/>
          <p:nvPr/>
        </p:nvSpPr>
        <p:spPr>
          <a:xfrm flipV="1">
            <a:off x="0" y="1019459"/>
            <a:ext cx="12190413" cy="45719"/>
          </a:xfrm>
          <a:prstGeom prst="rect">
            <a:avLst/>
          </a:prstGeom>
          <a:solidFill>
            <a:srgbClr val="7F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DD5A21D-4A6F-414E-A4D3-79F76A6FE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671" y="948506"/>
            <a:ext cx="6246688" cy="589736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0EE0119-2334-4D15-80BF-5215137DC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222"/>
            <a:ext cx="5983671" cy="589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35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2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3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9">
            <a:extLst>
              <a:ext uri="{FF2B5EF4-FFF2-40B4-BE49-F238E27FC236}">
                <a16:creationId xmlns:a16="http://schemas.microsoft.com/office/drawing/2014/main" id="{D99E5600-598A-45CF-8D3F-DE2802B63861}"/>
              </a:ext>
            </a:extLst>
          </p:cNvPr>
          <p:cNvSpPr/>
          <p:nvPr/>
        </p:nvSpPr>
        <p:spPr>
          <a:xfrm>
            <a:off x="153422" y="1621361"/>
            <a:ext cx="4891190" cy="1799410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chemeClr val="accent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36号-正文宋楷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324828-2AD7-479A-BF2E-DBA33D122A81}"/>
              </a:ext>
            </a:extLst>
          </p:cNvPr>
          <p:cNvSpPr txBox="1"/>
          <p:nvPr/>
        </p:nvSpPr>
        <p:spPr>
          <a:xfrm>
            <a:off x="1537654" y="38891"/>
            <a:ext cx="8459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latin typeface="UTM Ong Do Gia" panose="02040603050506020204" pitchFamily="18" charset="0"/>
                <a:ea typeface="叶根友毛笔行书" pitchFamily="2" charset="-122"/>
              </a:rPr>
              <a:t>Cấu</a:t>
            </a:r>
            <a:r>
              <a:rPr lang="en-US" altLang="zh-CN" sz="54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400" dirty="0" err="1">
                <a:latin typeface="UTM Ong Do Gia" panose="02040603050506020204" pitchFamily="18" charset="0"/>
                <a:ea typeface="叶根友毛笔行书" pitchFamily="2" charset="-122"/>
              </a:rPr>
              <a:t>trúc</a:t>
            </a:r>
            <a:r>
              <a:rPr lang="en-US" altLang="zh-CN" sz="54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400" dirty="0" err="1">
                <a:latin typeface="UTM Ong Do Gia" panose="02040603050506020204" pitchFamily="18" charset="0"/>
                <a:ea typeface="叶根友毛笔行书" pitchFamily="2" charset="-122"/>
              </a:rPr>
              <a:t>kinh</a:t>
            </a:r>
            <a:r>
              <a:rPr lang="en-US" altLang="zh-CN" sz="54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400" dirty="0" err="1">
                <a:latin typeface="UTM Ong Do Gia" panose="02040603050506020204" pitchFamily="18" charset="0"/>
                <a:ea typeface="叶根友毛笔行书" pitchFamily="2" charset="-122"/>
              </a:rPr>
              <a:t>thành</a:t>
            </a:r>
            <a:r>
              <a:rPr lang="en-US" altLang="zh-CN" sz="54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400" dirty="0" err="1">
                <a:latin typeface="UTM Ong Do Gia" panose="02040603050506020204" pitchFamily="18" charset="0"/>
                <a:ea typeface="叶根友毛笔行书" pitchFamily="2" charset="-122"/>
              </a:rPr>
              <a:t>Huế</a:t>
            </a:r>
            <a:endParaRPr lang="zh-CN" altLang="en-US" sz="5400" b="0" dirty="0">
              <a:latin typeface="UTM Ong Do Gia" panose="02040603050506020204" pitchFamily="18" charset="0"/>
              <a:ea typeface="叶根友毛笔行书" pitchFamily="2" charset="-122"/>
            </a:endParaRPr>
          </a:p>
        </p:txBody>
      </p:sp>
      <p:sp>
        <p:nvSpPr>
          <p:cNvPr id="6" name="矩形 10">
            <a:extLst>
              <a:ext uri="{FF2B5EF4-FFF2-40B4-BE49-F238E27FC236}">
                <a16:creationId xmlns:a16="http://schemas.microsoft.com/office/drawing/2014/main" id="{912F5A1A-A884-45C9-B2B7-CD0291E5E075}"/>
              </a:ext>
            </a:extLst>
          </p:cNvPr>
          <p:cNvSpPr/>
          <p:nvPr/>
        </p:nvSpPr>
        <p:spPr>
          <a:xfrm flipV="1">
            <a:off x="0" y="968971"/>
            <a:ext cx="12190413" cy="45719"/>
          </a:xfrm>
          <a:prstGeom prst="rect">
            <a:avLst/>
          </a:prstGeom>
          <a:solidFill>
            <a:srgbClr val="7F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91B97E-EFCD-4E6A-B75B-ADF7B107947A}"/>
              </a:ext>
            </a:extLst>
          </p:cNvPr>
          <p:cNvSpPr txBox="1"/>
          <p:nvPr/>
        </p:nvSpPr>
        <p:spPr>
          <a:xfrm>
            <a:off x="642146" y="1797791"/>
            <a:ext cx="39137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Kinh</a:t>
            </a:r>
            <a:r>
              <a:rPr lang="en-US" altLang="en-US" sz="44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thành</a:t>
            </a:r>
            <a:r>
              <a:rPr lang="en-US" altLang="en-US" sz="44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gồm</a:t>
            </a:r>
            <a:r>
              <a:rPr lang="en-US" altLang="en-US" sz="44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ba</a:t>
            </a:r>
            <a:r>
              <a:rPr lang="en-US" altLang="en-US" sz="44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vòng</a:t>
            </a:r>
            <a:r>
              <a:rPr lang="en-US" altLang="en-US" sz="44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thành</a:t>
            </a:r>
            <a:r>
              <a:rPr lang="en-US" altLang="en-US" sz="44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: </a:t>
            </a:r>
            <a:endParaRPr lang="en-US" altLang="en-US" sz="4400" b="1" i="1" dirty="0">
              <a:solidFill>
                <a:srgbClr val="C00000"/>
              </a:solidFill>
              <a:latin typeface="UVN Bay Buom Hep Nang" panose="000004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07461B-01A7-4DA0-A984-DF60B74F964B}"/>
              </a:ext>
            </a:extLst>
          </p:cNvPr>
          <p:cNvGrpSpPr/>
          <p:nvPr/>
        </p:nvGrpSpPr>
        <p:grpSpPr>
          <a:xfrm>
            <a:off x="6715250" y="1565541"/>
            <a:ext cx="4370566" cy="1316875"/>
            <a:chOff x="6968988" y="231407"/>
            <a:chExt cx="3200400" cy="1023217"/>
          </a:xfrm>
        </p:grpSpPr>
        <p:sp>
          <p:nvSpPr>
            <p:cNvPr id="13" name="缺角矩形 1">
              <a:extLst>
                <a:ext uri="{FF2B5EF4-FFF2-40B4-BE49-F238E27FC236}">
                  <a16:creationId xmlns:a16="http://schemas.microsoft.com/office/drawing/2014/main" id="{9AB3B36F-8D94-45B8-BB16-D67766018553}"/>
                </a:ext>
              </a:extLst>
            </p:cNvPr>
            <p:cNvSpPr/>
            <p:nvPr/>
          </p:nvSpPr>
          <p:spPr>
            <a:xfrm>
              <a:off x="6968988" y="231407"/>
              <a:ext cx="3200400" cy="1023217"/>
            </a:xfrm>
            <a:prstGeom prst="plaque">
              <a:avLst/>
            </a:prstGeom>
            <a:solidFill>
              <a:srgbClr val="F2D8B7"/>
            </a:solidFill>
            <a:ln w="57150">
              <a:solidFill>
                <a:srgbClr val="980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ea typeface="字魂36号-正文宋楷" panose="00000500000000000000" pitchFamily="2" charset="-12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737954-7697-4627-AC7D-905167E10FBD}"/>
                </a:ext>
              </a:extLst>
            </p:cNvPr>
            <p:cNvSpPr txBox="1"/>
            <p:nvPr/>
          </p:nvSpPr>
          <p:spPr>
            <a:xfrm>
              <a:off x="7192207" y="389071"/>
              <a:ext cx="27490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Phòng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 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Thành</a:t>
              </a:r>
              <a:endParaRPr lang="en-US" sz="44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177330-8021-497C-8089-9BD173EFC017}"/>
              </a:ext>
            </a:extLst>
          </p:cNvPr>
          <p:cNvGrpSpPr/>
          <p:nvPr/>
        </p:nvGrpSpPr>
        <p:grpSpPr>
          <a:xfrm>
            <a:off x="6735489" y="3402005"/>
            <a:ext cx="4350327" cy="1316875"/>
            <a:chOff x="6968988" y="231407"/>
            <a:chExt cx="3200400" cy="1023217"/>
          </a:xfrm>
        </p:grpSpPr>
        <p:sp>
          <p:nvSpPr>
            <p:cNvPr id="16" name="缺角矩形 1">
              <a:extLst>
                <a:ext uri="{FF2B5EF4-FFF2-40B4-BE49-F238E27FC236}">
                  <a16:creationId xmlns:a16="http://schemas.microsoft.com/office/drawing/2014/main" id="{37406B0D-E4C7-4B3A-B60C-892F3FA20ED3}"/>
                </a:ext>
              </a:extLst>
            </p:cNvPr>
            <p:cNvSpPr/>
            <p:nvPr/>
          </p:nvSpPr>
          <p:spPr>
            <a:xfrm>
              <a:off x="6968988" y="231407"/>
              <a:ext cx="3200400" cy="1023217"/>
            </a:xfrm>
            <a:prstGeom prst="plaque">
              <a:avLst/>
            </a:prstGeom>
            <a:solidFill>
              <a:srgbClr val="F2D8B7"/>
            </a:solidFill>
            <a:ln w="57150">
              <a:solidFill>
                <a:srgbClr val="980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ea typeface="字魂36号-正文宋楷" panose="00000500000000000000" pitchFamily="2" charset="-122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8F4A7D-8699-4C0E-A1C6-255DEAE3C429}"/>
                </a:ext>
              </a:extLst>
            </p:cNvPr>
            <p:cNvSpPr txBox="1"/>
            <p:nvPr/>
          </p:nvSpPr>
          <p:spPr>
            <a:xfrm>
              <a:off x="7192207" y="389071"/>
              <a:ext cx="27490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Hoàng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 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Thành</a:t>
              </a:r>
              <a:endParaRPr lang="en-US" sz="44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E11DE2-1DE3-4CC0-A8E9-7EC7B0BD3D52}"/>
              </a:ext>
            </a:extLst>
          </p:cNvPr>
          <p:cNvGrpSpPr/>
          <p:nvPr/>
        </p:nvGrpSpPr>
        <p:grpSpPr>
          <a:xfrm>
            <a:off x="6735489" y="5234537"/>
            <a:ext cx="4350327" cy="1316875"/>
            <a:chOff x="6968988" y="231407"/>
            <a:chExt cx="3200400" cy="1023217"/>
          </a:xfrm>
        </p:grpSpPr>
        <p:sp>
          <p:nvSpPr>
            <p:cNvPr id="19" name="缺角矩形 1">
              <a:extLst>
                <a:ext uri="{FF2B5EF4-FFF2-40B4-BE49-F238E27FC236}">
                  <a16:creationId xmlns:a16="http://schemas.microsoft.com/office/drawing/2014/main" id="{63A6CFB8-12AA-4A18-904A-6BC2FC8BDA7F}"/>
                </a:ext>
              </a:extLst>
            </p:cNvPr>
            <p:cNvSpPr/>
            <p:nvPr/>
          </p:nvSpPr>
          <p:spPr>
            <a:xfrm>
              <a:off x="6968988" y="231407"/>
              <a:ext cx="3200400" cy="1023217"/>
            </a:xfrm>
            <a:prstGeom prst="plaque">
              <a:avLst/>
            </a:prstGeom>
            <a:solidFill>
              <a:srgbClr val="F2D8B7"/>
            </a:solidFill>
            <a:ln w="57150">
              <a:solidFill>
                <a:srgbClr val="98001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ea typeface="字魂36号-正文宋楷" panose="00000500000000000000" pitchFamily="2" charset="-122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DB2A18-8488-4AB2-B456-E3C0F9E4CE3E}"/>
                </a:ext>
              </a:extLst>
            </p:cNvPr>
            <p:cNvSpPr txBox="1"/>
            <p:nvPr/>
          </p:nvSpPr>
          <p:spPr>
            <a:xfrm>
              <a:off x="7192207" y="389071"/>
              <a:ext cx="274907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Tử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 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Cấm</a:t>
              </a:r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 </a:t>
              </a:r>
              <a:r>
                <a:rPr lang="en-US" sz="44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775B46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UTM Azuki" panose="02040603050506020204" pitchFamily="18" charset="0"/>
                  <a:cs typeface="Calibri Light" panose="020F0302020204030204" pitchFamily="34" charset="0"/>
                </a:rPr>
                <a:t>Thành</a:t>
              </a:r>
              <a:endParaRPr lang="en-US" sz="44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917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6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35CEE09D-77DA-402A-8935-56A110D0B9A8}"/>
              </a:ext>
            </a:extLst>
          </p:cNvPr>
          <p:cNvSpPr/>
          <p:nvPr/>
        </p:nvSpPr>
        <p:spPr>
          <a:xfrm>
            <a:off x="1444898" y="63887"/>
            <a:ext cx="8885482" cy="880788"/>
          </a:xfrm>
          <a:prstGeom prst="snip2DiagRect">
            <a:avLst>
              <a:gd name="adj1" fmla="val 0"/>
              <a:gd name="adj2" fmla="val 9260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2D5165-D021-4EDE-9DD2-BACA6A92E365}"/>
              </a:ext>
            </a:extLst>
          </p:cNvPr>
          <p:cNvSpPr txBox="1"/>
          <p:nvPr/>
        </p:nvSpPr>
        <p:spPr>
          <a:xfrm>
            <a:off x="1621971" y="-27528"/>
            <a:ext cx="92750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Cấu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trúc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kinh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thành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Huế</a:t>
            </a:r>
            <a:endParaRPr lang="zh-CN" altLang="en-US" sz="6600" b="0" dirty="0">
              <a:latin typeface="UTM Ong Do Gia" panose="02040603050506020204" pitchFamily="18" charset="0"/>
              <a:ea typeface="叶根友毛笔行书" pitchFamily="2" charset="-122"/>
            </a:endParaRPr>
          </a:p>
        </p:txBody>
      </p:sp>
      <p:sp>
        <p:nvSpPr>
          <p:cNvPr id="5" name="矩形 10">
            <a:extLst>
              <a:ext uri="{FF2B5EF4-FFF2-40B4-BE49-F238E27FC236}">
                <a16:creationId xmlns:a16="http://schemas.microsoft.com/office/drawing/2014/main" id="{8F74554B-7358-4FDF-B6D9-09C2EF49695D}"/>
              </a:ext>
            </a:extLst>
          </p:cNvPr>
          <p:cNvSpPr/>
          <p:nvPr/>
        </p:nvSpPr>
        <p:spPr>
          <a:xfrm flipV="1">
            <a:off x="0" y="1079066"/>
            <a:ext cx="12190413" cy="45719"/>
          </a:xfrm>
          <a:prstGeom prst="rect">
            <a:avLst/>
          </a:prstGeom>
          <a:solidFill>
            <a:srgbClr val="7F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13F97-8D67-48A0-8506-F4ABF86569F2}"/>
              </a:ext>
            </a:extLst>
          </p:cNvPr>
          <p:cNvSpPr txBox="1"/>
          <p:nvPr/>
        </p:nvSpPr>
        <p:spPr>
          <a:xfrm>
            <a:off x="6950795" y="2089113"/>
            <a:ext cx="5191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UVN Bay Buom Hep Nang" panose="00000400000000000000" pitchFamily="2" charset="0"/>
              </a:rPr>
              <a:t>Phòng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thành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là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vòng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ngoài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cùng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có chu vi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khoảng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9950m</a:t>
            </a:r>
            <a:endParaRPr lang="en-US" altLang="en-US" sz="3600" b="1" i="1" dirty="0">
              <a:solidFill>
                <a:srgbClr val="C00000"/>
              </a:solidFill>
              <a:latin typeface="UVN Bay Buom Hep Nang" panose="00000400000000000000" pitchFamily="2" charset="0"/>
            </a:endParaRPr>
          </a:p>
        </p:txBody>
      </p:sp>
      <p:pic>
        <p:nvPicPr>
          <p:cNvPr id="9" name="Picture 8" descr="A picture containing grass, outdoor, green, stadium&#10;&#10;Description automatically generated">
            <a:extLst>
              <a:ext uri="{FF2B5EF4-FFF2-40B4-BE49-F238E27FC236}">
                <a16:creationId xmlns:a16="http://schemas.microsoft.com/office/drawing/2014/main" id="{C7E4DCD6-1281-40B6-A92D-2EF02DE2B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8" y="1426839"/>
            <a:ext cx="6432208" cy="4353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0920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>
            <a:extLst>
              <a:ext uri="{FF2B5EF4-FFF2-40B4-BE49-F238E27FC236}">
                <a16:creationId xmlns:a16="http://schemas.microsoft.com/office/drawing/2014/main" id="{8F74554B-7358-4FDF-B6D9-09C2EF49695D}"/>
              </a:ext>
            </a:extLst>
          </p:cNvPr>
          <p:cNvSpPr/>
          <p:nvPr/>
        </p:nvSpPr>
        <p:spPr>
          <a:xfrm flipV="1">
            <a:off x="0" y="1079066"/>
            <a:ext cx="12190413" cy="45719"/>
          </a:xfrm>
          <a:prstGeom prst="rect">
            <a:avLst/>
          </a:prstGeom>
          <a:solidFill>
            <a:srgbClr val="7F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13F97-8D67-48A0-8506-F4ABF86569F2}"/>
              </a:ext>
            </a:extLst>
          </p:cNvPr>
          <p:cNvSpPr txBox="1"/>
          <p:nvPr/>
        </p:nvSpPr>
        <p:spPr>
          <a:xfrm>
            <a:off x="6760848" y="1353373"/>
            <a:ext cx="54295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UVN Bay Buom Hep Nang" panose="00000400000000000000" pitchFamily="2" charset="0"/>
              </a:rPr>
              <a:t>Hoàng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thành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là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vòng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thứ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hai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có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tên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là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Đại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nội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, có chu vi 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khoảng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2450m.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Cửa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chính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của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Hoàng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thành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là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Ngọ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môn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.  </a:t>
            </a:r>
          </a:p>
        </p:txBody>
      </p:sp>
      <p:pic>
        <p:nvPicPr>
          <p:cNvPr id="3" name="Picture 2" descr="A picture containing building, sky, outdoor, place of worship&#10;&#10;Description automatically generated">
            <a:extLst>
              <a:ext uri="{FF2B5EF4-FFF2-40B4-BE49-F238E27FC236}">
                <a16:creationId xmlns:a16="http://schemas.microsoft.com/office/drawing/2014/main" id="{7AFB64C4-B275-4429-B7B8-729F8A678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21" y="1472558"/>
            <a:ext cx="6450427" cy="4307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: Diagonal Corners Snipped 1">
            <a:extLst>
              <a:ext uri="{FF2B5EF4-FFF2-40B4-BE49-F238E27FC236}">
                <a16:creationId xmlns:a16="http://schemas.microsoft.com/office/drawing/2014/main" id="{EB90DA3A-BD32-6DD9-C993-69519F76FCCD}"/>
              </a:ext>
            </a:extLst>
          </p:cNvPr>
          <p:cNvSpPr/>
          <p:nvPr/>
        </p:nvSpPr>
        <p:spPr>
          <a:xfrm>
            <a:off x="1799466" y="63887"/>
            <a:ext cx="8530914" cy="880788"/>
          </a:xfrm>
          <a:prstGeom prst="snip2DiagRect">
            <a:avLst>
              <a:gd name="adj1" fmla="val 0"/>
              <a:gd name="adj2" fmla="val 9260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030B8-E54B-C540-B38D-B12506BF283F}"/>
              </a:ext>
            </a:extLst>
          </p:cNvPr>
          <p:cNvSpPr txBox="1"/>
          <p:nvPr/>
        </p:nvSpPr>
        <p:spPr>
          <a:xfrm>
            <a:off x="1240971" y="-27528"/>
            <a:ext cx="96560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Cấu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trúc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kinh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thành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Huế</a:t>
            </a:r>
            <a:endParaRPr lang="zh-CN" altLang="en-US" sz="6600" b="0" dirty="0">
              <a:latin typeface="UTM Ong Do Gia" panose="02040603050506020204" pitchFamily="18" charset="0"/>
              <a:ea typeface="叶根友毛笔行书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0140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2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35CEE09D-77DA-402A-8935-56A110D0B9A8}"/>
              </a:ext>
            </a:extLst>
          </p:cNvPr>
          <p:cNvSpPr/>
          <p:nvPr/>
        </p:nvSpPr>
        <p:spPr>
          <a:xfrm>
            <a:off x="1773659" y="86619"/>
            <a:ext cx="8643094" cy="880788"/>
          </a:xfrm>
          <a:prstGeom prst="snip2DiagRect">
            <a:avLst>
              <a:gd name="adj1" fmla="val 0"/>
              <a:gd name="adj2" fmla="val 9260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矩形 10">
            <a:extLst>
              <a:ext uri="{FF2B5EF4-FFF2-40B4-BE49-F238E27FC236}">
                <a16:creationId xmlns:a16="http://schemas.microsoft.com/office/drawing/2014/main" id="{8F74554B-7358-4FDF-B6D9-09C2EF49695D}"/>
              </a:ext>
            </a:extLst>
          </p:cNvPr>
          <p:cNvSpPr/>
          <p:nvPr/>
        </p:nvSpPr>
        <p:spPr>
          <a:xfrm flipV="1">
            <a:off x="0" y="1079066"/>
            <a:ext cx="12190413" cy="45719"/>
          </a:xfrm>
          <a:prstGeom prst="rect">
            <a:avLst/>
          </a:prstGeom>
          <a:solidFill>
            <a:srgbClr val="7F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13F97-8D67-48A0-8506-F4ABF86569F2}"/>
              </a:ext>
            </a:extLst>
          </p:cNvPr>
          <p:cNvSpPr txBox="1"/>
          <p:nvPr/>
        </p:nvSpPr>
        <p:spPr>
          <a:xfrm>
            <a:off x="5363562" y="1348104"/>
            <a:ext cx="64517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UVN Bay Buom Hep Nang" panose="00000400000000000000" pitchFamily="2" charset="0"/>
              </a:rPr>
              <a:t>Tử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cấm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thành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là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vòng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trong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cùng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có chu vi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khoảng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1225m.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Đây là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nơi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ở,  làm việc của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vua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và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gia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đình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.</a:t>
            </a:r>
          </a:p>
        </p:txBody>
      </p:sp>
      <p:pic>
        <p:nvPicPr>
          <p:cNvPr id="10" name="Picture 9" descr="A picture containing sky, outdoor, building, yellow&#10;&#10;Description automatically generated">
            <a:extLst>
              <a:ext uri="{FF2B5EF4-FFF2-40B4-BE49-F238E27FC236}">
                <a16:creationId xmlns:a16="http://schemas.microsoft.com/office/drawing/2014/main" id="{90782D01-E964-40D4-9AE9-C9D2036F1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60" y="1242701"/>
            <a:ext cx="4841221" cy="3660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A picture containing building, outdoor, ground, stone&#10;&#10;Description automatically generated">
            <a:extLst>
              <a:ext uri="{FF2B5EF4-FFF2-40B4-BE49-F238E27FC236}">
                <a16:creationId xmlns:a16="http://schemas.microsoft.com/office/drawing/2014/main" id="{426D8B71-D241-42D0-9694-52793A688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37" y="3325749"/>
            <a:ext cx="4841221" cy="3371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2A4B5F-D3E5-9442-63E2-070A9F1F1074}"/>
              </a:ext>
            </a:extLst>
          </p:cNvPr>
          <p:cNvSpPr txBox="1"/>
          <p:nvPr/>
        </p:nvSpPr>
        <p:spPr>
          <a:xfrm>
            <a:off x="1240971" y="-27528"/>
            <a:ext cx="96560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Cấu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trúc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kinh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thành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Huế</a:t>
            </a:r>
            <a:endParaRPr lang="zh-CN" altLang="en-US" sz="6600" b="0" dirty="0">
              <a:latin typeface="UTM Ong Do Gia" panose="02040603050506020204" pitchFamily="18" charset="0"/>
              <a:ea typeface="叶根友毛笔行书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593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AC5C45E-6C39-4879-B775-7B91BD7DF742}"/>
              </a:ext>
            </a:extLst>
          </p:cNvPr>
          <p:cNvSpPr txBox="1"/>
          <p:nvPr/>
        </p:nvSpPr>
        <p:spPr>
          <a:xfrm>
            <a:off x="204091" y="1477188"/>
            <a:ext cx="51487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Thành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có 10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cổng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chính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ra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vào.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Bên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trên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cửa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thành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xây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các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vọng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gác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có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mái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uốn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cong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hình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chim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phượng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. </a:t>
            </a: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16AD9ECC-5B7B-42DE-BC65-312C7C2F4BF9}"/>
              </a:ext>
            </a:extLst>
          </p:cNvPr>
          <p:cNvSpPr/>
          <p:nvPr/>
        </p:nvSpPr>
        <p:spPr>
          <a:xfrm>
            <a:off x="1796144" y="113019"/>
            <a:ext cx="8806379" cy="880788"/>
          </a:xfrm>
          <a:prstGeom prst="snip2DiagRect">
            <a:avLst>
              <a:gd name="adj1" fmla="val 0"/>
              <a:gd name="adj2" fmla="val 9260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矩形 10">
            <a:extLst>
              <a:ext uri="{FF2B5EF4-FFF2-40B4-BE49-F238E27FC236}">
                <a16:creationId xmlns:a16="http://schemas.microsoft.com/office/drawing/2014/main" id="{C3740323-A239-4539-9986-E013E98F6BF0}"/>
              </a:ext>
            </a:extLst>
          </p:cNvPr>
          <p:cNvSpPr/>
          <p:nvPr/>
        </p:nvSpPr>
        <p:spPr>
          <a:xfrm flipV="1">
            <a:off x="0" y="1079066"/>
            <a:ext cx="12190413" cy="45719"/>
          </a:xfrm>
          <a:prstGeom prst="rect">
            <a:avLst/>
          </a:prstGeom>
          <a:solidFill>
            <a:srgbClr val="7F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7" descr="dsc09851l">
            <a:extLst>
              <a:ext uri="{FF2B5EF4-FFF2-40B4-BE49-F238E27FC236}">
                <a16:creationId xmlns:a16="http://schemas.microsoft.com/office/drawing/2014/main" id="{FC19FA9A-EB6C-421E-9DFB-7A079BD9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35" y="1477188"/>
            <a:ext cx="6428003" cy="4303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BE057-4D5C-B381-E937-D41862E431A3}"/>
              </a:ext>
            </a:extLst>
          </p:cNvPr>
          <p:cNvSpPr txBox="1"/>
          <p:nvPr/>
        </p:nvSpPr>
        <p:spPr>
          <a:xfrm>
            <a:off x="1240971" y="-27528"/>
            <a:ext cx="96560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Cấu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trúc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kinh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thành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Huế</a:t>
            </a:r>
            <a:endParaRPr lang="zh-CN" altLang="en-US" sz="6600" b="0" dirty="0">
              <a:latin typeface="UTM Ong Do Gia" panose="02040603050506020204" pitchFamily="18" charset="0"/>
              <a:ea typeface="叶根友毛笔行书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2429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>
            <a:extLst>
              <a:ext uri="{FF2B5EF4-FFF2-40B4-BE49-F238E27FC236}">
                <a16:creationId xmlns:a16="http://schemas.microsoft.com/office/drawing/2014/main" id="{F67E9CC8-DA2D-43FF-9441-77B8919ADA4A}"/>
              </a:ext>
            </a:extLst>
          </p:cNvPr>
          <p:cNvSpPr/>
          <p:nvPr/>
        </p:nvSpPr>
        <p:spPr>
          <a:xfrm>
            <a:off x="6672136" y="1852929"/>
            <a:ext cx="5369677" cy="3757095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/>
          </a:solidFill>
          <a:ln w="95250">
            <a:solidFill>
              <a:schemeClr val="accent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36号-正文宋楷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564FC-636A-411F-87D9-4541DD0A4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6" t="8353" r="1681" b="8886"/>
          <a:stretch/>
        </p:blipFill>
        <p:spPr>
          <a:xfrm>
            <a:off x="323684" y="1415398"/>
            <a:ext cx="6172199" cy="4632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D7A1C0-9FFA-4DD4-85DA-8B1D0D26C6D1}"/>
              </a:ext>
            </a:extLst>
          </p:cNvPr>
          <p:cNvSpPr txBox="1"/>
          <p:nvPr/>
        </p:nvSpPr>
        <p:spPr>
          <a:xfrm>
            <a:off x="6711197" y="2023427"/>
            <a:ext cx="515553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Cửa</a:t>
            </a: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Nam </a:t>
            </a:r>
            <a:r>
              <a:rPr lang="en-US" altLang="en-US" sz="44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tòa</a:t>
            </a: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thành</a:t>
            </a: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có </a:t>
            </a:r>
            <a:r>
              <a:rPr lang="en-US" altLang="en-US" sz="44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cột</a:t>
            </a: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cờ</a:t>
            </a: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cao</a:t>
            </a: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37m.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Từ </a:t>
            </a:r>
            <a:r>
              <a:rPr lang="en-US" altLang="en-US" sz="44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đỉnh</a:t>
            </a: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cột</a:t>
            </a: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cờ</a:t>
            </a: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có </a:t>
            </a:r>
            <a:r>
              <a:rPr lang="en-US" altLang="en-US" sz="44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thể</a:t>
            </a: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nhìn</a:t>
            </a: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thấy </a:t>
            </a:r>
            <a:r>
              <a:rPr lang="en-US" altLang="en-US" sz="44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cửa</a:t>
            </a: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biển</a:t>
            </a: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400" b="1" dirty="0" err="1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Thuận</a:t>
            </a: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latin typeface="UVN Bay Buom Hep Nang" panose="00000400000000000000" pitchFamily="2" charset="0"/>
              </a:rPr>
              <a:t> An. </a:t>
            </a:r>
            <a:endParaRPr lang="en-US" sz="4400" dirty="0">
              <a:solidFill>
                <a:schemeClr val="accent1">
                  <a:lumMod val="50000"/>
                </a:schemeClr>
              </a:solidFill>
              <a:latin typeface="UVN Bay Buom Hep Nang" panose="00000400000000000000" pitchFamily="2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E58C9768-22C9-4E59-8A51-5756C82CC4B7}"/>
              </a:ext>
            </a:extLst>
          </p:cNvPr>
          <p:cNvSpPr/>
          <p:nvPr/>
        </p:nvSpPr>
        <p:spPr>
          <a:xfrm>
            <a:off x="685801" y="167675"/>
            <a:ext cx="9013208" cy="880788"/>
          </a:xfrm>
          <a:prstGeom prst="snip2DiagRect">
            <a:avLst>
              <a:gd name="adj1" fmla="val 0"/>
              <a:gd name="adj2" fmla="val 9260"/>
            </a:avLst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7AB66-0619-4CC4-A925-85CC9E208103}"/>
              </a:ext>
            </a:extLst>
          </p:cNvPr>
          <p:cNvSpPr txBox="1"/>
          <p:nvPr/>
        </p:nvSpPr>
        <p:spPr>
          <a:xfrm>
            <a:off x="962855" y="54071"/>
            <a:ext cx="8459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Cấu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trúc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kinh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thành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Huế</a:t>
            </a:r>
            <a:endParaRPr lang="zh-CN" altLang="en-US" sz="6600" b="0" dirty="0">
              <a:latin typeface="UTM Ong Do Gia" panose="02040603050506020204" pitchFamily="18" charset="0"/>
              <a:ea typeface="叶根友毛笔行书" pitchFamily="2" charset="-122"/>
            </a:endParaRPr>
          </a:p>
        </p:txBody>
      </p:sp>
      <p:sp>
        <p:nvSpPr>
          <p:cNvPr id="9" name="矩形 10">
            <a:extLst>
              <a:ext uri="{FF2B5EF4-FFF2-40B4-BE49-F238E27FC236}">
                <a16:creationId xmlns:a16="http://schemas.microsoft.com/office/drawing/2014/main" id="{564214AB-053C-4910-A1AF-4B08F57218AD}"/>
              </a:ext>
            </a:extLst>
          </p:cNvPr>
          <p:cNvSpPr/>
          <p:nvPr/>
        </p:nvSpPr>
        <p:spPr>
          <a:xfrm flipV="1">
            <a:off x="0" y="1079066"/>
            <a:ext cx="12190413" cy="45719"/>
          </a:xfrm>
          <a:prstGeom prst="rect">
            <a:avLst/>
          </a:prstGeom>
          <a:solidFill>
            <a:srgbClr val="7F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336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ọ Môn - biểu tượng lịch sử của Kinh thành Huế">
            <a:extLst>
              <a:ext uri="{FF2B5EF4-FFF2-40B4-BE49-F238E27FC236}">
                <a16:creationId xmlns:a16="http://schemas.microsoft.com/office/drawing/2014/main" id="{F54B7F0B-E95F-4E39-8DA4-BC777B3C4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3359"/>
            <a:ext cx="6352674" cy="4056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outdoor, sky, place of worship, lamasery&#10;&#10;Description automatically generated">
            <a:extLst>
              <a:ext uri="{FF2B5EF4-FFF2-40B4-BE49-F238E27FC236}">
                <a16:creationId xmlns:a16="http://schemas.microsoft.com/office/drawing/2014/main" id="{7DCF9178-2543-414D-A150-1952127DF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095" y="0"/>
            <a:ext cx="6439318" cy="4286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B18B99-98E6-4EF4-A801-564F672E2B61}"/>
              </a:ext>
            </a:extLst>
          </p:cNvPr>
          <p:cNvSpPr txBox="1"/>
          <p:nvPr/>
        </p:nvSpPr>
        <p:spPr>
          <a:xfrm>
            <a:off x="-240631" y="654146"/>
            <a:ext cx="61000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C000"/>
                </a:solidFill>
                <a:latin typeface="UVN Bay Buom Hep Nang" panose="00000400000000000000" pitchFamily="2" charset="0"/>
              </a:rPr>
              <a:t>Ngọ</a:t>
            </a:r>
            <a:r>
              <a:rPr lang="en-US" altLang="en-US" sz="4000" b="1" dirty="0">
                <a:solidFill>
                  <a:srgbClr val="FFC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rgbClr val="FFC000"/>
                </a:solidFill>
                <a:latin typeface="UVN Bay Buom Hep Nang" panose="00000400000000000000" pitchFamily="2" charset="0"/>
              </a:rPr>
              <a:t>môn</a:t>
            </a:r>
            <a:r>
              <a:rPr lang="en-US" altLang="en-US" sz="4000" b="1" dirty="0">
                <a:solidFill>
                  <a:srgbClr val="FFC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0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là </a:t>
            </a:r>
            <a:r>
              <a:rPr lang="en-US" altLang="en-US" sz="40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cửa</a:t>
            </a:r>
            <a:r>
              <a:rPr lang="en-US" altLang="en-US" sz="40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chính</a:t>
            </a:r>
            <a:r>
              <a:rPr lang="en-US" altLang="en-US" sz="40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vào </a:t>
            </a:r>
            <a:r>
              <a:rPr lang="en-US" altLang="en-US" sz="40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Hoàng</a:t>
            </a:r>
            <a:r>
              <a:rPr lang="en-US" altLang="en-US" sz="40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thành</a:t>
            </a:r>
            <a:r>
              <a:rPr lang="en-US" altLang="en-US" sz="40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FB1B3-C946-4E27-B42C-A4AD5EC5EE04}"/>
              </a:ext>
            </a:extLst>
          </p:cNvPr>
          <p:cNvSpPr txBox="1"/>
          <p:nvPr/>
        </p:nvSpPr>
        <p:spPr>
          <a:xfrm>
            <a:off x="6179428" y="5218976"/>
            <a:ext cx="6100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Cửa</a:t>
            </a:r>
            <a:r>
              <a:rPr lang="en-US" altLang="en-US" sz="40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này</a:t>
            </a:r>
            <a:r>
              <a:rPr lang="en-US" altLang="en-US" sz="40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chỉ</a:t>
            </a:r>
            <a:r>
              <a:rPr lang="en-US" altLang="en-US" sz="40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dành</a:t>
            </a:r>
            <a:r>
              <a:rPr lang="en-US" altLang="en-US" sz="40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cho</a:t>
            </a:r>
            <a:r>
              <a:rPr lang="en-US" altLang="en-US" sz="40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40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vua</a:t>
            </a:r>
            <a:r>
              <a:rPr lang="en-US" altLang="en-US" sz="40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đi. </a:t>
            </a:r>
          </a:p>
        </p:txBody>
      </p:sp>
    </p:spTree>
    <p:extLst>
      <p:ext uri="{BB962C8B-B14F-4D97-AF65-F5344CB8AC3E}">
        <p14:creationId xmlns:p14="http://schemas.microsoft.com/office/powerpoint/2010/main" val="2308187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89B4BBF-BF46-4004-BAF6-641FCB8E2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67" y="0"/>
            <a:ext cx="5344446" cy="6859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iện trạng điện Thái Hòa trước thời điểm &quot;đại trùng tu&quot;">
            <a:extLst>
              <a:ext uri="{FF2B5EF4-FFF2-40B4-BE49-F238E27FC236}">
                <a16:creationId xmlns:a16="http://schemas.microsoft.com/office/drawing/2014/main" id="{0ACBC52B-2AD2-4874-9DDF-76D4AD034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1642"/>
            <a:ext cx="6845967" cy="39479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54BC93-7CDC-4291-BCEE-D941AAAAFE37}"/>
              </a:ext>
            </a:extLst>
          </p:cNvPr>
          <p:cNvSpPr txBox="1"/>
          <p:nvPr/>
        </p:nvSpPr>
        <p:spPr>
          <a:xfrm>
            <a:off x="150394" y="301659"/>
            <a:ext cx="669557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C000"/>
                </a:solidFill>
                <a:latin typeface="UVN Bay Buom Hep Nang" panose="00000400000000000000" pitchFamily="2" charset="0"/>
              </a:rPr>
              <a:t>Điện</a:t>
            </a:r>
            <a:r>
              <a:rPr lang="en-US" altLang="en-US" sz="3600" b="1" dirty="0">
                <a:solidFill>
                  <a:srgbClr val="FFC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C000"/>
                </a:solidFill>
                <a:latin typeface="UVN Bay Buom Hep Nang" panose="00000400000000000000" pitchFamily="2" charset="0"/>
              </a:rPr>
              <a:t>Thái</a:t>
            </a:r>
            <a:r>
              <a:rPr lang="en-US" altLang="en-US" sz="3600" b="1" dirty="0">
                <a:solidFill>
                  <a:srgbClr val="FFC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FFC000"/>
                </a:solidFill>
                <a:latin typeface="UVN Bay Buom Hep Nang" panose="00000400000000000000" pitchFamily="2" charset="0"/>
              </a:rPr>
              <a:t>Hòa</a:t>
            </a:r>
            <a:r>
              <a:rPr lang="en-US" altLang="en-US" sz="3600" b="1" dirty="0">
                <a:solidFill>
                  <a:srgbClr val="FFC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là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nơi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tổ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chức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các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cuộc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lễ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lớn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.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Quanh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điện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Thái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Hòa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là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hệ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thống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cung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điện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dành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riêng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cho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vua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hoàng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UVN Bay Buom Hep Nang" panose="00000400000000000000" pitchFamily="2" charset="0"/>
              </a:rPr>
              <a:t>tộc</a:t>
            </a:r>
            <a:r>
              <a:rPr lang="en-US" altLang="en-US" sz="3600" b="1" dirty="0">
                <a:solidFill>
                  <a:schemeClr val="bg1"/>
                </a:solidFill>
                <a:latin typeface="UVN Bay Buom Hep Nang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6472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33E749-E90C-4ADB-A5DA-BF271E6C44AC}"/>
              </a:ext>
            </a:extLst>
          </p:cNvPr>
          <p:cNvSpPr txBox="1"/>
          <p:nvPr/>
        </p:nvSpPr>
        <p:spPr>
          <a:xfrm>
            <a:off x="2272839" y="1737521"/>
            <a:ext cx="92342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Ngoài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xây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dựng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kinh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thành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Huế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latin typeface="UVN Bay Buom Hep Nang" panose="00000400000000000000" pitchFamily="2" charset="0"/>
              </a:rPr>
              <a:t>nhà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Nguyễn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còn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cho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xây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dựng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thêm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gì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? </a:t>
            </a:r>
            <a:endParaRPr lang="en-US" sz="4800" dirty="0">
              <a:latin typeface="UVN Bay Buom Hep Nang" panose="00000400000000000000" pitchFamily="2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3B901E5-7739-4458-A8F1-2FBF252B4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8" y="2025837"/>
            <a:ext cx="1286499" cy="2031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FA227E-D9AE-41D4-BF0E-A4FE00C6E086}"/>
              </a:ext>
            </a:extLst>
          </p:cNvPr>
          <p:cNvSpPr txBox="1"/>
          <p:nvPr/>
        </p:nvSpPr>
        <p:spPr>
          <a:xfrm>
            <a:off x="1537654" y="38891"/>
            <a:ext cx="8459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Cấu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trúc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kinh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thành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Huế</a:t>
            </a:r>
            <a:endParaRPr lang="zh-CN" altLang="en-US" sz="6600" b="0" dirty="0">
              <a:latin typeface="UTM Ong Do Gia" panose="02040603050506020204" pitchFamily="18" charset="0"/>
              <a:ea typeface="叶根友毛笔行书" pitchFamily="2" charset="-122"/>
            </a:endParaRPr>
          </a:p>
        </p:txBody>
      </p:sp>
      <p:sp>
        <p:nvSpPr>
          <p:cNvPr id="7" name="矩形 10">
            <a:extLst>
              <a:ext uri="{FF2B5EF4-FFF2-40B4-BE49-F238E27FC236}">
                <a16:creationId xmlns:a16="http://schemas.microsoft.com/office/drawing/2014/main" id="{54DC2AAE-B3A4-48F7-99C8-335668F74C83}"/>
              </a:ext>
            </a:extLst>
          </p:cNvPr>
          <p:cNvSpPr/>
          <p:nvPr/>
        </p:nvSpPr>
        <p:spPr>
          <a:xfrm flipV="1">
            <a:off x="0" y="1019459"/>
            <a:ext cx="12190413" cy="45719"/>
          </a:xfrm>
          <a:prstGeom prst="rect">
            <a:avLst/>
          </a:prstGeom>
          <a:solidFill>
            <a:srgbClr val="7F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3" descr="C:\Users\Administrator\Desktop\00.png">
            <a:extLst>
              <a:ext uri="{FF2B5EF4-FFF2-40B4-BE49-F238E27FC236}">
                <a16:creationId xmlns:a16="http://schemas.microsoft.com/office/drawing/2014/main" id="{B1CCB16E-1840-48F2-9170-0C153C469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4333"/>
            <a:ext cx="2536193" cy="198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Administrator\Desktop\2.png">
            <a:extLst>
              <a:ext uri="{FF2B5EF4-FFF2-40B4-BE49-F238E27FC236}">
                <a16:creationId xmlns:a16="http://schemas.microsoft.com/office/drawing/2014/main" id="{418C657F-D4A4-412A-9484-12827A818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36" y="4936103"/>
            <a:ext cx="3162250" cy="177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509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2510C82-9F5F-493C-86FE-C9F73B0E0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 descr="A picture containing dark&#10;&#10;Description automatically generated">
            <a:extLst>
              <a:ext uri="{FF2B5EF4-FFF2-40B4-BE49-F238E27FC236}">
                <a16:creationId xmlns:a16="http://schemas.microsoft.com/office/drawing/2014/main" id="{295D2491-A8C2-4834-B524-054926E2D0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97" y="0"/>
            <a:ext cx="6836507" cy="67686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8FF334-78F0-4BCC-97C0-B1DEE6697391}"/>
              </a:ext>
            </a:extLst>
          </p:cNvPr>
          <p:cNvSpPr txBox="1"/>
          <p:nvPr/>
        </p:nvSpPr>
        <p:spPr>
          <a:xfrm>
            <a:off x="3730858" y="2131442"/>
            <a:ext cx="32001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#9Slide07 Staccato " panose="02040603050506020204" pitchFamily="18" charset="0"/>
              </a:rPr>
              <a:t>KHỞI ĐỘNG</a:t>
            </a:r>
          </a:p>
        </p:txBody>
      </p:sp>
      <p:pic>
        <p:nvPicPr>
          <p:cNvPr id="5" name="Picture 4" descr="C:\Users\Administrator\Desktop\3.png">
            <a:extLst>
              <a:ext uri="{FF2B5EF4-FFF2-40B4-BE49-F238E27FC236}">
                <a16:creationId xmlns:a16="http://schemas.microsoft.com/office/drawing/2014/main" id="{34E4BDE4-C1A0-4A0C-8B64-A4BB14EBC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</a:blip>
          <a:srcRect/>
          <a:stretch>
            <a:fillRect/>
          </a:stretch>
        </p:blipFill>
        <p:spPr bwMode="auto">
          <a:xfrm flipH="1">
            <a:off x="0" y="1520575"/>
            <a:ext cx="2915816" cy="5339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685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641238-6949-4CD9-880B-CBCC81F99BBF}"/>
              </a:ext>
            </a:extLst>
          </p:cNvPr>
          <p:cNvSpPr txBox="1"/>
          <p:nvPr/>
        </p:nvSpPr>
        <p:spPr>
          <a:xfrm>
            <a:off x="-135384" y="36236"/>
            <a:ext cx="1190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thầm</a:t>
            </a:r>
            <a:r>
              <a:rPr lang="en-US" sz="36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SGK </a:t>
            </a:r>
            <a:r>
              <a:rPr lang="en-US" sz="36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36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C6E6E0-2BC7-4158-80C5-587433EA35DE}"/>
              </a:ext>
            </a:extLst>
          </p:cNvPr>
          <p:cNvSpPr txBox="1"/>
          <p:nvPr/>
        </p:nvSpPr>
        <p:spPr>
          <a:xfrm>
            <a:off x="748381" y="824050"/>
            <a:ext cx="10956623" cy="341632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được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vẹn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vẫn còn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tài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của nhận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ta.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11-12-1993,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được UNESCO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nhận là Di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đang được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49C52-3E29-4397-B01B-29963174BEDB}"/>
              </a:ext>
            </a:extLst>
          </p:cNvPr>
          <p:cNvSpPr txBox="1"/>
          <p:nvPr/>
        </p:nvSpPr>
        <p:spPr>
          <a:xfrm>
            <a:off x="89945" y="4565578"/>
            <a:ext cx="85033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UVN Bay Buom Hep Nang" panose="00000400000000000000" pitchFamily="2" charset="0"/>
              </a:rPr>
              <a:t>1.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Ngày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nay,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kinh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thành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Huế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như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thế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FE90C-49D1-4419-B318-B43735E9831F}"/>
              </a:ext>
            </a:extLst>
          </p:cNvPr>
          <p:cNvSpPr txBox="1"/>
          <p:nvPr/>
        </p:nvSpPr>
        <p:spPr>
          <a:xfrm>
            <a:off x="89945" y="5401145"/>
            <a:ext cx="91680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UVN Bay Buom Hep Nang" panose="00000400000000000000" pitchFamily="2" charset="0"/>
              </a:rPr>
              <a:t>2.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Kinh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thành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Huế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được UNESCO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công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nhận di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sản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văn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hóa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thế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giới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vào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thời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gian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nào?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5ECB16-8242-4AF9-836B-4CA9E35D7765}"/>
              </a:ext>
            </a:extLst>
          </p:cNvPr>
          <p:cNvCxnSpPr>
            <a:cxnSpLocks/>
          </p:cNvCxnSpPr>
          <p:nvPr/>
        </p:nvCxnSpPr>
        <p:spPr>
          <a:xfrm>
            <a:off x="1552074" y="1472424"/>
            <a:ext cx="99994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5E6527D-B6FC-443E-A823-7887D6CE3CDA}"/>
              </a:ext>
            </a:extLst>
          </p:cNvPr>
          <p:cNvCxnSpPr>
            <a:cxnSpLocks/>
          </p:cNvCxnSpPr>
          <p:nvPr/>
        </p:nvCxnSpPr>
        <p:spPr>
          <a:xfrm>
            <a:off x="867978" y="1973179"/>
            <a:ext cx="10683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DCBE0C-B8B7-4CA6-ACBF-3F638C71483A}"/>
              </a:ext>
            </a:extLst>
          </p:cNvPr>
          <p:cNvCxnSpPr/>
          <p:nvPr/>
        </p:nvCxnSpPr>
        <p:spPr>
          <a:xfrm>
            <a:off x="867978" y="2532210"/>
            <a:ext cx="10683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751F63-C15A-4BD5-B3A3-613C2575FC07}"/>
              </a:ext>
            </a:extLst>
          </p:cNvPr>
          <p:cNvCxnSpPr>
            <a:cxnSpLocks/>
          </p:cNvCxnSpPr>
          <p:nvPr/>
        </p:nvCxnSpPr>
        <p:spPr>
          <a:xfrm>
            <a:off x="867978" y="3044550"/>
            <a:ext cx="10683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E948F8-1320-450E-9BA2-2520D0740D7F}"/>
              </a:ext>
            </a:extLst>
          </p:cNvPr>
          <p:cNvCxnSpPr>
            <a:cxnSpLocks/>
          </p:cNvCxnSpPr>
          <p:nvPr/>
        </p:nvCxnSpPr>
        <p:spPr>
          <a:xfrm>
            <a:off x="867978" y="3606024"/>
            <a:ext cx="10683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5C8CF9-BDBF-41D4-9BE4-459079C8B9D0}"/>
              </a:ext>
            </a:extLst>
          </p:cNvPr>
          <p:cNvCxnSpPr>
            <a:cxnSpLocks/>
          </p:cNvCxnSpPr>
          <p:nvPr/>
        </p:nvCxnSpPr>
        <p:spPr>
          <a:xfrm>
            <a:off x="748381" y="4148686"/>
            <a:ext cx="45816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179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C570C3F-7703-4D1E-B81B-522202CD70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ED779-E09D-4D3C-AD65-0AFAA277B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C7CBD-2DE2-481C-8897-46B76A4FC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268" y="-415324"/>
            <a:ext cx="16362948" cy="8656956"/>
          </a:xfrm>
          <a:prstGeom prst="rect">
            <a:avLst/>
          </a:prstGeom>
        </p:spPr>
      </p:pic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DABA6445-9C07-47E7-931D-F17DB79F3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567" y="4115375"/>
            <a:ext cx="2979356" cy="2979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B5DE1F-59CD-497F-929D-62C84D0B2122}"/>
              </a:ext>
            </a:extLst>
          </p:cNvPr>
          <p:cNvSpPr txBox="1"/>
          <p:nvPr/>
        </p:nvSpPr>
        <p:spPr>
          <a:xfrm>
            <a:off x="143466" y="139726"/>
            <a:ext cx="11903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GHI NHỚ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EC915-D8AE-44D8-9E60-91E95F87CBF4}"/>
              </a:ext>
            </a:extLst>
          </p:cNvPr>
          <p:cNvSpPr txBox="1"/>
          <p:nvPr/>
        </p:nvSpPr>
        <p:spPr>
          <a:xfrm>
            <a:off x="1352769" y="1855579"/>
            <a:ext cx="948487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	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Huế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là 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quần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trúc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nghệ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thuật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tuyệt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đẹp</a:t>
            </a:r>
            <a:r>
              <a:rPr lang="en-US" alt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	Đây là </a:t>
            </a:r>
            <a:r>
              <a:rPr 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di </a:t>
            </a:r>
            <a:r>
              <a:rPr 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hóa</a:t>
            </a:r>
            <a:r>
              <a:rPr 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tỏ</a:t>
            </a:r>
            <a:r>
              <a:rPr 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tài </a:t>
            </a:r>
            <a:r>
              <a:rPr 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của nhận </a:t>
            </a:r>
            <a:r>
              <a:rPr lang="en-US" sz="4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sz="4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ta.</a:t>
            </a:r>
            <a:endParaRPr lang="en-US" sz="4400" dirty="0">
              <a:latin typeface="UVN Bay Buom Hep Nan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77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2510C82-9F5F-493C-86FE-C9F73B0E0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 descr="A picture containing dark&#10;&#10;Description automatically generated">
            <a:extLst>
              <a:ext uri="{FF2B5EF4-FFF2-40B4-BE49-F238E27FC236}">
                <a16:creationId xmlns:a16="http://schemas.microsoft.com/office/drawing/2014/main" id="{295D2491-A8C2-4834-B524-054926E2D0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97" y="0"/>
            <a:ext cx="6836507" cy="67686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8FF334-78F0-4BCC-97C0-B1DEE6697391}"/>
              </a:ext>
            </a:extLst>
          </p:cNvPr>
          <p:cNvSpPr txBox="1"/>
          <p:nvPr/>
        </p:nvSpPr>
        <p:spPr>
          <a:xfrm>
            <a:off x="3730858" y="2131442"/>
            <a:ext cx="32001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#9Slide07 Staccato " panose="02040603050506020204" pitchFamily="18" charset="0"/>
              </a:rPr>
              <a:t>CỦNG CỐ</a:t>
            </a:r>
          </a:p>
        </p:txBody>
      </p:sp>
      <p:pic>
        <p:nvPicPr>
          <p:cNvPr id="5" name="Picture 4" descr="C:\Users\Administrator\Desktop\3.png">
            <a:extLst>
              <a:ext uri="{FF2B5EF4-FFF2-40B4-BE49-F238E27FC236}">
                <a16:creationId xmlns:a16="http://schemas.microsoft.com/office/drawing/2014/main" id="{54DB32F6-4DE3-473B-BBE3-2C859EACA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</a:blip>
          <a:srcRect/>
          <a:stretch>
            <a:fillRect/>
          </a:stretch>
        </p:blipFill>
        <p:spPr bwMode="auto">
          <a:xfrm flipH="1">
            <a:off x="0" y="1520575"/>
            <a:ext cx="2915816" cy="5339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4954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3">
            <a:extLst>
              <a:ext uri="{FF2B5EF4-FFF2-40B4-BE49-F238E27FC236}">
                <a16:creationId xmlns:a16="http://schemas.microsoft.com/office/drawing/2014/main" id="{E41FC110-0ACD-49BB-895A-ADF15F0FC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06" y="135841"/>
            <a:ext cx="10848257" cy="156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9599" b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#9Slide05 SVNVandella" pitchFamily="2" charset="0"/>
              </a:rPr>
              <a:t>Trò</a:t>
            </a:r>
            <a:r>
              <a:rPr lang="en-US" altLang="en-US" sz="9599" b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#9Slide05 SVNVandella" pitchFamily="2" charset="0"/>
              </a:rPr>
              <a:t> </a:t>
            </a:r>
            <a:r>
              <a:rPr lang="en-US" altLang="en-US" sz="9599" b="0" dirty="0" err="1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#9Slide05 SVNVandella" pitchFamily="2" charset="0"/>
              </a:rPr>
              <a:t>chơi</a:t>
            </a:r>
            <a:r>
              <a:rPr lang="en-US" altLang="en-US" sz="9599" b="0" dirty="0"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#9Slide05 SVNVandella" pitchFamily="2" charset="0"/>
              </a:rPr>
              <a:t> : Ô chữ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4DC8F1D2-AFFD-463F-BCC8-53BADB6A6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96" y="2193292"/>
            <a:ext cx="62825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SG" altLang="en-US" sz="1800" b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4" name="Group 301">
            <a:extLst>
              <a:ext uri="{FF2B5EF4-FFF2-40B4-BE49-F238E27FC236}">
                <a16:creationId xmlns:a16="http://schemas.microsoft.com/office/drawing/2014/main" id="{C52D4771-AD3E-410B-8248-9928DA3A5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693694"/>
              </p:ext>
            </p:extLst>
          </p:nvPr>
        </p:nvGraphicFramePr>
        <p:xfrm>
          <a:off x="1060334" y="2195889"/>
          <a:ext cx="4946009" cy="565077"/>
        </p:xfrm>
        <a:graphic>
          <a:graphicData uri="http://schemas.openxmlformats.org/drawingml/2006/table">
            <a:tbl>
              <a:tblPr/>
              <a:tblGrid>
                <a:gridCol w="70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3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6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63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6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63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507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</a:t>
                      </a:r>
                    </a:p>
                  </a:txBody>
                  <a:tcPr marL="91428" marR="91428" marT="45714" marB="45714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91428" marR="91428"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 marL="91428" marR="91428"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</a:p>
                  </a:txBody>
                  <a:tcPr marL="91428" marR="91428"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</a:p>
                  </a:txBody>
                  <a:tcPr marL="91428" marR="91428"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91428" marR="91428"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</a:t>
                      </a:r>
                    </a:p>
                  </a:txBody>
                  <a:tcPr marL="91428" marR="91428"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5" name="Group 302">
            <a:extLst>
              <a:ext uri="{FF2B5EF4-FFF2-40B4-BE49-F238E27FC236}">
                <a16:creationId xmlns:a16="http://schemas.microsoft.com/office/drawing/2014/main" id="{3BA507B4-2056-49AC-8BF9-1EF305A0B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175941"/>
              </p:ext>
            </p:extLst>
          </p:nvPr>
        </p:nvGraphicFramePr>
        <p:xfrm>
          <a:off x="4619542" y="2732099"/>
          <a:ext cx="5006325" cy="517626"/>
        </p:xfrm>
        <a:graphic>
          <a:graphicData uri="http://schemas.openxmlformats.org/drawingml/2006/table">
            <a:tbl>
              <a:tblPr/>
              <a:tblGrid>
                <a:gridCol w="695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4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6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4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6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75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</a:t>
                      </a:r>
                    </a:p>
                  </a:txBody>
                  <a:tcPr marL="91428" marR="91428" marT="45453" marB="45453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Ọ</a:t>
                      </a:r>
                    </a:p>
                  </a:txBody>
                  <a:tcPr marL="91428" marR="91428" marT="45453" marB="4545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91428" marR="91428" marT="45453" marB="4545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</a:t>
                      </a:r>
                    </a:p>
                  </a:txBody>
                  <a:tcPr marL="91428" marR="91428" marT="45453" marB="4545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</a:t>
                      </a:r>
                    </a:p>
                  </a:txBody>
                  <a:tcPr marL="91428" marR="91428" marT="45453" marB="4545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Á</a:t>
                      </a:r>
                    </a:p>
                  </a:txBody>
                  <a:tcPr marL="91428" marR="91428" marT="45453" marB="4545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</a:p>
                  </a:txBody>
                  <a:tcPr marL="91428" marR="91428" marT="45453" marB="4545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6" name="Group 303">
            <a:extLst>
              <a:ext uri="{FF2B5EF4-FFF2-40B4-BE49-F238E27FC236}">
                <a16:creationId xmlns:a16="http://schemas.microsoft.com/office/drawing/2014/main" id="{6C186D59-FD4C-4678-A547-41D23FE41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715243"/>
              </p:ext>
            </p:extLst>
          </p:nvPr>
        </p:nvGraphicFramePr>
        <p:xfrm>
          <a:off x="996994" y="3260339"/>
          <a:ext cx="5017435" cy="538093"/>
        </p:xfrm>
        <a:graphic>
          <a:graphicData uri="http://schemas.openxmlformats.org/drawingml/2006/table">
            <a:tbl>
              <a:tblPr/>
              <a:tblGrid>
                <a:gridCol w="717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5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4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58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4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80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</a:t>
                      </a:r>
                    </a:p>
                  </a:txBody>
                  <a:tcPr marL="91428" marR="91428" marT="45714" marB="45714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</a:t>
                      </a:r>
                    </a:p>
                  </a:txBody>
                  <a:tcPr marL="91428" marR="91428"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91428" marR="91428"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</a:t>
                      </a:r>
                    </a:p>
                  </a:txBody>
                  <a:tcPr marL="91428" marR="91428"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</a:p>
                  </a:txBody>
                  <a:tcPr marL="91428" marR="91428"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Ẩ</a:t>
                      </a:r>
                    </a:p>
                  </a:txBody>
                  <a:tcPr marL="91428" marR="91428"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</a:t>
                      </a:r>
                    </a:p>
                  </a:txBody>
                  <a:tcPr marL="91428" marR="91428" marT="45714" marB="45714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7" name="Group 304">
            <a:extLst>
              <a:ext uri="{FF2B5EF4-FFF2-40B4-BE49-F238E27FC236}">
                <a16:creationId xmlns:a16="http://schemas.microsoft.com/office/drawing/2014/main" id="{4E679545-D4C4-40F5-92B1-C6A1F32D1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287745"/>
              </p:ext>
            </p:extLst>
          </p:nvPr>
        </p:nvGraphicFramePr>
        <p:xfrm>
          <a:off x="3180934" y="1627518"/>
          <a:ext cx="7831703" cy="526982"/>
        </p:xfrm>
        <a:graphic>
          <a:graphicData uri="http://schemas.openxmlformats.org/drawingml/2006/table">
            <a:tbl>
              <a:tblPr/>
              <a:tblGrid>
                <a:gridCol w="712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1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6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9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72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11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9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26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126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269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</a:t>
                      </a:r>
                    </a:p>
                  </a:txBody>
                  <a:tcPr marL="91428" marR="91428" marT="0" marB="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91428" marR="91428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Ệ</a:t>
                      </a:r>
                    </a:p>
                  </a:txBody>
                  <a:tcPr marL="91428" marR="91428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91428" marR="91428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</a:p>
                  </a:txBody>
                  <a:tcPr marL="91428" marR="91428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</a:p>
                  </a:txBody>
                  <a:tcPr marL="91428" marR="91428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Á</a:t>
                      </a:r>
                    </a:p>
                  </a:txBody>
                  <a:tcPr marL="91428" marR="91428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91428" marR="91428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</a:p>
                  </a:txBody>
                  <a:tcPr marL="91428" marR="91428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Ò</a:t>
                      </a:r>
                    </a:p>
                  </a:txBody>
                  <a:tcPr marL="91428" marR="91428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 marL="91428" marR="91428" marT="0" marB="0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8" name="Group 305">
            <a:extLst>
              <a:ext uri="{FF2B5EF4-FFF2-40B4-BE49-F238E27FC236}">
                <a16:creationId xmlns:a16="http://schemas.microsoft.com/office/drawing/2014/main" id="{BFE52644-A64E-42A4-8249-80987F6D4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652487"/>
              </p:ext>
            </p:extLst>
          </p:nvPr>
        </p:nvGraphicFramePr>
        <p:xfrm>
          <a:off x="1733535" y="3823058"/>
          <a:ext cx="4242836" cy="517626"/>
        </p:xfrm>
        <a:graphic>
          <a:graphicData uri="http://schemas.openxmlformats.org/drawingml/2006/table">
            <a:tbl>
              <a:tblPr/>
              <a:tblGrid>
                <a:gridCol w="712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2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1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75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</a:t>
                      </a:r>
                    </a:p>
                  </a:txBody>
                  <a:tcPr marL="91428" marR="91428" marT="45453" marB="45453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91428" marR="91428" marT="45453" marB="4545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91428" marR="91428" marT="45453" marB="4545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</a:p>
                  </a:txBody>
                  <a:tcPr marL="91428" marR="91428" marT="45453" marB="4545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</a:t>
                      </a:r>
                    </a:p>
                  </a:txBody>
                  <a:tcPr marL="91428" marR="91428" marT="45453" marB="4545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Ô</a:t>
                      </a:r>
                    </a:p>
                  </a:txBody>
                  <a:tcPr marL="91428" marR="91428" marT="45453" marB="4545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" name="Line 116">
            <a:extLst>
              <a:ext uri="{FF2B5EF4-FFF2-40B4-BE49-F238E27FC236}">
                <a16:creationId xmlns:a16="http://schemas.microsoft.com/office/drawing/2014/main" id="{B5D666EC-348B-4918-9561-1F7DC1730F0C}"/>
              </a:ext>
            </a:extLst>
          </p:cNvPr>
          <p:cNvSpPr>
            <a:spLocks noChangeShapeType="1"/>
          </p:cNvSpPr>
          <p:nvPr/>
        </p:nvSpPr>
        <p:spPr bwMode="auto">
          <a:xfrm rot="16339005" flipV="1">
            <a:off x="4428223" y="3133765"/>
            <a:ext cx="3217444" cy="20634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Line 117">
            <a:extLst>
              <a:ext uri="{FF2B5EF4-FFF2-40B4-BE49-F238E27FC236}">
                <a16:creationId xmlns:a16="http://schemas.microsoft.com/office/drawing/2014/main" id="{16742D9D-169E-4872-83F4-CBF9441BAD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4885" y="2731256"/>
            <a:ext cx="6714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Line 118">
            <a:extLst>
              <a:ext uri="{FF2B5EF4-FFF2-40B4-BE49-F238E27FC236}">
                <a16:creationId xmlns:a16="http://schemas.microsoft.com/office/drawing/2014/main" id="{8282D54F-EE46-409C-9B7E-0FA61B3F8E2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0282" y="2193294"/>
            <a:ext cx="6714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Line 119">
            <a:extLst>
              <a:ext uri="{FF2B5EF4-FFF2-40B4-BE49-F238E27FC236}">
                <a16:creationId xmlns:a16="http://schemas.microsoft.com/office/drawing/2014/main" id="{BE006F9C-06AB-4559-8A39-A5847F8C12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8373" y="2713924"/>
            <a:ext cx="12698" cy="53809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Line 120">
            <a:extLst>
              <a:ext uri="{FF2B5EF4-FFF2-40B4-BE49-F238E27FC236}">
                <a16:creationId xmlns:a16="http://schemas.microsoft.com/office/drawing/2014/main" id="{8D58E048-7A56-465C-863F-001BEDB6D7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7899" y="3239319"/>
            <a:ext cx="6714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Line 121">
            <a:extLst>
              <a:ext uri="{FF2B5EF4-FFF2-40B4-BE49-F238E27FC236}">
                <a16:creationId xmlns:a16="http://schemas.microsoft.com/office/drawing/2014/main" id="{9995596F-7CF2-4D63-836D-1533202276DD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134" y="2712338"/>
            <a:ext cx="12698" cy="53809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Line 122">
            <a:extLst>
              <a:ext uri="{FF2B5EF4-FFF2-40B4-BE49-F238E27FC236}">
                <a16:creationId xmlns:a16="http://schemas.microsoft.com/office/drawing/2014/main" id="{A32BE302-6717-4E04-A783-40742CD286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0598" y="3799634"/>
            <a:ext cx="6714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Line 123">
            <a:extLst>
              <a:ext uri="{FF2B5EF4-FFF2-40B4-BE49-F238E27FC236}">
                <a16:creationId xmlns:a16="http://schemas.microsoft.com/office/drawing/2014/main" id="{3F2793E8-DD68-4C66-8621-C9CD51C7151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6151" y="3272652"/>
            <a:ext cx="12698" cy="53809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Line 124">
            <a:extLst>
              <a:ext uri="{FF2B5EF4-FFF2-40B4-BE49-F238E27FC236}">
                <a16:creationId xmlns:a16="http://schemas.microsoft.com/office/drawing/2014/main" id="{BEA3652F-6A66-43D6-8699-963E59FE9F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49916" y="2710338"/>
            <a:ext cx="12698" cy="53809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Line 125">
            <a:extLst>
              <a:ext uri="{FF2B5EF4-FFF2-40B4-BE49-F238E27FC236}">
                <a16:creationId xmlns:a16="http://schemas.microsoft.com/office/drawing/2014/main" id="{76546B4B-3C52-47AB-91E9-21B9A44CD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3773" y="4826612"/>
            <a:ext cx="6714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733"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69" name="Line 126">
            <a:extLst>
              <a:ext uri="{FF2B5EF4-FFF2-40B4-BE49-F238E27FC236}">
                <a16:creationId xmlns:a16="http://schemas.microsoft.com/office/drawing/2014/main" id="{76706EFB-1EBE-4067-8BD5-29E7257265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08373" y="3780585"/>
            <a:ext cx="12698" cy="53809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0" name="Group 306">
            <a:extLst>
              <a:ext uri="{FF2B5EF4-FFF2-40B4-BE49-F238E27FC236}">
                <a16:creationId xmlns:a16="http://schemas.microsoft.com/office/drawing/2014/main" id="{6B715280-1378-461D-A09E-248A4F008B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368272"/>
              </p:ext>
            </p:extLst>
          </p:nvPr>
        </p:nvGraphicFramePr>
        <p:xfrm>
          <a:off x="2441459" y="4328202"/>
          <a:ext cx="7596563" cy="517606"/>
        </p:xfrm>
        <a:graphic>
          <a:graphicData uri="http://schemas.openxmlformats.org/drawingml/2006/table">
            <a:tbl>
              <a:tblPr/>
              <a:tblGrid>
                <a:gridCol w="707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5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4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0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92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71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39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17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1706">
                  <a:extLst>
                    <a:ext uri="{9D8B030D-6E8A-4147-A177-3AD203B41FA5}">
                      <a16:colId xmlns:a16="http://schemas.microsoft.com/office/drawing/2014/main" val="316539676"/>
                    </a:ext>
                  </a:extLst>
                </a:gridCol>
                <a:gridCol w="661706">
                  <a:extLst>
                    <a:ext uri="{9D8B030D-6E8A-4147-A177-3AD203B41FA5}">
                      <a16:colId xmlns:a16="http://schemas.microsoft.com/office/drawing/2014/main" val="1219967279"/>
                    </a:ext>
                  </a:extLst>
                </a:gridCol>
              </a:tblGrid>
              <a:tr h="5175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</a:t>
                      </a:r>
                    </a:p>
                  </a:txBody>
                  <a:tcPr marL="91428" marR="91428" marT="45443" marB="45443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</a:p>
                  </a:txBody>
                  <a:tcPr marL="91428" marR="91428" marT="45443" marB="4544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</a:t>
                      </a:r>
                    </a:p>
                  </a:txBody>
                  <a:tcPr marL="91428" marR="91428" marT="45443" marB="4544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Ả</a:t>
                      </a:r>
                    </a:p>
                  </a:txBody>
                  <a:tcPr marL="91428" marR="91428" marT="45443" marB="4544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91428" marR="91428" marT="45443" marB="4544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</a:t>
                      </a:r>
                    </a:p>
                  </a:txBody>
                  <a:tcPr marL="91428" marR="91428" marT="45443" marB="4544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</a:t>
                      </a:r>
                    </a:p>
                  </a:txBody>
                  <a:tcPr marL="91428" marR="91428" marT="45443" marB="4544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</a:t>
                      </a:r>
                    </a:p>
                  </a:txBody>
                  <a:tcPr marL="91428" marR="91428" marT="45443" marB="4544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</a:t>
                      </a:r>
                    </a:p>
                  </a:txBody>
                  <a:tcPr marL="91428" marR="91428" marT="45443" marB="4544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Ó</a:t>
                      </a:r>
                    </a:p>
                  </a:txBody>
                  <a:tcPr marL="91428" marR="91428" marT="45443" marB="4544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</a:p>
                  </a:txBody>
                  <a:tcPr marL="91428" marR="91428" marT="45443" marB="45443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" name="Line 149">
            <a:extLst>
              <a:ext uri="{FF2B5EF4-FFF2-40B4-BE49-F238E27FC236}">
                <a16:creationId xmlns:a16="http://schemas.microsoft.com/office/drawing/2014/main" id="{B84691BE-462A-4672-91C6-F8DCE270A7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60757" y="4774232"/>
            <a:ext cx="676187" cy="5238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72" name="Line 150">
            <a:extLst>
              <a:ext uri="{FF2B5EF4-FFF2-40B4-BE49-F238E27FC236}">
                <a16:creationId xmlns:a16="http://schemas.microsoft.com/office/drawing/2014/main" id="{8D75006D-DB83-4A31-86DD-2716F256B72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0123" y="4328202"/>
            <a:ext cx="33333" cy="51745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" name="Line 151">
            <a:extLst>
              <a:ext uri="{FF2B5EF4-FFF2-40B4-BE49-F238E27FC236}">
                <a16:creationId xmlns:a16="http://schemas.microsoft.com/office/drawing/2014/main" id="{E314CF93-B481-49D1-ADF6-B8539A18CA5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8377" y="4307568"/>
            <a:ext cx="6714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Line 152">
            <a:extLst>
              <a:ext uri="{FF2B5EF4-FFF2-40B4-BE49-F238E27FC236}">
                <a16:creationId xmlns:a16="http://schemas.microsoft.com/office/drawing/2014/main" id="{1DEC152A-3466-417B-9F07-0F72FDDFDC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8377" y="4826612"/>
            <a:ext cx="6714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733"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75" name="Line 153">
            <a:extLst>
              <a:ext uri="{FF2B5EF4-FFF2-40B4-BE49-F238E27FC236}">
                <a16:creationId xmlns:a16="http://schemas.microsoft.com/office/drawing/2014/main" id="{21349440-C8FE-4D2E-91B8-8D498112DEA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0123" y="3261541"/>
            <a:ext cx="12698" cy="53809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6" name="Group 307">
            <a:extLst>
              <a:ext uri="{FF2B5EF4-FFF2-40B4-BE49-F238E27FC236}">
                <a16:creationId xmlns:a16="http://schemas.microsoft.com/office/drawing/2014/main" id="{146AB75F-98A7-4366-B610-9FE64BA9E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945955"/>
              </p:ext>
            </p:extLst>
          </p:nvPr>
        </p:nvGraphicFramePr>
        <p:xfrm>
          <a:off x="1094571" y="2191438"/>
          <a:ext cx="4947595" cy="555553"/>
        </p:xfrm>
        <a:graphic>
          <a:graphicData uri="http://schemas.openxmlformats.org/drawingml/2006/table">
            <a:tbl>
              <a:tblPr/>
              <a:tblGrid>
                <a:gridCol w="707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63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7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4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55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7" name="Group 308">
            <a:extLst>
              <a:ext uri="{FF2B5EF4-FFF2-40B4-BE49-F238E27FC236}">
                <a16:creationId xmlns:a16="http://schemas.microsoft.com/office/drawing/2014/main" id="{971B9E7C-F250-4040-8D84-4F06F325B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214874"/>
              </p:ext>
            </p:extLst>
          </p:nvPr>
        </p:nvGraphicFramePr>
        <p:xfrm>
          <a:off x="3171579" y="1605730"/>
          <a:ext cx="7830120" cy="563489"/>
        </p:xfrm>
        <a:graphic>
          <a:graphicData uri="http://schemas.openxmlformats.org/drawingml/2006/table">
            <a:tbl>
              <a:tblPr/>
              <a:tblGrid>
                <a:gridCol w="711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03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2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1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82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79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52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01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6348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8" name="Group 309">
            <a:extLst>
              <a:ext uri="{FF2B5EF4-FFF2-40B4-BE49-F238E27FC236}">
                <a16:creationId xmlns:a16="http://schemas.microsoft.com/office/drawing/2014/main" id="{E550AA4C-A060-4FB0-936D-73FAF240E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559070"/>
              </p:ext>
            </p:extLst>
          </p:nvPr>
        </p:nvGraphicFramePr>
        <p:xfrm>
          <a:off x="4562842" y="2739849"/>
          <a:ext cx="5047594" cy="517626"/>
        </p:xfrm>
        <a:graphic>
          <a:graphicData uri="http://schemas.openxmlformats.org/drawingml/2006/table">
            <a:tbl>
              <a:tblPr/>
              <a:tblGrid>
                <a:gridCol w="7936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5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6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7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50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69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75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453" marB="454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" name="Group 310">
            <a:extLst>
              <a:ext uri="{FF2B5EF4-FFF2-40B4-BE49-F238E27FC236}">
                <a16:creationId xmlns:a16="http://schemas.microsoft.com/office/drawing/2014/main" id="{684C18F8-20BE-4C19-8A67-D5FF3E273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678497"/>
              </p:ext>
            </p:extLst>
          </p:nvPr>
        </p:nvGraphicFramePr>
        <p:xfrm>
          <a:off x="997615" y="3247381"/>
          <a:ext cx="4985689" cy="538093"/>
        </p:xfrm>
        <a:graphic>
          <a:graphicData uri="http://schemas.openxmlformats.org/drawingml/2006/table">
            <a:tbl>
              <a:tblPr/>
              <a:tblGrid>
                <a:gridCol w="719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4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5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74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58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41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80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0" name="Group 311">
            <a:extLst>
              <a:ext uri="{FF2B5EF4-FFF2-40B4-BE49-F238E27FC236}">
                <a16:creationId xmlns:a16="http://schemas.microsoft.com/office/drawing/2014/main" id="{62EAFB94-49E9-4F9B-909A-1A85C59320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74773"/>
              </p:ext>
            </p:extLst>
          </p:nvPr>
        </p:nvGraphicFramePr>
        <p:xfrm>
          <a:off x="1719793" y="3819346"/>
          <a:ext cx="4242836" cy="517626"/>
        </p:xfrm>
        <a:graphic>
          <a:graphicData uri="http://schemas.openxmlformats.org/drawingml/2006/table">
            <a:tbl>
              <a:tblPr/>
              <a:tblGrid>
                <a:gridCol w="712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5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4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2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14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75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453" marB="454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1" name="Group 312">
            <a:extLst>
              <a:ext uri="{FF2B5EF4-FFF2-40B4-BE49-F238E27FC236}">
                <a16:creationId xmlns:a16="http://schemas.microsoft.com/office/drawing/2014/main" id="{480C1F6E-9FC6-4805-B4FD-6D2C4B695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117300"/>
              </p:ext>
            </p:extLst>
          </p:nvPr>
        </p:nvGraphicFramePr>
        <p:xfrm>
          <a:off x="2458878" y="4322479"/>
          <a:ext cx="7683743" cy="517626"/>
        </p:xfrm>
        <a:graphic>
          <a:graphicData uri="http://schemas.openxmlformats.org/drawingml/2006/table">
            <a:tbl>
              <a:tblPr/>
              <a:tblGrid>
                <a:gridCol w="70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0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0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3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9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77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29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98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31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3158">
                  <a:extLst>
                    <a:ext uri="{9D8B030D-6E8A-4147-A177-3AD203B41FA5}">
                      <a16:colId xmlns:a16="http://schemas.microsoft.com/office/drawing/2014/main" val="1959949606"/>
                    </a:ext>
                  </a:extLst>
                </a:gridCol>
                <a:gridCol w="703158">
                  <a:extLst>
                    <a:ext uri="{9D8B030D-6E8A-4147-A177-3AD203B41FA5}">
                      <a16:colId xmlns:a16="http://schemas.microsoft.com/office/drawing/2014/main" val="3967886616"/>
                    </a:ext>
                  </a:extLst>
                </a:gridCol>
              </a:tblGrid>
              <a:tr h="5175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453" marB="4545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Aptima" pitchFamily="2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SG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453" marB="4545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hlink"/>
                        </a:gs>
                        <a:gs pos="50000">
                          <a:schemeClr val="accent1"/>
                        </a:gs>
                        <a:gs pos="100000">
                          <a:schemeClr val="hlink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" name="Line 286">
            <a:extLst>
              <a:ext uri="{FF2B5EF4-FFF2-40B4-BE49-F238E27FC236}">
                <a16:creationId xmlns:a16="http://schemas.microsoft.com/office/drawing/2014/main" id="{650F74D6-B99C-4A28-BBB1-163013093C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97265" y="4847248"/>
            <a:ext cx="47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733"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3" name="Line 287">
            <a:extLst>
              <a:ext uri="{FF2B5EF4-FFF2-40B4-BE49-F238E27FC236}">
                <a16:creationId xmlns:a16="http://schemas.microsoft.com/office/drawing/2014/main" id="{455BD828-3D90-4FF3-94EE-0020397557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60754" y="1612480"/>
            <a:ext cx="18163" cy="321413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4" name="Line 288">
            <a:extLst>
              <a:ext uri="{FF2B5EF4-FFF2-40B4-BE49-F238E27FC236}">
                <a16:creationId xmlns:a16="http://schemas.microsoft.com/office/drawing/2014/main" id="{2AC2AD42-9E66-43F8-B2FA-AA85A1CB8AA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0283" y="1625360"/>
            <a:ext cx="820630" cy="285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5" name="Line 289">
            <a:extLst>
              <a:ext uri="{FF2B5EF4-FFF2-40B4-BE49-F238E27FC236}">
                <a16:creationId xmlns:a16="http://schemas.microsoft.com/office/drawing/2014/main" id="{68FF0E37-7E86-4B96-82CA-BC7D0FD7678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3138" y="1655202"/>
            <a:ext cx="1588" cy="320315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" name="Text Box 290">
            <a:extLst>
              <a:ext uri="{FF2B5EF4-FFF2-40B4-BE49-F238E27FC236}">
                <a16:creationId xmlns:a16="http://schemas.microsoft.com/office/drawing/2014/main" id="{030F18D0-05DC-4982-9A4D-6161F2AEE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7" y="1526869"/>
            <a:ext cx="533331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#9Slide07 SVNZiclets" panose="02000603000000000000" pitchFamily="2" charset="0"/>
              </a:rPr>
              <a:t>1.</a:t>
            </a:r>
          </a:p>
        </p:txBody>
      </p:sp>
      <p:sp>
        <p:nvSpPr>
          <p:cNvPr id="87" name="Text Box 291">
            <a:extLst>
              <a:ext uri="{FF2B5EF4-FFF2-40B4-BE49-F238E27FC236}">
                <a16:creationId xmlns:a16="http://schemas.microsoft.com/office/drawing/2014/main" id="{37C53CB3-775E-47F3-89B0-DCD00937B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783" y="5166344"/>
            <a:ext cx="10998356" cy="146423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 1. </a:t>
            </a:r>
            <a:r>
              <a:rPr lang="vi-VN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Đây là nơi các vua nhà Nguyễn thường tổ chức các sự kiện quan trọng? 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(11 chữ cái ).</a:t>
            </a:r>
          </a:p>
        </p:txBody>
      </p:sp>
      <p:sp>
        <p:nvSpPr>
          <p:cNvPr id="88" name="Text Box 292">
            <a:extLst>
              <a:ext uri="{FF2B5EF4-FFF2-40B4-BE49-F238E27FC236}">
                <a16:creationId xmlns:a16="http://schemas.microsoft.com/office/drawing/2014/main" id="{F1AFAE88-55C3-4BF4-9E03-6746A3C5E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2" y="2109167"/>
            <a:ext cx="533331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#9Slide07 SVNZiclets" panose="02000603000000000000" pitchFamily="2" charset="0"/>
              </a:rPr>
              <a:t>2.</a:t>
            </a:r>
          </a:p>
        </p:txBody>
      </p:sp>
      <p:sp>
        <p:nvSpPr>
          <p:cNvPr id="89" name="Text Box 293">
            <a:extLst>
              <a:ext uri="{FF2B5EF4-FFF2-40B4-BE49-F238E27FC236}">
                <a16:creationId xmlns:a16="http://schemas.microsoft.com/office/drawing/2014/main" id="{BB011DD7-6BD7-4704-BBE9-F042140BC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562" y="4971009"/>
            <a:ext cx="10998356" cy="1804749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2.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vua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Nguyễn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đã ban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hành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bộ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luật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( 7 chữ cái )</a:t>
            </a:r>
          </a:p>
        </p:txBody>
      </p:sp>
      <p:sp>
        <p:nvSpPr>
          <p:cNvPr id="90" name="Text Box 294">
            <a:extLst>
              <a:ext uri="{FF2B5EF4-FFF2-40B4-BE49-F238E27FC236}">
                <a16:creationId xmlns:a16="http://schemas.microsoft.com/office/drawing/2014/main" id="{71C8FA1F-0871-499F-BA16-1D93038A4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2" y="2677099"/>
            <a:ext cx="533331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#9Slide07 SVNZiclets" panose="02000603000000000000" pitchFamily="2" charset="0"/>
              </a:rPr>
              <a:t>3.</a:t>
            </a:r>
          </a:p>
        </p:txBody>
      </p:sp>
      <p:sp>
        <p:nvSpPr>
          <p:cNvPr id="91" name="Text Box 295">
            <a:extLst>
              <a:ext uri="{FF2B5EF4-FFF2-40B4-BE49-F238E27FC236}">
                <a16:creationId xmlns:a16="http://schemas.microsoft.com/office/drawing/2014/main" id="{7B6C05FA-38DB-408B-8833-956199430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918" y="4997479"/>
            <a:ext cx="10998356" cy="1804749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3.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cửa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của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kinh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Huế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có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xây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dựng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? </a:t>
            </a:r>
          </a:p>
          <a:p>
            <a:pPr>
              <a:spcBef>
                <a:spcPct val="50000"/>
              </a:spcBef>
            </a:pP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( 7 chữ cái )</a:t>
            </a:r>
          </a:p>
        </p:txBody>
      </p:sp>
      <p:sp>
        <p:nvSpPr>
          <p:cNvPr id="92" name="Text Box 296">
            <a:extLst>
              <a:ext uri="{FF2B5EF4-FFF2-40B4-BE49-F238E27FC236}">
                <a16:creationId xmlns:a16="http://schemas.microsoft.com/office/drawing/2014/main" id="{F463EF36-2E89-4CAC-90AF-ECCAB275F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36" y="3255838"/>
            <a:ext cx="533331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#9Slide07 SVNZiclets" panose="02000603000000000000" pitchFamily="2" charset="0"/>
              </a:rPr>
              <a:t>4</a:t>
            </a:r>
          </a:p>
        </p:txBody>
      </p:sp>
      <p:sp>
        <p:nvSpPr>
          <p:cNvPr id="93" name="Text Box 297">
            <a:extLst>
              <a:ext uri="{FF2B5EF4-FFF2-40B4-BE49-F238E27FC236}">
                <a16:creationId xmlns:a16="http://schemas.microsoft.com/office/drawing/2014/main" id="{636FCBD7-C829-4528-A64B-2AC6E6E1D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06" y="4985728"/>
            <a:ext cx="11210164" cy="146423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  4.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Ngoài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thống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cung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điện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Nguyễn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còn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chú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xây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dựng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hệ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thống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4000" b="0" dirty="0" err="1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?( 7 chữ cái )</a:t>
            </a:r>
          </a:p>
        </p:txBody>
      </p:sp>
      <p:sp>
        <p:nvSpPr>
          <p:cNvPr id="94" name="Text Box 298">
            <a:extLst>
              <a:ext uri="{FF2B5EF4-FFF2-40B4-BE49-F238E27FC236}">
                <a16:creationId xmlns:a16="http://schemas.microsoft.com/office/drawing/2014/main" id="{6C9E59E8-9A89-4615-B3E9-697BCA26B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0" y="3831470"/>
            <a:ext cx="533331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#9Slide07 SVNZiclets" panose="02000603000000000000" pitchFamily="2" charset="0"/>
              </a:rPr>
              <a:t>5.</a:t>
            </a:r>
          </a:p>
        </p:txBody>
      </p:sp>
      <p:sp>
        <p:nvSpPr>
          <p:cNvPr id="95" name="Text Box 299">
            <a:extLst>
              <a:ext uri="{FF2B5EF4-FFF2-40B4-BE49-F238E27FC236}">
                <a16:creationId xmlns:a16="http://schemas.microsoft.com/office/drawing/2014/main" id="{4865EA0A-AAF9-4654-9F8D-4C943BE5767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811048" y="4972211"/>
            <a:ext cx="11031484" cy="1804749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5. </a:t>
            </a:r>
            <a:r>
              <a:rPr lang="vi-VN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Phú Xuân(Huế) được nhà Nguyễn chọn làm....</a:t>
            </a: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40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(6 chữ cái)</a:t>
            </a:r>
          </a:p>
        </p:txBody>
      </p:sp>
      <p:sp>
        <p:nvSpPr>
          <p:cNvPr id="96" name="Text Box 300">
            <a:extLst>
              <a:ext uri="{FF2B5EF4-FFF2-40B4-BE49-F238E27FC236}">
                <a16:creationId xmlns:a16="http://schemas.microsoft.com/office/drawing/2014/main" id="{F8F01F06-6EB0-4509-9AED-04557F0BB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7" y="4412590"/>
            <a:ext cx="533331" cy="51077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/>
                  </a:outerShdw>
                </a:effectLst>
                <a:latin typeface="#9Slide07 SVNZiclets" panose="02000603000000000000" pitchFamily="2" charset="0"/>
              </a:rPr>
              <a:t>6.</a:t>
            </a:r>
          </a:p>
        </p:txBody>
      </p:sp>
      <p:sp>
        <p:nvSpPr>
          <p:cNvPr id="97" name="Text Box 301">
            <a:extLst>
              <a:ext uri="{FF2B5EF4-FFF2-40B4-BE49-F238E27FC236}">
                <a16:creationId xmlns:a16="http://schemas.microsoft.com/office/drawing/2014/main" id="{CDD09250-AB4D-491C-8454-4AD4D34EDEDE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783935" y="4995737"/>
            <a:ext cx="10998357" cy="1600438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 6. </a:t>
            </a:r>
            <a:r>
              <a:rPr lang="vi-VN" altLang="en-US" sz="44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Ngày 11-12-1993, quần thể di tích cố đô được công nhận là gì?</a:t>
            </a:r>
            <a:r>
              <a:rPr lang="en-US" altLang="en-US" sz="4400" b="0" dirty="0">
                <a:solidFill>
                  <a:schemeClr val="tx1"/>
                </a:solidFill>
                <a:latin typeface="UVN Bay Buom Hep Nang" panose="00000400000000000000" pitchFamily="2" charset="0"/>
                <a:cs typeface="#9Slide03 Arima Madurai Black" panose="00000A00000000000000" pitchFamily="2" charset="0"/>
              </a:rPr>
              <a:t>(  11 chữ cái 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52" grpId="0"/>
      <p:bldP spid="87" grpId="0" animBg="1"/>
      <p:bldP spid="87" grpId="1" animBg="1"/>
      <p:bldP spid="89" grpId="0" animBg="1"/>
      <p:bldP spid="89" grpId="1" animBg="1"/>
      <p:bldP spid="91" grpId="0" animBg="1"/>
      <p:bldP spid="91" grpId="1" animBg="1"/>
      <p:bldP spid="93" grpId="0" animBg="1"/>
      <p:bldP spid="93" grpId="1" animBg="1"/>
      <p:bldP spid="95" grpId="0" animBg="1"/>
      <p:bldP spid="95" grpId="1" animBg="1"/>
      <p:bldP spid="97" grpId="0" animBg="1"/>
      <p:bldP spid="9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1E8A814-8FDF-4721-BF28-160374EE2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7" y="1241"/>
            <a:ext cx="12190413" cy="6857107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040DF6B-FD14-4941-83C7-242135398A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70" y="4972643"/>
            <a:ext cx="1990466" cy="17595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7AF369-A3FC-40AF-90D5-9C7DBC2FC409}"/>
              </a:ext>
            </a:extLst>
          </p:cNvPr>
          <p:cNvSpPr/>
          <p:nvPr/>
        </p:nvSpPr>
        <p:spPr>
          <a:xfrm>
            <a:off x="2826915" y="127348"/>
            <a:ext cx="6578619" cy="1415150"/>
          </a:xfrm>
          <a:prstGeom prst="rect">
            <a:avLst/>
          </a:prstGeom>
          <a:solidFill>
            <a:srgbClr val="FFF7D3"/>
          </a:solidFill>
          <a:ln>
            <a:solidFill>
              <a:srgbClr val="FFF7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1402F-4054-4D2C-9F86-96D12B2B2C5D}"/>
              </a:ext>
            </a:extLst>
          </p:cNvPr>
          <p:cNvSpPr txBox="1"/>
          <p:nvPr/>
        </p:nvSpPr>
        <p:spPr>
          <a:xfrm>
            <a:off x="1757436" y="231090"/>
            <a:ext cx="10008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err="1">
                <a:solidFill>
                  <a:schemeClr val="accent2">
                    <a:lumMod val="75000"/>
                  </a:schemeClr>
                </a:solidFill>
                <a:latin typeface="UTM A&amp;S Signwriter" panose="02040603050506020204" pitchFamily="18" charset="0"/>
              </a:rPr>
              <a:t>Kinh</a:t>
            </a:r>
            <a:r>
              <a:rPr lang="en-US" sz="12000" dirty="0">
                <a:solidFill>
                  <a:schemeClr val="accent2">
                    <a:lumMod val="75000"/>
                  </a:schemeClr>
                </a:solidFill>
                <a:latin typeface="UTM A&amp;S Signwriter" panose="02040603050506020204" pitchFamily="18" charset="0"/>
              </a:rPr>
              <a:t> </a:t>
            </a:r>
            <a:r>
              <a:rPr lang="en-US" sz="12000" dirty="0" err="1">
                <a:solidFill>
                  <a:schemeClr val="accent2">
                    <a:lumMod val="75000"/>
                  </a:schemeClr>
                </a:solidFill>
                <a:latin typeface="UTM A&amp;S Signwriter" panose="02040603050506020204" pitchFamily="18" charset="0"/>
              </a:rPr>
              <a:t>thành</a:t>
            </a:r>
            <a:r>
              <a:rPr lang="en-US" sz="12000" dirty="0">
                <a:solidFill>
                  <a:schemeClr val="accent2">
                    <a:lumMod val="75000"/>
                  </a:schemeClr>
                </a:solidFill>
                <a:latin typeface="UTM A&amp;S Signwriter" panose="02040603050506020204" pitchFamily="18" charset="0"/>
              </a:rPr>
              <a:t> </a:t>
            </a:r>
            <a:r>
              <a:rPr lang="en-US" sz="12000" dirty="0" err="1">
                <a:solidFill>
                  <a:schemeClr val="accent2">
                    <a:lumMod val="75000"/>
                  </a:schemeClr>
                </a:solidFill>
                <a:latin typeface="UTM A&amp;S Signwriter" panose="02040603050506020204" pitchFamily="18" charset="0"/>
              </a:rPr>
              <a:t>Huế</a:t>
            </a:r>
            <a:endParaRPr lang="en-US" sz="12000" dirty="0">
              <a:solidFill>
                <a:schemeClr val="accent2">
                  <a:lumMod val="75000"/>
                </a:schemeClr>
              </a:solidFill>
              <a:latin typeface="UTM A&amp;S Signwriter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19335C-F702-43FD-A61B-38FFD39DFE99}"/>
              </a:ext>
            </a:extLst>
          </p:cNvPr>
          <p:cNvSpPr txBox="1"/>
          <p:nvPr/>
        </p:nvSpPr>
        <p:spPr>
          <a:xfrm>
            <a:off x="170689" y="86217"/>
            <a:ext cx="1944899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#9Slide07 Staccato " panose="02040603050506020204" pitchFamily="18" charset="0"/>
              </a:rPr>
              <a:t>Lịch</a:t>
            </a:r>
            <a:r>
              <a:rPr lang="en-US" sz="4000" dirty="0">
                <a:latin typeface="#9Slide07 Staccato " panose="02040603050506020204" pitchFamily="18" charset="0"/>
              </a:rPr>
              <a:t> </a:t>
            </a:r>
            <a:r>
              <a:rPr lang="en-US" sz="4000" dirty="0" err="1">
                <a:latin typeface="#9Slide07 Staccato " panose="02040603050506020204" pitchFamily="18" charset="0"/>
              </a:rPr>
              <a:t>sử</a:t>
            </a:r>
            <a:r>
              <a:rPr lang="en-US" sz="4000" dirty="0">
                <a:latin typeface="#9Slide07 Staccato " panose="02040603050506020204" pitchFamily="18" charset="0"/>
              </a:rPr>
              <a:t> 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62F49F-9197-44DF-B75F-B02AD5144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833" y="4971824"/>
            <a:ext cx="1021580" cy="140866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21E0E38-4642-4E45-93C4-55FD311F9245}"/>
              </a:ext>
            </a:extLst>
          </p:cNvPr>
          <p:cNvSpPr txBox="1">
            <a:spLocks/>
          </p:cNvSpPr>
          <p:nvPr/>
        </p:nvSpPr>
        <p:spPr>
          <a:xfrm>
            <a:off x="10384686" y="6071050"/>
            <a:ext cx="2185962" cy="787297"/>
          </a:xfrm>
          <a:prstGeom prst="rect">
            <a:avLst/>
          </a:prstGeom>
        </p:spPr>
        <p:txBody>
          <a:bodyPr vert="horz" lIns="91428" tIns="45714" rIns="91428" bIns="45714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912431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2510C82-9F5F-493C-86FE-C9F73B0E0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8E733EB2-4EA3-4DC9-B162-206D4467F85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784" y="-318028"/>
            <a:ext cx="6927185" cy="68584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AAA7E7-10A3-40D2-8D06-B4F98DD44FB3}"/>
              </a:ext>
            </a:extLst>
          </p:cNvPr>
          <p:cNvSpPr txBox="1"/>
          <p:nvPr/>
        </p:nvSpPr>
        <p:spPr>
          <a:xfrm>
            <a:off x="3663319" y="2029410"/>
            <a:ext cx="35003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#9Slide07 Staccato " panose="02040603050506020204" pitchFamily="18" charset="0"/>
              </a:rPr>
              <a:t>KHÁM PHÁ</a:t>
            </a:r>
          </a:p>
        </p:txBody>
      </p:sp>
      <p:pic>
        <p:nvPicPr>
          <p:cNvPr id="7" name="Picture 6" descr="C:\Users\Administrator\Desktop\3.png">
            <a:extLst>
              <a:ext uri="{FF2B5EF4-FFF2-40B4-BE49-F238E27FC236}">
                <a16:creationId xmlns:a16="http://schemas.microsoft.com/office/drawing/2014/main" id="{6F4BF25E-F55C-4543-805D-3EF29DC88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</a:blip>
          <a:srcRect/>
          <a:stretch>
            <a:fillRect/>
          </a:stretch>
        </p:blipFill>
        <p:spPr bwMode="auto">
          <a:xfrm flipH="1">
            <a:off x="0" y="1520575"/>
            <a:ext cx="2915816" cy="5339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5424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Users\Administrator\Desktop\1.png">
            <a:extLst>
              <a:ext uri="{FF2B5EF4-FFF2-40B4-BE49-F238E27FC236}">
                <a16:creationId xmlns:a16="http://schemas.microsoft.com/office/drawing/2014/main" id="{A776E180-9BF1-46B5-B222-A06CD03BA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0" y="4801745"/>
            <a:ext cx="2807718" cy="10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Administrator\Desktop\2.png">
            <a:extLst>
              <a:ext uri="{FF2B5EF4-FFF2-40B4-BE49-F238E27FC236}">
                <a16:creationId xmlns:a16="http://schemas.microsoft.com/office/drawing/2014/main" id="{4BED4910-CEC9-4B50-A971-38D14C42F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86" y="5079903"/>
            <a:ext cx="3162250" cy="177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EE062A-8AB3-42F1-9E1C-A149774254DC}"/>
              </a:ext>
            </a:extLst>
          </p:cNvPr>
          <p:cNvSpPr txBox="1"/>
          <p:nvPr/>
        </p:nvSpPr>
        <p:spPr>
          <a:xfrm>
            <a:off x="-334690" y="132907"/>
            <a:ext cx="121904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Quá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trình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xây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dựng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kinh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thành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Huế</a:t>
            </a:r>
            <a:endParaRPr lang="zh-CN" altLang="en-US" sz="5000" b="0" dirty="0">
              <a:latin typeface="UTM Ong Do Gia" panose="02040603050506020204" pitchFamily="18" charset="0"/>
              <a:ea typeface="叶根友毛笔行书" pitchFamily="2" charset="-122"/>
            </a:endParaRPr>
          </a:p>
        </p:txBody>
      </p:sp>
      <p:sp>
        <p:nvSpPr>
          <p:cNvPr id="15" name="矩形 10">
            <a:extLst>
              <a:ext uri="{FF2B5EF4-FFF2-40B4-BE49-F238E27FC236}">
                <a16:creationId xmlns:a16="http://schemas.microsoft.com/office/drawing/2014/main" id="{DBE5B6A8-BDC2-4689-8810-DCDD78F1F5D4}"/>
              </a:ext>
            </a:extLst>
          </p:cNvPr>
          <p:cNvSpPr/>
          <p:nvPr/>
        </p:nvSpPr>
        <p:spPr>
          <a:xfrm flipV="1">
            <a:off x="0" y="916502"/>
            <a:ext cx="12190413" cy="45719"/>
          </a:xfrm>
          <a:prstGeom prst="rect">
            <a:avLst/>
          </a:prstGeom>
          <a:solidFill>
            <a:srgbClr val="7F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7C8794-C5BD-4AE6-BB50-F2911423A88B}"/>
              </a:ext>
            </a:extLst>
          </p:cNvPr>
          <p:cNvSpPr txBox="1"/>
          <p:nvPr/>
        </p:nvSpPr>
        <p:spPr>
          <a:xfrm>
            <a:off x="50801" y="1137312"/>
            <a:ext cx="11903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thầm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SGK </a:t>
            </a:r>
            <a:r>
              <a:rPr lang="en-US" sz="32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trang</a:t>
            </a:r>
            <a:r>
              <a:rPr lang="en-US" sz="32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67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596CF9-A087-48B9-9108-68CC473B8043}"/>
              </a:ext>
            </a:extLst>
          </p:cNvPr>
          <p:cNvSpPr txBox="1"/>
          <p:nvPr/>
        </p:nvSpPr>
        <p:spPr>
          <a:xfrm>
            <a:off x="204157" y="1933236"/>
            <a:ext cx="11782097" cy="341632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lính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việc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vôi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từ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được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về đây. Sau mấy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năm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nhiểu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tòa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2km đã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Đây là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tòa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đó. </a:t>
            </a:r>
          </a:p>
        </p:txBody>
      </p:sp>
    </p:spTree>
    <p:extLst>
      <p:ext uri="{BB962C8B-B14F-4D97-AF65-F5344CB8AC3E}">
        <p14:creationId xmlns:p14="http://schemas.microsoft.com/office/powerpoint/2010/main" val="1877202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2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3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C:\Users\Administrator\Desktop\2.png">
            <a:extLst>
              <a:ext uri="{FF2B5EF4-FFF2-40B4-BE49-F238E27FC236}">
                <a16:creationId xmlns:a16="http://schemas.microsoft.com/office/drawing/2014/main" id="{4BED4910-CEC9-4B50-A971-38D14C42F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86" y="5079903"/>
            <a:ext cx="3162250" cy="177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0">
            <a:extLst>
              <a:ext uri="{FF2B5EF4-FFF2-40B4-BE49-F238E27FC236}">
                <a16:creationId xmlns:a16="http://schemas.microsoft.com/office/drawing/2014/main" id="{DBE5B6A8-BDC2-4689-8810-DCDD78F1F5D4}"/>
              </a:ext>
            </a:extLst>
          </p:cNvPr>
          <p:cNvSpPr/>
          <p:nvPr/>
        </p:nvSpPr>
        <p:spPr>
          <a:xfrm flipV="1">
            <a:off x="0" y="1061643"/>
            <a:ext cx="12190413" cy="45719"/>
          </a:xfrm>
          <a:prstGeom prst="rect">
            <a:avLst/>
          </a:prstGeom>
          <a:solidFill>
            <a:srgbClr val="7F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7C8794-C5BD-4AE6-BB50-F2911423A88B}"/>
              </a:ext>
            </a:extLst>
          </p:cNvPr>
          <p:cNvSpPr txBox="1"/>
          <p:nvPr/>
        </p:nvSpPr>
        <p:spPr>
          <a:xfrm>
            <a:off x="50799" y="1201511"/>
            <a:ext cx="1190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596CF9-A087-48B9-9108-68CC473B8043}"/>
              </a:ext>
            </a:extLst>
          </p:cNvPr>
          <p:cNvSpPr txBox="1"/>
          <p:nvPr/>
        </p:nvSpPr>
        <p:spPr>
          <a:xfrm>
            <a:off x="716316" y="2077265"/>
            <a:ext cx="10757779" cy="4524315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8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1. Để </a:t>
            </a:r>
            <a:r>
              <a:rPr lang="en-US" altLang="en-US" sz="48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xây</a:t>
            </a:r>
            <a:r>
              <a:rPr lang="en-US" altLang="en-US" sz="48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dựng</a:t>
            </a:r>
            <a:r>
              <a:rPr lang="en-US" altLang="en-US" sz="48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kinh</a:t>
            </a:r>
            <a:r>
              <a:rPr lang="en-US" altLang="en-US" sz="48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thành</a:t>
            </a:r>
            <a:r>
              <a:rPr lang="en-US" altLang="en-US" sz="48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Huế</a:t>
            </a:r>
            <a:r>
              <a:rPr lang="en-US" altLang="en-US" sz="48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nhà</a:t>
            </a:r>
            <a:r>
              <a:rPr lang="en-US" altLang="en-US" sz="48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Nguyễn</a:t>
            </a:r>
            <a:r>
              <a:rPr lang="en-US" altLang="en-US" sz="48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 đã làm </a:t>
            </a:r>
            <a:r>
              <a:rPr lang="en-US" altLang="en-US" sz="48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gì</a:t>
            </a:r>
            <a:r>
              <a:rPr lang="en-US" altLang="en-US" sz="48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? </a:t>
            </a:r>
          </a:p>
          <a:p>
            <a:pPr>
              <a:spcBef>
                <a:spcPct val="0"/>
              </a:spcBef>
            </a:pPr>
            <a:r>
              <a:rPr lang="en-US" altLang="en-US" sz="4800" b="1" dirty="0">
                <a:latin typeface="UVN Bay Buom Hep Nang" panose="00000400000000000000" pitchFamily="2" charset="0"/>
              </a:rPr>
              <a:t>2.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Nhà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Nguyễn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đã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sử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dụng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vật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liệu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gì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để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xây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dựng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kinh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thành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? </a:t>
            </a:r>
          </a:p>
          <a:p>
            <a:pPr>
              <a:spcBef>
                <a:spcPct val="0"/>
              </a:spcBef>
            </a:pPr>
            <a:r>
              <a:rPr lang="en-US" altLang="en-US" sz="4800" b="1" dirty="0">
                <a:latin typeface="UVN Bay Buom Hep Nang" panose="00000400000000000000" pitchFamily="2" charset="0"/>
              </a:rPr>
              <a:t>3.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Nhà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Nguyễn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xây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dựng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kinh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thành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Huế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trong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thời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gian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bao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lâu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?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Kết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quả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ra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4800" b="1" dirty="0" err="1">
                <a:latin typeface="UVN Bay Buom Hep Nang" panose="00000400000000000000" pitchFamily="2" charset="0"/>
              </a:rPr>
              <a:t>sao</a:t>
            </a:r>
            <a:r>
              <a:rPr lang="en-US" altLang="en-US" sz="4800" b="1" dirty="0">
                <a:latin typeface="UVN Bay Buom Hep Nang" panose="00000400000000000000" pitchFamily="2" charset="0"/>
              </a:rPr>
              <a:t>?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2AFDB-D06D-0822-2EA9-8B36DA167D7A}"/>
              </a:ext>
            </a:extLst>
          </p:cNvPr>
          <p:cNvSpPr txBox="1"/>
          <p:nvPr/>
        </p:nvSpPr>
        <p:spPr>
          <a:xfrm>
            <a:off x="-334690" y="132907"/>
            <a:ext cx="121904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Quá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trình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xây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dựng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kinh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thành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Huế</a:t>
            </a:r>
            <a:endParaRPr lang="zh-CN" altLang="en-US" sz="5000" b="0" dirty="0">
              <a:latin typeface="UTM Ong Do Gia" panose="02040603050506020204" pitchFamily="18" charset="0"/>
              <a:ea typeface="叶根友毛笔行书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8896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3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Users\Administrator\Desktop\1.png">
            <a:extLst>
              <a:ext uri="{FF2B5EF4-FFF2-40B4-BE49-F238E27FC236}">
                <a16:creationId xmlns:a16="http://schemas.microsoft.com/office/drawing/2014/main" id="{A776E180-9BF1-46B5-B222-A06CD03BA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0" y="4801745"/>
            <a:ext cx="2807718" cy="10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Administrator\Desktop\2.png">
            <a:extLst>
              <a:ext uri="{FF2B5EF4-FFF2-40B4-BE49-F238E27FC236}">
                <a16:creationId xmlns:a16="http://schemas.microsoft.com/office/drawing/2014/main" id="{4BED4910-CEC9-4B50-A971-38D14C42F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86" y="5079903"/>
            <a:ext cx="3162250" cy="177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0">
            <a:extLst>
              <a:ext uri="{FF2B5EF4-FFF2-40B4-BE49-F238E27FC236}">
                <a16:creationId xmlns:a16="http://schemas.microsoft.com/office/drawing/2014/main" id="{DBE5B6A8-BDC2-4689-8810-DCDD78F1F5D4}"/>
              </a:ext>
            </a:extLst>
          </p:cNvPr>
          <p:cNvSpPr/>
          <p:nvPr/>
        </p:nvSpPr>
        <p:spPr>
          <a:xfrm flipV="1">
            <a:off x="0" y="916502"/>
            <a:ext cx="12190413" cy="45719"/>
          </a:xfrm>
          <a:prstGeom prst="rect">
            <a:avLst/>
          </a:prstGeom>
          <a:solidFill>
            <a:srgbClr val="7F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66EACB-FD2D-4C36-B9C0-AB5B289850F6}"/>
              </a:ext>
            </a:extLst>
          </p:cNvPr>
          <p:cNvSpPr/>
          <p:nvPr/>
        </p:nvSpPr>
        <p:spPr>
          <a:xfrm>
            <a:off x="314230" y="1167788"/>
            <a:ext cx="11595004" cy="5442332"/>
          </a:xfrm>
          <a:prstGeom prst="rect">
            <a:avLst/>
          </a:prstGeom>
          <a:solidFill>
            <a:schemeClr val="accent3">
              <a:alpha val="5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E0274-E06E-4A38-8171-045B50504B8B}"/>
              </a:ext>
            </a:extLst>
          </p:cNvPr>
          <p:cNvSpPr txBox="1"/>
          <p:nvPr/>
        </p:nvSpPr>
        <p:spPr>
          <a:xfrm>
            <a:off x="504998" y="1208332"/>
            <a:ext cx="10981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1. Để </a:t>
            </a:r>
            <a:r>
              <a:rPr lang="en-US" altLang="en-US" sz="36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xây</a:t>
            </a:r>
            <a:r>
              <a:rPr lang="en-US" altLang="en-US" sz="36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dựng</a:t>
            </a:r>
            <a:r>
              <a:rPr lang="en-US" altLang="en-US" sz="36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kinh</a:t>
            </a:r>
            <a:r>
              <a:rPr lang="en-US" altLang="en-US" sz="36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thành</a:t>
            </a:r>
            <a:r>
              <a:rPr lang="en-US" altLang="en-US" sz="36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Huế</a:t>
            </a:r>
            <a:r>
              <a:rPr lang="en-US" altLang="en-US" sz="36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nhà</a:t>
            </a:r>
            <a:r>
              <a:rPr lang="en-US" altLang="en-US" sz="36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Nguyễn</a:t>
            </a:r>
            <a:r>
              <a:rPr lang="en-US" altLang="en-US" sz="36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 đã làm </a:t>
            </a:r>
            <a:r>
              <a:rPr lang="en-US" altLang="en-US" sz="3600" b="1" dirty="0" err="1">
                <a:latin typeface="UVN Bay Buom Hep Nang" panose="00000400000000000000" pitchFamily="2" charset="0"/>
                <a:ea typeface="Cambria" panose="02040503050406030204" pitchFamily="18" charset="0"/>
              </a:rPr>
              <a:t>gì</a:t>
            </a:r>
            <a:r>
              <a:rPr lang="en-US" altLang="en-US" sz="3600" b="1" dirty="0">
                <a:latin typeface="UVN Bay Buom Hep Nang" panose="00000400000000000000" pitchFamily="2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626297-C627-4315-A80F-8123B697987C}"/>
              </a:ext>
            </a:extLst>
          </p:cNvPr>
          <p:cNvSpPr txBox="1"/>
          <p:nvPr/>
        </p:nvSpPr>
        <p:spPr>
          <a:xfrm>
            <a:off x="341973" y="1770924"/>
            <a:ext cx="10850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-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Huy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động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hàng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chục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vạn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dân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và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lính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phục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vụ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việc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xây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dựng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25EC87-9B5E-40B0-8F7E-CBFCF7D6C5D9}"/>
              </a:ext>
            </a:extLst>
          </p:cNvPr>
          <p:cNvSpPr txBox="1"/>
          <p:nvPr/>
        </p:nvSpPr>
        <p:spPr>
          <a:xfrm>
            <a:off x="504998" y="2401128"/>
            <a:ext cx="11222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latin typeface="UVN Bay Buom Hep Nang" panose="00000400000000000000" pitchFamily="2" charset="0"/>
              </a:rPr>
              <a:t>2.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Nhà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Nguyễn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đã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sử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dụng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vật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liệu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gì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để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xây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dựng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kinh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thành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433F80-24E4-4615-9849-6B905CB49D44}"/>
              </a:ext>
            </a:extLst>
          </p:cNvPr>
          <p:cNvSpPr txBox="1"/>
          <p:nvPr/>
        </p:nvSpPr>
        <p:spPr>
          <a:xfrm>
            <a:off x="341973" y="3088003"/>
            <a:ext cx="9405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-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Đá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,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gỗ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,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vôi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,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gạch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,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ngói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từ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mọi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miền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đất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nước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đưa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về.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31ED1E-0CFC-40F3-AF9D-52FA95202138}"/>
              </a:ext>
            </a:extLst>
          </p:cNvPr>
          <p:cNvSpPr txBox="1"/>
          <p:nvPr/>
        </p:nvSpPr>
        <p:spPr>
          <a:xfrm>
            <a:off x="409613" y="3774878"/>
            <a:ext cx="115857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 dirty="0">
                <a:latin typeface="UVN Bay Buom Hep Nang" panose="00000400000000000000" pitchFamily="2" charset="0"/>
              </a:rPr>
              <a:t>3.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Nhà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Nguyễn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xây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dựng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kinh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thành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Huế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trong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thời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gian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bao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lâu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?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Kết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quả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ra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latin typeface="UVN Bay Buom Hep Nang" panose="00000400000000000000" pitchFamily="2" charset="0"/>
              </a:rPr>
              <a:t>sao</a:t>
            </a:r>
            <a:r>
              <a:rPr lang="en-US" altLang="en-US" sz="3600" b="1" dirty="0">
                <a:latin typeface="UVN Bay Buom Hep Nang" panose="00000400000000000000" pitchFamily="2" charset="0"/>
              </a:rPr>
              <a:t>?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9452B4-202D-46D5-AD28-32AE252E8CE3}"/>
              </a:ext>
            </a:extLst>
          </p:cNvPr>
          <p:cNvSpPr txBox="1"/>
          <p:nvPr/>
        </p:nvSpPr>
        <p:spPr>
          <a:xfrm>
            <a:off x="333961" y="4915501"/>
            <a:ext cx="1152248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- Sau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vài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chục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năm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xây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dựng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và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tu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bổ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nhiều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lần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,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một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tòa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thành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rộng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lớn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dài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hơn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2 km đã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mọc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lên. Đây là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tòa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thành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đồ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sộ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đẹp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nhất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nước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ta </a:t>
            </a:r>
            <a:r>
              <a:rPr lang="en-US" altLang="en-US" sz="3600" b="1" dirty="0" err="1">
                <a:solidFill>
                  <a:srgbClr val="C00000"/>
                </a:solidFill>
                <a:latin typeface="UVN Bay Buom Hep Nang" panose="00000400000000000000" pitchFamily="2" charset="0"/>
              </a:rPr>
              <a:t>thời</a:t>
            </a:r>
            <a:r>
              <a:rPr lang="en-US" altLang="en-US" sz="3600" b="1" dirty="0">
                <a:solidFill>
                  <a:srgbClr val="C00000"/>
                </a:solidFill>
                <a:latin typeface="UVN Bay Buom Hep Nang" panose="00000400000000000000" pitchFamily="2" charset="0"/>
              </a:rPr>
              <a:t> đó.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9B9A59-AE96-E0D0-D1F6-6162ADCECC3C}"/>
              </a:ext>
            </a:extLst>
          </p:cNvPr>
          <p:cNvSpPr txBox="1"/>
          <p:nvPr/>
        </p:nvSpPr>
        <p:spPr>
          <a:xfrm>
            <a:off x="-334690" y="132907"/>
            <a:ext cx="121904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Quá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trình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xây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dựng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kinh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thành</a:t>
            </a:r>
            <a:r>
              <a:rPr lang="en-US" altLang="zh-CN" sz="50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5000" dirty="0" err="1">
                <a:latin typeface="UTM Ong Do Gia" panose="02040603050506020204" pitchFamily="18" charset="0"/>
                <a:ea typeface="叶根友毛笔行书" pitchFamily="2" charset="-122"/>
              </a:rPr>
              <a:t>Huế</a:t>
            </a:r>
            <a:endParaRPr lang="zh-CN" altLang="en-US" sz="5000" b="0" dirty="0">
              <a:latin typeface="UTM Ong Do Gia" panose="02040603050506020204" pitchFamily="18" charset="0"/>
              <a:ea typeface="叶根友毛笔行书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4159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2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3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/>
      <p:bldP spid="12" grpId="0"/>
      <p:bldP spid="16" grpId="0"/>
      <p:bldP spid="18" grpId="0"/>
      <p:bldP spid="2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C570C3F-7703-4D1E-B81B-522202CD70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ED779-E09D-4D3C-AD65-0AFAA277B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C7CBD-2DE2-481C-8897-46B76A4FC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709" y="-499545"/>
            <a:ext cx="14743830" cy="7594276"/>
          </a:xfrm>
          <a:prstGeom prst="rect">
            <a:avLst/>
          </a:prstGeom>
        </p:spPr>
      </p:pic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DABA6445-9C07-47E7-931D-F17DB79F3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67" y="3141284"/>
            <a:ext cx="3953447" cy="3953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B5DE1F-59CD-497F-929D-62C84D0B2122}"/>
              </a:ext>
            </a:extLst>
          </p:cNvPr>
          <p:cNvSpPr txBox="1"/>
          <p:nvPr/>
        </p:nvSpPr>
        <p:spPr>
          <a:xfrm>
            <a:off x="143466" y="139726"/>
            <a:ext cx="11903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UTM Ambrose" panose="02040603050506020204" pitchFamily="18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EC915-D8AE-44D8-9E60-91E95F87CBF4}"/>
              </a:ext>
            </a:extLst>
          </p:cNvPr>
          <p:cNvSpPr txBox="1"/>
          <p:nvPr/>
        </p:nvSpPr>
        <p:spPr>
          <a:xfrm>
            <a:off x="3188614" y="1394560"/>
            <a:ext cx="78776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Kinh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Huế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là </a:t>
            </a:r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quần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trúc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nghệ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thuật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tuyệt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UVN Bay Buom Hep Nang" panose="00000400000000000000" pitchFamily="2" charset="0"/>
                <a:cs typeface="Times New Roman" panose="02020603050405020304" pitchFamily="18" charset="0"/>
              </a:rPr>
              <a:t>đẹp</a:t>
            </a:r>
            <a:r>
              <a:rPr lang="en-US" altLang="en-US" sz="5400" dirty="0">
                <a:latin typeface="UVN Bay Buom Hep Nang" panose="00000400000000000000" pitchFamily="2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UVN Bay Buom Hep Nang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601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C:\Users\Administrator\Desktop\1.png">
            <a:extLst>
              <a:ext uri="{FF2B5EF4-FFF2-40B4-BE49-F238E27FC236}">
                <a16:creationId xmlns:a16="http://schemas.microsoft.com/office/drawing/2014/main" id="{A776E180-9BF1-46B5-B222-A06CD03BA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0" y="4801745"/>
            <a:ext cx="2807718" cy="109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Administrator\Desktop\2.png">
            <a:extLst>
              <a:ext uri="{FF2B5EF4-FFF2-40B4-BE49-F238E27FC236}">
                <a16:creationId xmlns:a16="http://schemas.microsoft.com/office/drawing/2014/main" id="{4BED4910-CEC9-4B50-A971-38D14C42F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539" y="4060444"/>
            <a:ext cx="3162250" cy="177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EE062A-8AB3-42F1-9E1C-A149774254DC}"/>
              </a:ext>
            </a:extLst>
          </p:cNvPr>
          <p:cNvSpPr txBox="1"/>
          <p:nvPr/>
        </p:nvSpPr>
        <p:spPr>
          <a:xfrm>
            <a:off x="1537654" y="38891"/>
            <a:ext cx="8459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Cấu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trúc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kinh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thành</a:t>
            </a:r>
            <a:r>
              <a:rPr lang="en-US" altLang="zh-CN" sz="6600" dirty="0">
                <a:latin typeface="UTM Ong Do Gia" panose="02040603050506020204" pitchFamily="18" charset="0"/>
                <a:ea typeface="叶根友毛笔行书" pitchFamily="2" charset="-122"/>
              </a:rPr>
              <a:t> </a:t>
            </a:r>
            <a:r>
              <a:rPr lang="en-US" altLang="zh-CN" sz="6600" dirty="0" err="1">
                <a:latin typeface="UTM Ong Do Gia" panose="02040603050506020204" pitchFamily="18" charset="0"/>
                <a:ea typeface="叶根友毛笔行书" pitchFamily="2" charset="-122"/>
              </a:rPr>
              <a:t>Huế</a:t>
            </a:r>
            <a:endParaRPr lang="zh-CN" altLang="en-US" sz="6600" b="0" dirty="0">
              <a:latin typeface="UTM Ong Do Gia" panose="02040603050506020204" pitchFamily="18" charset="0"/>
              <a:ea typeface="叶根友毛笔行书" pitchFamily="2" charset="-122"/>
            </a:endParaRPr>
          </a:p>
        </p:txBody>
      </p:sp>
      <p:sp>
        <p:nvSpPr>
          <p:cNvPr id="15" name="矩形 10">
            <a:extLst>
              <a:ext uri="{FF2B5EF4-FFF2-40B4-BE49-F238E27FC236}">
                <a16:creationId xmlns:a16="http://schemas.microsoft.com/office/drawing/2014/main" id="{DBE5B6A8-BDC2-4689-8810-DCDD78F1F5D4}"/>
              </a:ext>
            </a:extLst>
          </p:cNvPr>
          <p:cNvSpPr/>
          <p:nvPr/>
        </p:nvSpPr>
        <p:spPr>
          <a:xfrm flipV="1">
            <a:off x="0" y="1019459"/>
            <a:ext cx="12190413" cy="45719"/>
          </a:xfrm>
          <a:prstGeom prst="rect">
            <a:avLst/>
          </a:prstGeom>
          <a:solidFill>
            <a:srgbClr val="7F59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596CF9-A087-48B9-9108-68CC473B8043}"/>
              </a:ext>
            </a:extLst>
          </p:cNvPr>
          <p:cNvSpPr txBox="1"/>
          <p:nvPr/>
        </p:nvSpPr>
        <p:spPr>
          <a:xfrm>
            <a:off x="6915216" y="2677821"/>
            <a:ext cx="5002806" cy="2123658"/>
          </a:xfrm>
          <a:custGeom>
            <a:avLst/>
            <a:gdLst>
              <a:gd name="connsiteX0" fmla="*/ 0 w 5002806"/>
              <a:gd name="connsiteY0" fmla="*/ 0 h 2123658"/>
              <a:gd name="connsiteX1" fmla="*/ 605895 w 5002806"/>
              <a:gd name="connsiteY1" fmla="*/ 0 h 2123658"/>
              <a:gd name="connsiteX2" fmla="*/ 1011679 w 5002806"/>
              <a:gd name="connsiteY2" fmla="*/ 0 h 2123658"/>
              <a:gd name="connsiteX3" fmla="*/ 1517518 w 5002806"/>
              <a:gd name="connsiteY3" fmla="*/ 0 h 2123658"/>
              <a:gd name="connsiteX4" fmla="*/ 2173441 w 5002806"/>
              <a:gd name="connsiteY4" fmla="*/ 0 h 2123658"/>
              <a:gd name="connsiteX5" fmla="*/ 2729309 w 5002806"/>
              <a:gd name="connsiteY5" fmla="*/ 0 h 2123658"/>
              <a:gd name="connsiteX6" fmla="*/ 3335204 w 5002806"/>
              <a:gd name="connsiteY6" fmla="*/ 0 h 2123658"/>
              <a:gd name="connsiteX7" fmla="*/ 3841043 w 5002806"/>
              <a:gd name="connsiteY7" fmla="*/ 0 h 2123658"/>
              <a:gd name="connsiteX8" fmla="*/ 4396911 w 5002806"/>
              <a:gd name="connsiteY8" fmla="*/ 0 h 2123658"/>
              <a:gd name="connsiteX9" fmla="*/ 5002806 w 5002806"/>
              <a:gd name="connsiteY9" fmla="*/ 0 h 2123658"/>
              <a:gd name="connsiteX10" fmla="*/ 5002806 w 5002806"/>
              <a:gd name="connsiteY10" fmla="*/ 488441 h 2123658"/>
              <a:gd name="connsiteX11" fmla="*/ 5002806 w 5002806"/>
              <a:gd name="connsiteY11" fmla="*/ 955646 h 2123658"/>
              <a:gd name="connsiteX12" fmla="*/ 5002806 w 5002806"/>
              <a:gd name="connsiteY12" fmla="*/ 1444087 h 2123658"/>
              <a:gd name="connsiteX13" fmla="*/ 5002806 w 5002806"/>
              <a:gd name="connsiteY13" fmla="*/ 2123658 h 2123658"/>
              <a:gd name="connsiteX14" fmla="*/ 4446939 w 5002806"/>
              <a:gd name="connsiteY14" fmla="*/ 2123658 h 2123658"/>
              <a:gd name="connsiteX15" fmla="*/ 3891071 w 5002806"/>
              <a:gd name="connsiteY15" fmla="*/ 2123658 h 2123658"/>
              <a:gd name="connsiteX16" fmla="*/ 3435260 w 5002806"/>
              <a:gd name="connsiteY16" fmla="*/ 2123658 h 2123658"/>
              <a:gd name="connsiteX17" fmla="*/ 2879393 w 5002806"/>
              <a:gd name="connsiteY17" fmla="*/ 2123658 h 2123658"/>
              <a:gd name="connsiteX18" fmla="*/ 2323525 w 5002806"/>
              <a:gd name="connsiteY18" fmla="*/ 2123658 h 2123658"/>
              <a:gd name="connsiteX19" fmla="*/ 1767658 w 5002806"/>
              <a:gd name="connsiteY19" fmla="*/ 2123658 h 2123658"/>
              <a:gd name="connsiteX20" fmla="*/ 1211791 w 5002806"/>
              <a:gd name="connsiteY20" fmla="*/ 2123658 h 2123658"/>
              <a:gd name="connsiteX21" fmla="*/ 705952 w 5002806"/>
              <a:gd name="connsiteY21" fmla="*/ 2123658 h 2123658"/>
              <a:gd name="connsiteX22" fmla="*/ 0 w 5002806"/>
              <a:gd name="connsiteY22" fmla="*/ 2123658 h 2123658"/>
              <a:gd name="connsiteX23" fmla="*/ 0 w 5002806"/>
              <a:gd name="connsiteY23" fmla="*/ 1592744 h 2123658"/>
              <a:gd name="connsiteX24" fmla="*/ 0 w 5002806"/>
              <a:gd name="connsiteY24" fmla="*/ 1040592 h 2123658"/>
              <a:gd name="connsiteX25" fmla="*/ 0 w 5002806"/>
              <a:gd name="connsiteY25" fmla="*/ 488441 h 2123658"/>
              <a:gd name="connsiteX26" fmla="*/ 0 w 5002806"/>
              <a:gd name="connsiteY26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02806" h="2123658" fill="none" extrusionOk="0">
                <a:moveTo>
                  <a:pt x="0" y="0"/>
                </a:moveTo>
                <a:cubicBezTo>
                  <a:pt x="174458" y="-30710"/>
                  <a:pt x="450417" y="50257"/>
                  <a:pt x="605895" y="0"/>
                </a:cubicBezTo>
                <a:cubicBezTo>
                  <a:pt x="761374" y="-50257"/>
                  <a:pt x="895170" y="39092"/>
                  <a:pt x="1011679" y="0"/>
                </a:cubicBezTo>
                <a:cubicBezTo>
                  <a:pt x="1128188" y="-39092"/>
                  <a:pt x="1270086" y="30337"/>
                  <a:pt x="1517518" y="0"/>
                </a:cubicBezTo>
                <a:cubicBezTo>
                  <a:pt x="1764950" y="-30337"/>
                  <a:pt x="2032750" y="76306"/>
                  <a:pt x="2173441" y="0"/>
                </a:cubicBezTo>
                <a:cubicBezTo>
                  <a:pt x="2314132" y="-76306"/>
                  <a:pt x="2536288" y="23898"/>
                  <a:pt x="2729309" y="0"/>
                </a:cubicBezTo>
                <a:cubicBezTo>
                  <a:pt x="2922330" y="-23898"/>
                  <a:pt x="3124618" y="18400"/>
                  <a:pt x="3335204" y="0"/>
                </a:cubicBezTo>
                <a:cubicBezTo>
                  <a:pt x="3545790" y="-18400"/>
                  <a:pt x="3650471" y="34430"/>
                  <a:pt x="3841043" y="0"/>
                </a:cubicBezTo>
                <a:cubicBezTo>
                  <a:pt x="4031615" y="-34430"/>
                  <a:pt x="4245117" y="5510"/>
                  <a:pt x="4396911" y="0"/>
                </a:cubicBezTo>
                <a:cubicBezTo>
                  <a:pt x="4548705" y="-5510"/>
                  <a:pt x="4866560" y="19496"/>
                  <a:pt x="5002806" y="0"/>
                </a:cubicBezTo>
                <a:cubicBezTo>
                  <a:pt x="5035017" y="170805"/>
                  <a:pt x="4965561" y="271625"/>
                  <a:pt x="5002806" y="488441"/>
                </a:cubicBezTo>
                <a:cubicBezTo>
                  <a:pt x="5040051" y="705257"/>
                  <a:pt x="4967993" y="767548"/>
                  <a:pt x="5002806" y="955646"/>
                </a:cubicBezTo>
                <a:cubicBezTo>
                  <a:pt x="5037619" y="1143744"/>
                  <a:pt x="4962136" y="1210926"/>
                  <a:pt x="5002806" y="1444087"/>
                </a:cubicBezTo>
                <a:cubicBezTo>
                  <a:pt x="5043476" y="1677248"/>
                  <a:pt x="4992919" y="1948797"/>
                  <a:pt x="5002806" y="2123658"/>
                </a:cubicBezTo>
                <a:cubicBezTo>
                  <a:pt x="4828084" y="2169355"/>
                  <a:pt x="4655194" y="2084489"/>
                  <a:pt x="4446939" y="2123658"/>
                </a:cubicBezTo>
                <a:cubicBezTo>
                  <a:pt x="4238684" y="2162827"/>
                  <a:pt x="4077582" y="2070419"/>
                  <a:pt x="3891071" y="2123658"/>
                </a:cubicBezTo>
                <a:cubicBezTo>
                  <a:pt x="3704560" y="2176897"/>
                  <a:pt x="3625118" y="2071320"/>
                  <a:pt x="3435260" y="2123658"/>
                </a:cubicBezTo>
                <a:cubicBezTo>
                  <a:pt x="3245402" y="2175996"/>
                  <a:pt x="3148347" y="2081743"/>
                  <a:pt x="2879393" y="2123658"/>
                </a:cubicBezTo>
                <a:cubicBezTo>
                  <a:pt x="2610439" y="2165573"/>
                  <a:pt x="2499499" y="2110475"/>
                  <a:pt x="2323525" y="2123658"/>
                </a:cubicBezTo>
                <a:cubicBezTo>
                  <a:pt x="2147551" y="2136841"/>
                  <a:pt x="2043304" y="2103450"/>
                  <a:pt x="1767658" y="2123658"/>
                </a:cubicBezTo>
                <a:cubicBezTo>
                  <a:pt x="1492012" y="2143866"/>
                  <a:pt x="1331351" y="2108811"/>
                  <a:pt x="1211791" y="2123658"/>
                </a:cubicBezTo>
                <a:cubicBezTo>
                  <a:pt x="1092231" y="2138505"/>
                  <a:pt x="815435" y="2104471"/>
                  <a:pt x="705952" y="2123658"/>
                </a:cubicBezTo>
                <a:cubicBezTo>
                  <a:pt x="596469" y="2142845"/>
                  <a:pt x="336361" y="2067492"/>
                  <a:pt x="0" y="2123658"/>
                </a:cubicBezTo>
                <a:cubicBezTo>
                  <a:pt x="-23062" y="1877618"/>
                  <a:pt x="35377" y="1760503"/>
                  <a:pt x="0" y="1592744"/>
                </a:cubicBezTo>
                <a:cubicBezTo>
                  <a:pt x="-35377" y="1424985"/>
                  <a:pt x="46548" y="1296271"/>
                  <a:pt x="0" y="1040592"/>
                </a:cubicBezTo>
                <a:cubicBezTo>
                  <a:pt x="-46548" y="784913"/>
                  <a:pt x="33932" y="636218"/>
                  <a:pt x="0" y="488441"/>
                </a:cubicBezTo>
                <a:cubicBezTo>
                  <a:pt x="-33932" y="340664"/>
                  <a:pt x="35214" y="196604"/>
                  <a:pt x="0" y="0"/>
                </a:cubicBezTo>
                <a:close/>
              </a:path>
              <a:path w="5002806" h="2123658" stroke="0" extrusionOk="0">
                <a:moveTo>
                  <a:pt x="0" y="0"/>
                </a:moveTo>
                <a:cubicBezTo>
                  <a:pt x="139113" y="-42181"/>
                  <a:pt x="308139" y="49832"/>
                  <a:pt x="505839" y="0"/>
                </a:cubicBezTo>
                <a:cubicBezTo>
                  <a:pt x="703539" y="-49832"/>
                  <a:pt x="770255" y="9516"/>
                  <a:pt x="911622" y="0"/>
                </a:cubicBezTo>
                <a:cubicBezTo>
                  <a:pt x="1052989" y="-9516"/>
                  <a:pt x="1414144" y="2745"/>
                  <a:pt x="1567546" y="0"/>
                </a:cubicBezTo>
                <a:cubicBezTo>
                  <a:pt x="1720948" y="-2745"/>
                  <a:pt x="1922924" y="6493"/>
                  <a:pt x="2073385" y="0"/>
                </a:cubicBezTo>
                <a:cubicBezTo>
                  <a:pt x="2223846" y="-6493"/>
                  <a:pt x="2408153" y="25304"/>
                  <a:pt x="2579224" y="0"/>
                </a:cubicBezTo>
                <a:cubicBezTo>
                  <a:pt x="2750295" y="-25304"/>
                  <a:pt x="2954059" y="61431"/>
                  <a:pt x="3235148" y="0"/>
                </a:cubicBezTo>
                <a:cubicBezTo>
                  <a:pt x="3516237" y="-61431"/>
                  <a:pt x="3463160" y="20209"/>
                  <a:pt x="3690959" y="0"/>
                </a:cubicBezTo>
                <a:cubicBezTo>
                  <a:pt x="3918758" y="-20209"/>
                  <a:pt x="4198075" y="47985"/>
                  <a:pt x="4346883" y="0"/>
                </a:cubicBezTo>
                <a:cubicBezTo>
                  <a:pt x="4495691" y="-47985"/>
                  <a:pt x="4760128" y="3663"/>
                  <a:pt x="5002806" y="0"/>
                </a:cubicBezTo>
                <a:cubicBezTo>
                  <a:pt x="5049225" y="255940"/>
                  <a:pt x="4968170" y="416258"/>
                  <a:pt x="5002806" y="530915"/>
                </a:cubicBezTo>
                <a:cubicBezTo>
                  <a:pt x="5037442" y="645572"/>
                  <a:pt x="4944328" y="899544"/>
                  <a:pt x="5002806" y="1061829"/>
                </a:cubicBezTo>
                <a:cubicBezTo>
                  <a:pt x="5061284" y="1224114"/>
                  <a:pt x="4941924" y="1467065"/>
                  <a:pt x="5002806" y="1613980"/>
                </a:cubicBezTo>
                <a:cubicBezTo>
                  <a:pt x="5063688" y="1760895"/>
                  <a:pt x="4948897" y="1894959"/>
                  <a:pt x="5002806" y="2123658"/>
                </a:cubicBezTo>
                <a:cubicBezTo>
                  <a:pt x="4800465" y="2187588"/>
                  <a:pt x="4709574" y="2064349"/>
                  <a:pt x="4446939" y="2123658"/>
                </a:cubicBezTo>
                <a:cubicBezTo>
                  <a:pt x="4184304" y="2182967"/>
                  <a:pt x="4142885" y="2083676"/>
                  <a:pt x="3991127" y="2123658"/>
                </a:cubicBezTo>
                <a:cubicBezTo>
                  <a:pt x="3839369" y="2163640"/>
                  <a:pt x="3644392" y="2117863"/>
                  <a:pt x="3435260" y="2123658"/>
                </a:cubicBezTo>
                <a:cubicBezTo>
                  <a:pt x="3226128" y="2129453"/>
                  <a:pt x="3056050" y="2057077"/>
                  <a:pt x="2779337" y="2123658"/>
                </a:cubicBezTo>
                <a:cubicBezTo>
                  <a:pt x="2502624" y="2190239"/>
                  <a:pt x="2418631" y="2088371"/>
                  <a:pt x="2223469" y="2123658"/>
                </a:cubicBezTo>
                <a:cubicBezTo>
                  <a:pt x="2028307" y="2158945"/>
                  <a:pt x="1902551" y="2101715"/>
                  <a:pt x="1817686" y="2123658"/>
                </a:cubicBezTo>
                <a:cubicBezTo>
                  <a:pt x="1732821" y="2145601"/>
                  <a:pt x="1472546" y="2090118"/>
                  <a:pt x="1361875" y="2123658"/>
                </a:cubicBezTo>
                <a:cubicBezTo>
                  <a:pt x="1251204" y="2157198"/>
                  <a:pt x="989553" y="2081813"/>
                  <a:pt x="705952" y="2123658"/>
                </a:cubicBezTo>
                <a:cubicBezTo>
                  <a:pt x="422351" y="2165503"/>
                  <a:pt x="280803" y="2052167"/>
                  <a:pt x="0" y="2123658"/>
                </a:cubicBezTo>
                <a:cubicBezTo>
                  <a:pt x="-44687" y="2000604"/>
                  <a:pt x="46854" y="1786917"/>
                  <a:pt x="0" y="1635217"/>
                </a:cubicBezTo>
                <a:cubicBezTo>
                  <a:pt x="-46854" y="1483517"/>
                  <a:pt x="8730" y="1281779"/>
                  <a:pt x="0" y="1125539"/>
                </a:cubicBezTo>
                <a:cubicBezTo>
                  <a:pt x="-8730" y="969299"/>
                  <a:pt x="7735" y="790310"/>
                  <a:pt x="0" y="658334"/>
                </a:cubicBezTo>
                <a:cubicBezTo>
                  <a:pt x="-7735" y="526358"/>
                  <a:pt x="50825" y="299816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mô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Huế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sky, building, outdoor, old&#10;&#10;Description automatically generated">
            <a:extLst>
              <a:ext uri="{FF2B5EF4-FFF2-40B4-BE49-F238E27FC236}">
                <a16:creationId xmlns:a16="http://schemas.microsoft.com/office/drawing/2014/main" id="{A1BC72D6-37E2-4152-B254-AC32BB26C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28" y="1466565"/>
            <a:ext cx="6322098" cy="4546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0217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2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3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八年级语文课件房本PPT-陋室铭"/>
  <p:tag name="INKNOELEADERBOARD" val="21697932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5924</TotalTime>
  <Words>919</Words>
  <Application>Microsoft Office PowerPoint</Application>
  <PresentationFormat>Custom</PresentationFormat>
  <Paragraphs>129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#9Slide05 SVNVandella</vt:lpstr>
      <vt:lpstr>等线</vt:lpstr>
      <vt:lpstr>Times New Roman</vt:lpstr>
      <vt:lpstr>#9Slide07 HoneyCream</vt:lpstr>
      <vt:lpstr>UTM A&amp;S Signwriter</vt:lpstr>
      <vt:lpstr>UVN Bay Buom Hep Nang</vt:lpstr>
      <vt:lpstr>VNI-Aptima</vt:lpstr>
      <vt:lpstr>#9Slide07 Staccato </vt:lpstr>
      <vt:lpstr>#9Slide07 SVNZiclets</vt:lpstr>
      <vt:lpstr>Cambria</vt:lpstr>
      <vt:lpstr>UTM Azuki</vt:lpstr>
      <vt:lpstr>Calibri Light</vt:lpstr>
      <vt:lpstr>ITC Avant Garde Std Bk</vt:lpstr>
      <vt:lpstr>SVN-Newton</vt:lpstr>
      <vt:lpstr>Arial</vt:lpstr>
      <vt:lpstr>UTM Ambrose</vt:lpstr>
      <vt:lpstr>Calibri</vt:lpstr>
      <vt:lpstr>UTM Ong Do Gia</vt:lpstr>
      <vt:lpstr>Office Theme</vt:lpstr>
      <vt:lpstr>Custom Design</vt:lpstr>
      <vt:lpstr>4_Custom Design</vt:lpstr>
      <vt:lpstr>3_Custom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haiyen</dc:creator>
  <cp:keywords>MĂNG NON TEAMS</cp:keywords>
  <dc:description>http://www.ypppt.com/</dc:description>
  <cp:lastModifiedBy>ADMIN</cp:lastModifiedBy>
  <cp:revision>3186</cp:revision>
  <dcterms:created xsi:type="dcterms:W3CDTF">2015-12-01T09:06:39Z</dcterms:created>
  <dcterms:modified xsi:type="dcterms:W3CDTF">2023-04-23T02:36:49Z</dcterms:modified>
</cp:coreProperties>
</file>