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61" r:id="rId2"/>
    <p:sldId id="269" r:id="rId3"/>
    <p:sldId id="288" r:id="rId4"/>
    <p:sldId id="289" r:id="rId5"/>
    <p:sldId id="299" r:id="rId6"/>
    <p:sldId id="262" r:id="rId7"/>
    <p:sldId id="290" r:id="rId8"/>
    <p:sldId id="291" r:id="rId9"/>
    <p:sldId id="268" r:id="rId10"/>
    <p:sldId id="292" r:id="rId11"/>
    <p:sldId id="271" r:id="rId12"/>
    <p:sldId id="277" r:id="rId13"/>
    <p:sldId id="263" r:id="rId14"/>
    <p:sldId id="279" r:id="rId15"/>
    <p:sldId id="296" r:id="rId16"/>
    <p:sldId id="282" r:id="rId17"/>
    <p:sldId id="276" r:id="rId18"/>
    <p:sldId id="281" r:id="rId19"/>
    <p:sldId id="256" r:id="rId20"/>
  </p:sldIdLst>
  <p:sldSz cx="12192000" cy="6858000"/>
  <p:notesSz cx="6858000" cy="9144000"/>
  <p:embeddedFontLst>
    <p:embeddedFont>
      <p:font typeface="#9Slide03 Cabin Bold" panose="020B0604020202020204" charset="0"/>
      <p:bold r:id="rId22"/>
    </p:embeddedFont>
    <p:embeddedFont>
      <p:font typeface="#9Slide03 Kaleko 105 Round Bold" panose="020B0604020202020204" charset="0"/>
      <p:bold r:id="rId23"/>
    </p:embeddedFont>
    <p:embeddedFont>
      <p:font typeface="#9Slide04 Manuale SemiBold" panose="020B0604020202020204" charset="0"/>
      <p:bold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VNI-Times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249"/>
    <a:srgbClr val="008000"/>
    <a:srgbClr val="FFFFFF"/>
    <a:srgbClr val="5FB172"/>
    <a:srgbClr val="78CB8A"/>
    <a:srgbClr val="E8C755"/>
    <a:srgbClr val="D98B59"/>
    <a:srgbClr val="E17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06" y="60"/>
      </p:cViewPr>
      <p:guideLst>
        <p:guide orient="horz" pos="2160"/>
        <p:guide pos="4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05A406-6911-49D6-84A3-5D84AD7BAD3C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36EEBF-2842-42D9-B5E4-9403733C8A8C}">
      <dgm:prSet phldrT="[Text]"/>
      <dgm:spPr/>
      <dgm:t>
        <a:bodyPr/>
        <a:lstStyle/>
        <a:p>
          <a:r>
            <a:rPr lang="vi-VN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Biện pháp</a:t>
          </a:r>
          <a:endParaRPr lang="en-US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0347422-7C41-4AFE-8590-6F67A51E78A5}" type="parTrans" cxnId="{FB69BB02-7260-4132-9266-003087BF6F42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A39D608-D2EE-4342-95D4-D6BD2DF5313B}" type="sibTrans" cxnId="{FB69BB02-7260-4132-9266-003087BF6F42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91AACB-197C-424C-B1CC-AD09E40E5208}">
      <dgm:prSet phldrT="[Text]"/>
      <dgm:spPr/>
      <dgm:t>
        <a:bodyPr/>
        <a:lstStyle/>
        <a:p>
          <a:r>
            <a:rPr lang="vi-VN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Trồng cây nơi thoáng mát</a:t>
          </a:r>
          <a:endParaRPr lang="en-US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88F83BC-9A6C-4366-89B2-EB4510D1A077}" type="parTrans" cxnId="{CE770FE6-7158-4FE2-82DD-58B00F327416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7C59BB1-6942-45A6-B762-6D83803BEC8C}" type="sibTrans" cxnId="{CE770FE6-7158-4FE2-82DD-58B00F327416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0B615D2-F938-436B-93CF-027EFCCB0440}">
      <dgm:prSet phldrT="[Text]"/>
      <dgm:spPr/>
      <dgm:t>
        <a:bodyPr/>
        <a:lstStyle/>
        <a:p>
          <a:r>
            <a:rPr lang="vi-VN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Làm đất tơi xốp</a:t>
          </a:r>
          <a:endParaRPr lang="en-US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3494A2F-BC4A-4A2A-83CE-56CAFA64793A}" type="parTrans" cxnId="{D2CAB6FE-D22B-43F8-BBCA-42E617AD1FB4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A8B04E1-5DFF-46DE-93BF-288F94CFD9A0}" type="sibTrans" cxnId="{D2CAB6FE-D22B-43F8-BBCA-42E617AD1FB4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C108818-5DBD-4C4E-A345-BD04FB1C794E}">
      <dgm:prSet phldrT="[Text]"/>
      <dgm:spPr/>
      <dgm:t>
        <a:bodyPr/>
        <a:lstStyle/>
        <a:p>
          <a:r>
            <a:rPr lang="vi-VN" dirty="0">
              <a:solidFill>
                <a:srgbClr val="3E7249"/>
              </a:solidFill>
              <a:latin typeface="Cambria" panose="02040503050406030204" pitchFamily="18" charset="0"/>
              <a:ea typeface="Cambria" panose="02040503050406030204" pitchFamily="18" charset="0"/>
            </a:rPr>
            <a:t>Tăng lượng khí Các-bô-nic</a:t>
          </a:r>
          <a:endParaRPr lang="en-US" dirty="0">
            <a:solidFill>
              <a:srgbClr val="3E7249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AF2639-9E5A-4B7B-B263-975A9FFE68C0}" type="parTrans" cxnId="{104FCA5A-758A-4FD6-9CB2-5D9D8645E736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9CD740-83F3-4CA8-AB01-0CA544628ADB}" type="sibTrans" cxnId="{104FCA5A-758A-4FD6-9CB2-5D9D8645E736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686E65E-90E9-48A6-910B-515F7F6FCBF3}">
      <dgm:prSet phldrT="[Text]"/>
      <dgm:spPr/>
      <dgm:t>
        <a:bodyPr/>
        <a:lstStyle/>
        <a:p>
          <a:r>
            <a:rPr lang="vi-VN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Bón phân xanh, phân chuồng</a:t>
          </a:r>
          <a:endParaRPr lang="en-US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A6CC0B-B774-499F-BAA8-E6033DE18C7C}" type="parTrans" cxnId="{E0DFE07E-6087-4297-A708-A8E8710C93A0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08FA8A8-F301-4052-B374-A160D2FFB397}" type="sibTrans" cxnId="{E0DFE07E-6087-4297-A708-A8E8710C93A0}">
      <dgm:prSet/>
      <dgm:spPr/>
      <dgm:t>
        <a:bodyPr/>
        <a:lstStyle/>
        <a:p>
          <a:endParaRPr lang="en-US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72FE0EA-594A-4CB8-87B5-6529C7DA93DE}" type="pres">
      <dgm:prSet presAssocID="{5E05A406-6911-49D6-84A3-5D84AD7BAD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C5F3FF-C999-4801-ABDD-BD099D467FA9}" type="pres">
      <dgm:prSet presAssocID="{6C36EEBF-2842-42D9-B5E4-9403733C8A8C}" presName="centerShape" presStyleLbl="node0" presStyleIdx="0" presStyleCnt="1"/>
      <dgm:spPr/>
    </dgm:pt>
    <dgm:pt modelId="{04CFE9A6-4055-4296-84EF-729CAC5EB4F6}" type="pres">
      <dgm:prSet presAssocID="{A88F83BC-9A6C-4366-89B2-EB4510D1A077}" presName="parTrans" presStyleLbl="sibTrans2D1" presStyleIdx="0" presStyleCnt="4"/>
      <dgm:spPr/>
    </dgm:pt>
    <dgm:pt modelId="{56298C96-E515-408A-89B6-DBB1F1F7A3DE}" type="pres">
      <dgm:prSet presAssocID="{A88F83BC-9A6C-4366-89B2-EB4510D1A077}" presName="connectorText" presStyleLbl="sibTrans2D1" presStyleIdx="0" presStyleCnt="4"/>
      <dgm:spPr/>
    </dgm:pt>
    <dgm:pt modelId="{E9D77FFB-1F9B-417F-B49C-1F7CFCBFB82B}" type="pres">
      <dgm:prSet presAssocID="{F391AACB-197C-424C-B1CC-AD09E40E5208}" presName="node" presStyleLbl="node1" presStyleIdx="0" presStyleCnt="4">
        <dgm:presLayoutVars>
          <dgm:bulletEnabled val="1"/>
        </dgm:presLayoutVars>
      </dgm:prSet>
      <dgm:spPr/>
    </dgm:pt>
    <dgm:pt modelId="{4FCF3EFF-EB7F-4C77-ACFF-6FBD19856D8A}" type="pres">
      <dgm:prSet presAssocID="{83494A2F-BC4A-4A2A-83CE-56CAFA64793A}" presName="parTrans" presStyleLbl="sibTrans2D1" presStyleIdx="1" presStyleCnt="4"/>
      <dgm:spPr/>
    </dgm:pt>
    <dgm:pt modelId="{158EEC76-15C8-49B7-A4ED-3516E6100921}" type="pres">
      <dgm:prSet presAssocID="{83494A2F-BC4A-4A2A-83CE-56CAFA64793A}" presName="connectorText" presStyleLbl="sibTrans2D1" presStyleIdx="1" presStyleCnt="4"/>
      <dgm:spPr/>
    </dgm:pt>
    <dgm:pt modelId="{20F11968-BA48-4DEB-9012-B6019AD0D78D}" type="pres">
      <dgm:prSet presAssocID="{40B615D2-F938-436B-93CF-027EFCCB0440}" presName="node" presStyleLbl="node1" presStyleIdx="1" presStyleCnt="4">
        <dgm:presLayoutVars>
          <dgm:bulletEnabled val="1"/>
        </dgm:presLayoutVars>
      </dgm:prSet>
      <dgm:spPr/>
    </dgm:pt>
    <dgm:pt modelId="{AF157DA5-ACC7-47F0-9096-E0E597024FC2}" type="pres">
      <dgm:prSet presAssocID="{95AF2639-9E5A-4B7B-B263-975A9FFE68C0}" presName="parTrans" presStyleLbl="sibTrans2D1" presStyleIdx="2" presStyleCnt="4"/>
      <dgm:spPr/>
    </dgm:pt>
    <dgm:pt modelId="{FB36D933-B9E7-4669-8AAE-32217B1215C0}" type="pres">
      <dgm:prSet presAssocID="{95AF2639-9E5A-4B7B-B263-975A9FFE68C0}" presName="connectorText" presStyleLbl="sibTrans2D1" presStyleIdx="2" presStyleCnt="4"/>
      <dgm:spPr/>
    </dgm:pt>
    <dgm:pt modelId="{0A60D920-A6B1-45BC-A6C1-E02FE2DDD5BD}" type="pres">
      <dgm:prSet presAssocID="{7C108818-5DBD-4C4E-A345-BD04FB1C794E}" presName="node" presStyleLbl="node1" presStyleIdx="2" presStyleCnt="4">
        <dgm:presLayoutVars>
          <dgm:bulletEnabled val="1"/>
        </dgm:presLayoutVars>
      </dgm:prSet>
      <dgm:spPr/>
    </dgm:pt>
    <dgm:pt modelId="{F01B1B90-2BEF-49C3-AEA3-5AFE67D9E067}" type="pres">
      <dgm:prSet presAssocID="{5FA6CC0B-B774-499F-BAA8-E6033DE18C7C}" presName="parTrans" presStyleLbl="sibTrans2D1" presStyleIdx="3" presStyleCnt="4"/>
      <dgm:spPr/>
    </dgm:pt>
    <dgm:pt modelId="{57507059-A5CF-444B-AA96-5E281C4CFB95}" type="pres">
      <dgm:prSet presAssocID="{5FA6CC0B-B774-499F-BAA8-E6033DE18C7C}" presName="connectorText" presStyleLbl="sibTrans2D1" presStyleIdx="3" presStyleCnt="4"/>
      <dgm:spPr/>
    </dgm:pt>
    <dgm:pt modelId="{C7B4FAF4-C947-4D60-BD58-D3765D8BC598}" type="pres">
      <dgm:prSet presAssocID="{6686E65E-90E9-48A6-910B-515F7F6FCBF3}" presName="node" presStyleLbl="node1" presStyleIdx="3" presStyleCnt="4">
        <dgm:presLayoutVars>
          <dgm:bulletEnabled val="1"/>
        </dgm:presLayoutVars>
      </dgm:prSet>
      <dgm:spPr/>
    </dgm:pt>
  </dgm:ptLst>
  <dgm:cxnLst>
    <dgm:cxn modelId="{FB69BB02-7260-4132-9266-003087BF6F42}" srcId="{5E05A406-6911-49D6-84A3-5D84AD7BAD3C}" destId="{6C36EEBF-2842-42D9-B5E4-9403733C8A8C}" srcOrd="0" destOrd="0" parTransId="{A0347422-7C41-4AFE-8590-6F67A51E78A5}" sibTransId="{3A39D608-D2EE-4342-95D4-D6BD2DF5313B}"/>
    <dgm:cxn modelId="{BF6D090A-48DE-4A02-9395-3E282D132217}" type="presOf" srcId="{7C108818-5DBD-4C4E-A345-BD04FB1C794E}" destId="{0A60D920-A6B1-45BC-A6C1-E02FE2DDD5BD}" srcOrd="0" destOrd="0" presId="urn:microsoft.com/office/officeart/2005/8/layout/radial5"/>
    <dgm:cxn modelId="{D97BDF29-166E-4535-9BDB-64586D4590B9}" type="presOf" srcId="{95AF2639-9E5A-4B7B-B263-975A9FFE68C0}" destId="{FB36D933-B9E7-4669-8AAE-32217B1215C0}" srcOrd="1" destOrd="0" presId="urn:microsoft.com/office/officeart/2005/8/layout/radial5"/>
    <dgm:cxn modelId="{884A092C-3C7D-4F48-8349-85D16D5946A3}" type="presOf" srcId="{40B615D2-F938-436B-93CF-027EFCCB0440}" destId="{20F11968-BA48-4DEB-9012-B6019AD0D78D}" srcOrd="0" destOrd="0" presId="urn:microsoft.com/office/officeart/2005/8/layout/radial5"/>
    <dgm:cxn modelId="{A49EB360-7513-4B35-9530-DE0998081C2A}" type="presOf" srcId="{95AF2639-9E5A-4B7B-B263-975A9FFE68C0}" destId="{AF157DA5-ACC7-47F0-9096-E0E597024FC2}" srcOrd="0" destOrd="0" presId="urn:microsoft.com/office/officeart/2005/8/layout/radial5"/>
    <dgm:cxn modelId="{6D05D861-6A52-4275-90E2-E1BDAAD41A26}" type="presOf" srcId="{A88F83BC-9A6C-4366-89B2-EB4510D1A077}" destId="{04CFE9A6-4055-4296-84EF-729CAC5EB4F6}" srcOrd="0" destOrd="0" presId="urn:microsoft.com/office/officeart/2005/8/layout/radial5"/>
    <dgm:cxn modelId="{344A7154-6C72-4084-B09A-ACA8A60705D2}" type="presOf" srcId="{5FA6CC0B-B774-499F-BAA8-E6033DE18C7C}" destId="{F01B1B90-2BEF-49C3-AEA3-5AFE67D9E067}" srcOrd="0" destOrd="0" presId="urn:microsoft.com/office/officeart/2005/8/layout/radial5"/>
    <dgm:cxn modelId="{79690F76-B945-4534-BF06-088CA4312580}" type="presOf" srcId="{83494A2F-BC4A-4A2A-83CE-56CAFA64793A}" destId="{158EEC76-15C8-49B7-A4ED-3516E6100921}" srcOrd="1" destOrd="0" presId="urn:microsoft.com/office/officeart/2005/8/layout/radial5"/>
    <dgm:cxn modelId="{D06D7F59-8FEC-4B50-86B0-7C1850A222DC}" type="presOf" srcId="{5FA6CC0B-B774-499F-BAA8-E6033DE18C7C}" destId="{57507059-A5CF-444B-AA96-5E281C4CFB95}" srcOrd="1" destOrd="0" presId="urn:microsoft.com/office/officeart/2005/8/layout/radial5"/>
    <dgm:cxn modelId="{104FCA5A-758A-4FD6-9CB2-5D9D8645E736}" srcId="{6C36EEBF-2842-42D9-B5E4-9403733C8A8C}" destId="{7C108818-5DBD-4C4E-A345-BD04FB1C794E}" srcOrd="2" destOrd="0" parTransId="{95AF2639-9E5A-4B7B-B263-975A9FFE68C0}" sibTransId="{CC9CD740-83F3-4CA8-AB01-0CA544628ADB}"/>
    <dgm:cxn modelId="{E0DFE07E-6087-4297-A708-A8E8710C93A0}" srcId="{6C36EEBF-2842-42D9-B5E4-9403733C8A8C}" destId="{6686E65E-90E9-48A6-910B-515F7F6FCBF3}" srcOrd="3" destOrd="0" parTransId="{5FA6CC0B-B774-499F-BAA8-E6033DE18C7C}" sibTransId="{008FA8A8-F301-4052-B374-A160D2FFB397}"/>
    <dgm:cxn modelId="{0751D185-A83B-4EC5-9302-411D72B30763}" type="presOf" srcId="{6C36EEBF-2842-42D9-B5E4-9403733C8A8C}" destId="{07C5F3FF-C999-4801-ABDD-BD099D467FA9}" srcOrd="0" destOrd="0" presId="urn:microsoft.com/office/officeart/2005/8/layout/radial5"/>
    <dgm:cxn modelId="{BA620C86-0F14-4230-92ED-47AC85155EC6}" type="presOf" srcId="{F391AACB-197C-424C-B1CC-AD09E40E5208}" destId="{E9D77FFB-1F9B-417F-B49C-1F7CFCBFB82B}" srcOrd="0" destOrd="0" presId="urn:microsoft.com/office/officeart/2005/8/layout/radial5"/>
    <dgm:cxn modelId="{040ADF94-F84A-4D98-9399-CC6B7D0E785F}" type="presOf" srcId="{5E05A406-6911-49D6-84A3-5D84AD7BAD3C}" destId="{472FE0EA-594A-4CB8-87B5-6529C7DA93DE}" srcOrd="0" destOrd="0" presId="urn:microsoft.com/office/officeart/2005/8/layout/radial5"/>
    <dgm:cxn modelId="{189C42A0-D7DD-4C1E-957F-EE6F9949B14B}" type="presOf" srcId="{A88F83BC-9A6C-4366-89B2-EB4510D1A077}" destId="{56298C96-E515-408A-89B6-DBB1F1F7A3DE}" srcOrd="1" destOrd="0" presId="urn:microsoft.com/office/officeart/2005/8/layout/radial5"/>
    <dgm:cxn modelId="{B0BD58B4-8585-42E1-A1AD-56DD19B3AF8E}" type="presOf" srcId="{83494A2F-BC4A-4A2A-83CE-56CAFA64793A}" destId="{4FCF3EFF-EB7F-4C77-ACFF-6FBD19856D8A}" srcOrd="0" destOrd="0" presId="urn:microsoft.com/office/officeart/2005/8/layout/radial5"/>
    <dgm:cxn modelId="{79F650DE-77C0-4B51-AF87-310438FBC942}" type="presOf" srcId="{6686E65E-90E9-48A6-910B-515F7F6FCBF3}" destId="{C7B4FAF4-C947-4D60-BD58-D3765D8BC598}" srcOrd="0" destOrd="0" presId="urn:microsoft.com/office/officeart/2005/8/layout/radial5"/>
    <dgm:cxn modelId="{CE770FE6-7158-4FE2-82DD-58B00F327416}" srcId="{6C36EEBF-2842-42D9-B5E4-9403733C8A8C}" destId="{F391AACB-197C-424C-B1CC-AD09E40E5208}" srcOrd="0" destOrd="0" parTransId="{A88F83BC-9A6C-4366-89B2-EB4510D1A077}" sibTransId="{47C59BB1-6942-45A6-B762-6D83803BEC8C}"/>
    <dgm:cxn modelId="{D2CAB6FE-D22B-43F8-BBCA-42E617AD1FB4}" srcId="{6C36EEBF-2842-42D9-B5E4-9403733C8A8C}" destId="{40B615D2-F938-436B-93CF-027EFCCB0440}" srcOrd="1" destOrd="0" parTransId="{83494A2F-BC4A-4A2A-83CE-56CAFA64793A}" sibTransId="{7A8B04E1-5DFF-46DE-93BF-288F94CFD9A0}"/>
    <dgm:cxn modelId="{C09C7C0D-4C2A-4235-97ED-E5AF2FAFA8CC}" type="presParOf" srcId="{472FE0EA-594A-4CB8-87B5-6529C7DA93DE}" destId="{07C5F3FF-C999-4801-ABDD-BD099D467FA9}" srcOrd="0" destOrd="0" presId="urn:microsoft.com/office/officeart/2005/8/layout/radial5"/>
    <dgm:cxn modelId="{5CC494DF-0C3E-42C3-9D73-54FCF0C03F27}" type="presParOf" srcId="{472FE0EA-594A-4CB8-87B5-6529C7DA93DE}" destId="{04CFE9A6-4055-4296-84EF-729CAC5EB4F6}" srcOrd="1" destOrd="0" presId="urn:microsoft.com/office/officeart/2005/8/layout/radial5"/>
    <dgm:cxn modelId="{C001329C-6694-4377-B76E-B37F91A4A613}" type="presParOf" srcId="{04CFE9A6-4055-4296-84EF-729CAC5EB4F6}" destId="{56298C96-E515-408A-89B6-DBB1F1F7A3DE}" srcOrd="0" destOrd="0" presId="urn:microsoft.com/office/officeart/2005/8/layout/radial5"/>
    <dgm:cxn modelId="{0C45AF5C-8F40-4825-89D8-3F2E650CE1B5}" type="presParOf" srcId="{472FE0EA-594A-4CB8-87B5-6529C7DA93DE}" destId="{E9D77FFB-1F9B-417F-B49C-1F7CFCBFB82B}" srcOrd="2" destOrd="0" presId="urn:microsoft.com/office/officeart/2005/8/layout/radial5"/>
    <dgm:cxn modelId="{01843BB6-C6D6-4DCF-B892-3D2B7A0FE97D}" type="presParOf" srcId="{472FE0EA-594A-4CB8-87B5-6529C7DA93DE}" destId="{4FCF3EFF-EB7F-4C77-ACFF-6FBD19856D8A}" srcOrd="3" destOrd="0" presId="urn:microsoft.com/office/officeart/2005/8/layout/radial5"/>
    <dgm:cxn modelId="{0F95DED3-5A89-46AE-ACBB-793DC87E4EFB}" type="presParOf" srcId="{4FCF3EFF-EB7F-4C77-ACFF-6FBD19856D8A}" destId="{158EEC76-15C8-49B7-A4ED-3516E6100921}" srcOrd="0" destOrd="0" presId="urn:microsoft.com/office/officeart/2005/8/layout/radial5"/>
    <dgm:cxn modelId="{65812CE2-A177-4640-90B7-B3413577641E}" type="presParOf" srcId="{472FE0EA-594A-4CB8-87B5-6529C7DA93DE}" destId="{20F11968-BA48-4DEB-9012-B6019AD0D78D}" srcOrd="4" destOrd="0" presId="urn:microsoft.com/office/officeart/2005/8/layout/radial5"/>
    <dgm:cxn modelId="{A8B50219-FC0B-4AB6-88A4-08E46078379F}" type="presParOf" srcId="{472FE0EA-594A-4CB8-87B5-6529C7DA93DE}" destId="{AF157DA5-ACC7-47F0-9096-E0E597024FC2}" srcOrd="5" destOrd="0" presId="urn:microsoft.com/office/officeart/2005/8/layout/radial5"/>
    <dgm:cxn modelId="{2CDFA064-81C7-499C-85A2-25D1582F7E6A}" type="presParOf" srcId="{AF157DA5-ACC7-47F0-9096-E0E597024FC2}" destId="{FB36D933-B9E7-4669-8AAE-32217B1215C0}" srcOrd="0" destOrd="0" presId="urn:microsoft.com/office/officeart/2005/8/layout/radial5"/>
    <dgm:cxn modelId="{48981C57-A510-454A-BEDF-55EA5FAE2B6D}" type="presParOf" srcId="{472FE0EA-594A-4CB8-87B5-6529C7DA93DE}" destId="{0A60D920-A6B1-45BC-A6C1-E02FE2DDD5BD}" srcOrd="6" destOrd="0" presId="urn:microsoft.com/office/officeart/2005/8/layout/radial5"/>
    <dgm:cxn modelId="{DD4ADBB7-575B-4BA5-8090-D883D2B918CE}" type="presParOf" srcId="{472FE0EA-594A-4CB8-87B5-6529C7DA93DE}" destId="{F01B1B90-2BEF-49C3-AEA3-5AFE67D9E067}" srcOrd="7" destOrd="0" presId="urn:microsoft.com/office/officeart/2005/8/layout/radial5"/>
    <dgm:cxn modelId="{4CFBAA1B-B376-4D51-AD58-47628BBD948A}" type="presParOf" srcId="{F01B1B90-2BEF-49C3-AEA3-5AFE67D9E067}" destId="{57507059-A5CF-444B-AA96-5E281C4CFB95}" srcOrd="0" destOrd="0" presId="urn:microsoft.com/office/officeart/2005/8/layout/radial5"/>
    <dgm:cxn modelId="{1115797B-0878-4099-A912-D82FB85060D5}" type="presParOf" srcId="{472FE0EA-594A-4CB8-87B5-6529C7DA93DE}" destId="{C7B4FAF4-C947-4D60-BD58-D3765D8BC59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5F3FF-C999-4801-ABDD-BD099D467FA9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Biện pháp</a:t>
          </a:r>
          <a:endParaRPr lang="en-US" sz="330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60263" y="2205596"/>
        <a:ext cx="1007473" cy="1007473"/>
      </dsp:txXfrm>
    </dsp:sp>
    <dsp:sp modelId="{04CFE9A6-4055-4296-84EF-729CAC5EB4F6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58418" y="1620816"/>
        <a:ext cx="211162" cy="290655"/>
      </dsp:txXfrm>
    </dsp:sp>
    <dsp:sp modelId="{E9D77FFB-1F9B-417F-B49C-1F7CFCBFB82B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Trồng cây nơi thoáng mát</a:t>
          </a:r>
          <a:endParaRPr lang="en-US" sz="1700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60263" y="211644"/>
        <a:ext cx="1007473" cy="1007473"/>
      </dsp:txXfrm>
    </dsp:sp>
    <dsp:sp modelId="{4FCF3EFF-EB7F-4C77-ACFF-6FBD19856D8A}">
      <dsp:nvSpPr>
        <dsp:cNvPr id="0" name=""/>
        <dsp:cNvSpPr/>
      </dsp:nvSpPr>
      <dsp:spPr>
        <a:xfrm>
          <a:off x="4901608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01608" y="2564005"/>
        <a:ext cx="211162" cy="290655"/>
      </dsp:txXfrm>
    </dsp:sp>
    <dsp:sp modelId="{20F11968-BA48-4DEB-9012-B6019AD0D78D}">
      <dsp:nvSpPr>
        <dsp:cNvPr id="0" name=""/>
        <dsp:cNvSpPr/>
      </dsp:nvSpPr>
      <dsp:spPr>
        <a:xfrm>
          <a:off x="5345561" y="1996942"/>
          <a:ext cx="1424781" cy="14247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Làm đất tơi xốp</a:t>
          </a:r>
          <a:endParaRPr lang="en-US" sz="17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554215" y="2205596"/>
        <a:ext cx="1007473" cy="1007473"/>
      </dsp:txXfrm>
    </dsp:sp>
    <dsp:sp modelId="{AF157DA5-ACC7-47F0-9096-E0E597024FC2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58418" y="3507195"/>
        <a:ext cx="211162" cy="290655"/>
      </dsp:txXfrm>
    </dsp:sp>
    <dsp:sp modelId="{0A60D920-A6B1-45BC-A6C1-E02FE2DDD5BD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solidFill>
                <a:srgbClr val="3E7249"/>
              </a:solidFill>
              <a:latin typeface="Cambria" panose="02040503050406030204" pitchFamily="18" charset="0"/>
              <a:ea typeface="Cambria" panose="02040503050406030204" pitchFamily="18" charset="0"/>
            </a:rPr>
            <a:t>Tăng lượng khí Các-bô-nic</a:t>
          </a:r>
          <a:endParaRPr lang="en-US" sz="1700" kern="1200" dirty="0">
            <a:solidFill>
              <a:srgbClr val="3E7249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60263" y="4199548"/>
        <a:ext cx="1007473" cy="1007473"/>
      </dsp:txXfrm>
    </dsp:sp>
    <dsp:sp modelId="{F01B1B90-2BEF-49C3-AEA3-5AFE67D9E067}">
      <dsp:nvSpPr>
        <dsp:cNvPr id="0" name=""/>
        <dsp:cNvSpPr/>
      </dsp:nvSpPr>
      <dsp:spPr>
        <a:xfrm rot="10800000">
          <a:off x="2924731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3015229" y="2564005"/>
        <a:ext cx="211162" cy="290655"/>
      </dsp:txXfrm>
    </dsp:sp>
    <dsp:sp modelId="{C7B4FAF4-C947-4D60-BD58-D3765D8BC598}">
      <dsp:nvSpPr>
        <dsp:cNvPr id="0" name=""/>
        <dsp:cNvSpPr/>
      </dsp:nvSpPr>
      <dsp:spPr>
        <a:xfrm>
          <a:off x="1357657" y="1996942"/>
          <a:ext cx="1424781" cy="14247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Bón phân xanh, phân chuồng</a:t>
          </a:r>
          <a:endParaRPr lang="en-US" sz="1700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566311" y="2205596"/>
        <a:ext cx="1007473" cy="1007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86DAA8-A826-42D8-A482-F5121458528E}" type="datetimeFigureOut">
              <a:rPr lang="zh-CN" altLang="en-US" smtClean="0"/>
              <a:pPr/>
              <a:t>2023/4/9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C640966-D1B4-4CD5-ADE9-5BB78E7885C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91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966-D1B4-4CD5-ADE9-5BB78E7885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911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37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364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03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94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9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966-D1B4-4CD5-ADE9-5BB78E7885C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05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16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40966-D1B4-4CD5-ADE9-5BB78E7885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7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966-D1B4-4CD5-ADE9-5BB78E7885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53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9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本模板由处处用心夏计，欢迎购买。支持正版。字体来源：华文新魏、经典行书简（版权归字体夏计方所有）；图片来源于网络（版权归原摄图者所有）；内容整理自网络，处处用心夏计带内容的实用模版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8A5B4-642A-41E2-AD40-6674C0FAAB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979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966-D1B4-4CD5-ADE9-5BB78E7885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7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50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2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49452-571D-4FF6-B735-F7FB801D6DC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1DE4F-4E3B-4F17-A92D-CA37D9453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8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7C9A1C-A303-4DED-A0E9-19511CA66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0F7E6A-24EE-4C94-A762-3FDBC8DA1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26FAD9A-ED51-41AC-BFC1-2F038DF42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5E3D611-E4C9-4A7A-978D-BF9129C578F4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7AABF32-D365-4488-A293-9B5D444CFAAF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2F4C85-A57F-4349-84D9-F4E317EE9E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6242" y="-24666689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24D968-1CED-441F-A407-EBC470E376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48" y="-2280781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DCC838-C23C-4022-A391-E36381436D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9" y="27317759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FCC966-B028-4B30-B3AB-A0822FCF99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65858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05D62C1-7FFC-49B4-B4CE-82C0F56BCA83}"/>
              </a:ext>
            </a:extLst>
          </p:cNvPr>
          <p:cNvSpPr txBox="1">
            <a:spLocks/>
          </p:cNvSpPr>
          <p:nvPr userDrawn="1"/>
        </p:nvSpPr>
        <p:spPr>
          <a:xfrm>
            <a:off x="10161822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Măng Non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F4E9EA3-BB20-42D5-869C-E4F3A1D240B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7C5DC28-37F6-4E4F-B6B4-C6832554BC8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77922"/>
            <a:ext cx="12192000" cy="5322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203510" y="-42534"/>
            <a:ext cx="5142195" cy="6900534"/>
            <a:chOff x="4203511" y="-42534"/>
            <a:chExt cx="3862316" cy="69005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3" t="32351" b="35970"/>
            <a:stretch/>
          </p:blipFill>
          <p:spPr>
            <a:xfrm rot="16200000">
              <a:off x="2684405" y="1476578"/>
              <a:ext cx="6900530" cy="386231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203511" y="-42534"/>
              <a:ext cx="3862316" cy="6900533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29908" y="4708477"/>
            <a:ext cx="92365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altLang="zh-CN" sz="9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lang="zh-CN" altLang="en-US" sz="96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47" y="1116243"/>
            <a:ext cx="778146" cy="1048247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5439218" y="2014464"/>
            <a:ext cx="3046617" cy="282630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3E7249"/>
                </a:solidFill>
                <a:effectLst/>
                <a:latin typeface="UTM Bitsumishi Pro" panose="02040603050506020204" pitchFamily="18" charset="0"/>
              </a:rPr>
              <a:t>Khởi </a:t>
            </a:r>
            <a:r>
              <a:rPr lang="en-US" sz="8000" b="1" cap="none" spc="0" dirty="0" err="1">
                <a:ln/>
                <a:solidFill>
                  <a:srgbClr val="3E7249"/>
                </a:solidFill>
                <a:effectLst/>
                <a:latin typeface="UTM Bitsumishi Pro" panose="02040603050506020204" pitchFamily="18" charset="0"/>
              </a:rPr>
              <a:t>động</a:t>
            </a:r>
            <a:endParaRPr lang="en-US" sz="8000" b="1" cap="none" spc="0" dirty="0">
              <a:ln/>
              <a:solidFill>
                <a:srgbClr val="3E7249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4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u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uong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1722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4181301" y="4286864"/>
            <a:ext cx="2286000" cy="5702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5680364" y="3298009"/>
            <a:ext cx="22860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9495905" y="4912887"/>
            <a:ext cx="13716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 b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780782"/>
            <a:ext cx="60599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H.1: Sơ đồ sự trao đổi khí trong quang hợp của thực vật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22852" y="5780782"/>
            <a:ext cx="54323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H.2 Sơ đồ sự trao đổi khí trong hô hấp của thực vật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0" y="3733800"/>
            <a:ext cx="13716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</p:spTree>
    <p:extLst>
      <p:ext uri="{BB962C8B-B14F-4D97-AF65-F5344CB8AC3E}">
        <p14:creationId xmlns:p14="http://schemas.microsoft.com/office/powerpoint/2010/main" val="35699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455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3621" y="3898863"/>
            <a:ext cx="2178713" cy="2934961"/>
          </a:xfrm>
          <a:prstGeom prst="rect">
            <a:avLst/>
          </a:prstGeom>
        </p:spPr>
      </p:pic>
      <p:graphicFrame>
        <p:nvGraphicFramePr>
          <p:cNvPr id="1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167601"/>
              </p:ext>
            </p:extLst>
          </p:nvPr>
        </p:nvGraphicFramePr>
        <p:xfrm>
          <a:off x="4173926" y="2098444"/>
          <a:ext cx="7791062" cy="4170122"/>
        </p:xfrm>
        <a:graphic>
          <a:graphicData uri="http://schemas.openxmlformats.org/drawingml/2006/table">
            <a:tbl>
              <a:tblPr/>
              <a:tblGrid>
                <a:gridCol w="3895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0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endParaRPr kumimoji="0" lang="en-US" sz="3600" b="1" i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3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kumimoji="0" lang="en-US" sz="3600" b="1" i="1" u="none" strike="noStrike" cap="none" normalizeH="0" baseline="0" dirty="0">
                        <a:ln>
                          <a:noFill/>
                        </a:ln>
                        <a:solidFill>
                          <a:srgbClr val="3E7249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8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ban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ban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đêm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ban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endParaRPr lang="en-US" sz="3600" dirty="0">
                        <a:solidFill>
                          <a:srgbClr val="00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Hít khí các-bô-níc, thải khí ô-xi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Hít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ô-xi,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thải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các-bô-níc</a:t>
                      </a:r>
                      <a:endParaRPr lang="en-US" sz="3600" dirty="0">
                        <a:solidFill>
                          <a:srgbClr val="00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272334" y="344163"/>
            <a:ext cx="762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B050"/>
                </a:solidFill>
                <a:effectLst/>
                <a:latin typeface="UTM Isadora" panose="02040603050506020204" pitchFamily="18" charset="0"/>
              </a:rPr>
              <a:t>So sánh</a:t>
            </a:r>
            <a:endParaRPr lang="en-US" sz="6600" b="1" dirty="0">
              <a:solidFill>
                <a:srgbClr val="00B050"/>
              </a:solidFill>
              <a:effectLst/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82244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1242" y="3898863"/>
            <a:ext cx="2103471" cy="293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49756" y="2650136"/>
            <a:ext cx="6921807" cy="3858731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2512" y="-421269"/>
            <a:ext cx="2538758" cy="3807393"/>
          </a:xfrm>
          <a:prstGeom prst="rect">
            <a:avLst/>
          </a:prstGeom>
          <a:effectLst>
            <a:outerShdw blurRad="63500" sx="102000" sy="102000" algn="ctr" rotWithShape="0">
              <a:srgbClr val="011829">
                <a:alpha val="2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142824" y="1183811"/>
            <a:ext cx="762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B050"/>
                </a:solidFill>
                <a:effectLst/>
                <a:latin typeface="UTM Isadora" panose="02040603050506020204" pitchFamily="18" charset="0"/>
              </a:rPr>
              <a:t>Kết luận</a:t>
            </a:r>
            <a:endParaRPr lang="en-US" sz="6600" b="1" dirty="0">
              <a:solidFill>
                <a:srgbClr val="00B050"/>
              </a:solidFill>
              <a:effectLst/>
              <a:latin typeface="UTM Isadora" panose="02040603050506020204" pitchFamily="18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602225" y="3073503"/>
            <a:ext cx="671139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Thực vật cần không khí  để quang hợp và hô hấp.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Khí  các – bô – níc cần cho quá trình quang hợp.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Khí  ô-xi  cần cho quá trình hô hấp.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77922"/>
            <a:ext cx="12192000" cy="5322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b="68657"/>
          <a:stretch/>
        </p:blipFill>
        <p:spPr>
          <a:xfrm rot="16200000">
            <a:off x="-1280271" y="1497048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5820" b="2837"/>
          <a:stretch/>
        </p:blipFill>
        <p:spPr>
          <a:xfrm rot="16200000">
            <a:off x="6649079" y="1497047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574474" y="-42534"/>
            <a:ext cx="4971010" cy="6900534"/>
            <a:chOff x="4203511" y="-42534"/>
            <a:chExt cx="3862316" cy="69005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3" t="32351" b="35970"/>
            <a:stretch/>
          </p:blipFill>
          <p:spPr>
            <a:xfrm rot="16200000">
              <a:off x="2684405" y="1476578"/>
              <a:ext cx="6900530" cy="386231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203511" y="-42534"/>
              <a:ext cx="3862316" cy="6900533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29910" y="4708477"/>
            <a:ext cx="92365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altLang="zh-CN" sz="9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34" y="1032373"/>
            <a:ext cx="1426367" cy="12065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10227" y="2377406"/>
            <a:ext cx="51715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400" b="1" dirty="0">
                <a:latin typeface="#9Slide03 Kaleko 105 Round Bold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ứng dụng thực tế về nhu cầu không khí của thực vật</a:t>
            </a:r>
            <a:endParaRPr lang="en-US" altLang="en-US" sz="4400" b="1" dirty="0">
              <a:latin typeface="#9Slide03 Kaleko 105 Round Bold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250"/>
                            </p:stCondLst>
                            <p:childTnLst>
                              <p:par>
                                <p:cTn id="5" presetID="2" presetClass="entr" presetSubtype="8" decel="14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447" y="113838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87133" y="0"/>
            <a:ext cx="102223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563" y="3903616"/>
            <a:ext cx="2103471" cy="29349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323971" y="240544"/>
            <a:ext cx="7785532" cy="1200329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766" y="272870"/>
            <a:ext cx="779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khi đồng hành cùng 3 bác, các em hãy hoàn thành bài sau nhé!</a:t>
            </a:r>
            <a:endParaRPr lang="en-US" sz="3600" b="1" dirty="0">
              <a:solidFill>
                <a:schemeClr val="tx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265173" y="187439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6600"/>
                </a:solidFill>
                <a:cs typeface="Times New Roman" pitchFamily="18" charset="0"/>
              </a:rPr>
              <a:t>A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9284973" y="1874390"/>
            <a:ext cx="68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6600"/>
                </a:solidFill>
                <a:cs typeface="Times New Roman" pitchFamily="18" charset="0"/>
              </a:rPr>
              <a:t>B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887133" y="2560191"/>
            <a:ext cx="450224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dirty="0"/>
              <a:t>1.  Lượng khí các-bô-níc có sẵn trong không khí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887132" y="4063553"/>
            <a:ext cx="455631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/>
              <a:t>2. Lượng khí các-bô-níc tăng gấp đôi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887132" y="5379591"/>
            <a:ext cx="450224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/>
              <a:t>3. Lượng khí các-bô-níc tăng cao hơn gấp đôi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151372" y="4084191"/>
            <a:ext cx="487680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sz="3200" b="1" dirty="0"/>
              <a:t>b. Cây phát triển </a:t>
            </a:r>
            <a:endParaRPr lang="en-US" sz="3200" b="1" dirty="0"/>
          </a:p>
          <a:p>
            <a:pPr algn="ctr" eaLnBrk="1" hangingPunct="1"/>
            <a:r>
              <a:rPr lang="vi-VN" sz="3200" b="1" dirty="0"/>
              <a:t>bình thường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075173" y="2560191"/>
            <a:ext cx="49530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/>
              <a:t>a . Cây phát triển năng suất cao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151373" y="5608190"/>
            <a:ext cx="485191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VNI-Times" pitchFamily="2" charset="0"/>
                <a:cs typeface="Times New Roman" pitchFamily="18" charset="0"/>
              </a:rPr>
              <a:t>    </a:t>
            </a:r>
            <a:r>
              <a:rPr lang="en-US" sz="3200" b="1" dirty="0"/>
              <a:t>c.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chết</a:t>
            </a:r>
            <a:endParaRPr lang="en-US" sz="3200" b="1" dirty="0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6389373" y="3169790"/>
            <a:ext cx="762000" cy="1295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6443450" y="3245990"/>
            <a:ext cx="707923" cy="1315253"/>
          </a:xfrm>
          <a:prstGeom prst="line">
            <a:avLst/>
          </a:prstGeom>
          <a:ln w="38100">
            <a:solidFill>
              <a:srgbClr val="C0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flipV="1">
            <a:off x="6389373" y="5798315"/>
            <a:ext cx="761999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6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82244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1242" y="3898863"/>
            <a:ext cx="2103471" cy="29349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14106" y="654880"/>
            <a:ext cx="6921807" cy="5529789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0553" y="1278182"/>
            <a:ext cx="65689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các-bô-níc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các-bô-níc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đôi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suất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các-bô-nic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nữa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0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646" y="0"/>
            <a:ext cx="1908000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17646" y="0"/>
            <a:ext cx="766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057355" y="0"/>
            <a:ext cx="1908000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1135842" y="1897508"/>
            <a:ext cx="4632976" cy="26060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5"/>
          <a:stretch/>
        </p:blipFill>
        <p:spPr>
          <a:xfrm rot="5400000">
            <a:off x="6788043" y="2050127"/>
            <a:ext cx="8552597" cy="230080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18997586"/>
              </p:ext>
            </p:extLst>
          </p:nvPr>
        </p:nvGraphicFramePr>
        <p:xfrm>
          <a:off x="2279627" y="134581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74407" y="-1"/>
            <a:ext cx="779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ta cần làm gì để giúp cây trồng hấp thu tốt không khí?</a:t>
            </a:r>
            <a:endParaRPr lang="en-US" sz="3600" b="1" dirty="0">
              <a:solidFill>
                <a:schemeClr val="tx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455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1242" y="3898863"/>
            <a:ext cx="2103471" cy="293496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39" y="-79929"/>
            <a:ext cx="3420861" cy="6858000"/>
          </a:xfrm>
          <a:prstGeom prst="rect">
            <a:avLst/>
          </a:prstGeom>
        </p:spPr>
      </p:pic>
      <p:pic>
        <p:nvPicPr>
          <p:cNvPr id="1026" name="Picture 2" descr="Cách bón phân cho đậu Nành hiệu quả - Nuoitrong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829">
            <a:off x="7721495" y="2072971"/>
            <a:ext cx="4029791" cy="255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Về Đất Trồng Cây Trong Vườn II Ban Công X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913">
            <a:off x="4620008" y="766085"/>
            <a:ext cx="4241923" cy="261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đất tơi xốp bằng các chất hữu cơ - Thế giới giá thể, đất trồng câ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856">
            <a:off x="4985496" y="3763054"/>
            <a:ext cx="4237025" cy="262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3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646" y="0"/>
            <a:ext cx="1908000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17646" y="0"/>
            <a:ext cx="766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057355" y="0"/>
            <a:ext cx="1908000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1135842" y="1897508"/>
            <a:ext cx="4632976" cy="26060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5"/>
          <a:stretch/>
        </p:blipFill>
        <p:spPr>
          <a:xfrm rot="5400000">
            <a:off x="6788043" y="2050127"/>
            <a:ext cx="8552597" cy="230080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85092" y="518793"/>
            <a:ext cx="762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B050"/>
                </a:solidFill>
                <a:effectLst/>
                <a:latin typeface="UTM Isadora" panose="02040603050506020204" pitchFamily="18" charset="0"/>
              </a:rPr>
              <a:t>Ghi nhớ</a:t>
            </a:r>
            <a:endParaRPr lang="en-US" sz="6600" b="1" dirty="0">
              <a:solidFill>
                <a:srgbClr val="00B050"/>
              </a:solidFill>
              <a:effectLst/>
              <a:latin typeface="UTM Isadora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81830" y="1626789"/>
            <a:ext cx="73978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itchFamily="18" charset="0"/>
              </a:rPr>
              <a:t>Thực vật cần không khí để quang hợp và hô hấp.</a:t>
            </a:r>
          </a:p>
          <a:p>
            <a:pPr algn="just"/>
            <a:r>
              <a:rPr lang="vi-VN" sz="26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itchFamily="18" charset="0"/>
              </a:rPr>
              <a:t>Khí ô-xi cần cho quá trình hô hấp của thực vật. Thiếu ô-xi, thực vật sẽ ngừng hô hấp và chết.</a:t>
            </a:r>
          </a:p>
          <a:p>
            <a:pPr algn="just"/>
            <a:r>
              <a:rPr lang="vi-VN" sz="26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itchFamily="18" charset="0"/>
              </a:rPr>
              <a:t>Khí các-bô-nic cần cho quá trình quang hợp. Người ta đã phát hiện khí các-bô-níc có trong không khí chỉ đủ cho cây phát triển bình thường. Nếu tăng lượng khí các-bô-nic lên gấp đôi thì cây trồng sẽ cho năng suất cao hơn. Nhưng nếu lượng khí các-bô-nic cao hơn nữa, cây trồng sẽ chết.</a:t>
            </a:r>
            <a:endParaRPr lang="en-US" sz="2600" b="1" dirty="0">
              <a:solidFill>
                <a:srgbClr val="002060"/>
              </a:solidFill>
              <a:latin typeface="UTM Americana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/>
          <a:stretch/>
        </p:blipFill>
        <p:spPr>
          <a:xfrm rot="16200000">
            <a:off x="2645735" y="-2645735"/>
            <a:ext cx="6900530" cy="12192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470097" y="0"/>
            <a:ext cx="2671638" cy="6900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55893" y="-1"/>
            <a:ext cx="2377676" cy="6900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1702" y="1416260"/>
            <a:ext cx="44135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Chúc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các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em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  <a:p>
            <a:pPr algn="ctr"/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Học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tốt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455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3621" y="3898863"/>
            <a:ext cx="2178713" cy="29349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1" y="1440873"/>
            <a:ext cx="2302625" cy="3453937"/>
          </a:xfrm>
          <a:prstGeom prst="rect">
            <a:avLst/>
          </a:prstGeom>
          <a:effectLst>
            <a:outerShdw blurRad="63500" sx="102000" sy="102000" algn="ctr" rotWithShape="0">
              <a:srgbClr val="011829">
                <a:alpha val="2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979324" y="319928"/>
            <a:ext cx="6334298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927332" y="3809651"/>
            <a:ext cx="6233082" cy="742401"/>
            <a:chOff x="-98992" y="4160105"/>
            <a:chExt cx="7656563" cy="61782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19" name="矩形 9"/>
            <p:cNvSpPr/>
            <p:nvPr/>
          </p:nvSpPr>
          <p:spPr>
            <a:xfrm>
              <a:off x="795919" y="4193156"/>
              <a:ext cx="6761652" cy="486650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ni-tơ hơn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65809" y="2364998"/>
            <a:ext cx="6219767" cy="804626"/>
            <a:chOff x="51008" y="1116620"/>
            <a:chExt cx="8002322" cy="804626"/>
          </a:xfrm>
        </p:grpSpPr>
        <p:grpSp>
          <p:nvGrpSpPr>
            <p:cNvPr id="21" name="Group 20"/>
            <p:cNvGrpSpPr/>
            <p:nvPr/>
          </p:nvGrpSpPr>
          <p:grpSpPr>
            <a:xfrm>
              <a:off x="51008" y="1116620"/>
              <a:ext cx="8002322" cy="804626"/>
              <a:chOff x="51008" y="1116620"/>
              <a:chExt cx="7506563" cy="80462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24" name="矩形 9"/>
              <p:cNvSpPr/>
              <p:nvPr/>
            </p:nvSpPr>
            <p:spPr>
              <a:xfrm>
                <a:off x="962260" y="1142857"/>
                <a:ext cx="6595311" cy="668645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Liều lượng như nhau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85649" y="5192079"/>
            <a:ext cx="6207547" cy="724277"/>
            <a:chOff x="0" y="1996888"/>
            <a:chExt cx="8053330" cy="724277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2011938"/>
              <a:ext cx="8053330" cy="709227"/>
              <a:chOff x="0" y="2011939"/>
              <a:chExt cx="8053330" cy="61782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29" name="矩形 9"/>
              <p:cNvSpPr/>
              <p:nvPr/>
            </p:nvSpPr>
            <p:spPr>
              <a:xfrm>
                <a:off x="900802" y="2011939"/>
                <a:ext cx="7152528" cy="509413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Liều lượng khác nhau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49" y="4779523"/>
            <a:ext cx="1523181" cy="113683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09677" y="301773"/>
            <a:ext cx="6541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loại cây khác nhau thì cần chất khoáng thế nào?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455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3621" y="3898863"/>
            <a:ext cx="2178713" cy="29349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1" y="1440873"/>
            <a:ext cx="2302625" cy="3453937"/>
          </a:xfrm>
          <a:prstGeom prst="rect">
            <a:avLst/>
          </a:prstGeom>
          <a:effectLst>
            <a:outerShdw blurRad="63500" sx="102000" sy="102000" algn="ctr" rotWithShape="0">
              <a:srgbClr val="011829">
                <a:alpha val="2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730263" y="319928"/>
            <a:ext cx="7123686" cy="1736171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81257" y="3850555"/>
            <a:ext cx="6233082" cy="742401"/>
            <a:chOff x="-98992" y="4160105"/>
            <a:chExt cx="7656563" cy="61782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19" name="矩形 9"/>
            <p:cNvSpPr/>
            <p:nvPr/>
          </p:nvSpPr>
          <p:spPr>
            <a:xfrm>
              <a:off x="795919" y="4193156"/>
              <a:ext cx="6761652" cy="486650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 khác nhau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5649" y="2493683"/>
            <a:ext cx="6219767" cy="804626"/>
            <a:chOff x="51008" y="1116620"/>
            <a:chExt cx="8002322" cy="804626"/>
          </a:xfrm>
        </p:grpSpPr>
        <p:grpSp>
          <p:nvGrpSpPr>
            <p:cNvPr id="21" name="Group 20"/>
            <p:cNvGrpSpPr/>
            <p:nvPr/>
          </p:nvGrpSpPr>
          <p:grpSpPr>
            <a:xfrm>
              <a:off x="51008" y="1116620"/>
              <a:ext cx="8002322" cy="804626"/>
              <a:chOff x="51008" y="1116620"/>
              <a:chExt cx="7506563" cy="80462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24" name="矩形 9"/>
              <p:cNvSpPr/>
              <p:nvPr/>
            </p:nvSpPr>
            <p:spPr>
              <a:xfrm>
                <a:off x="962260" y="1142857"/>
                <a:ext cx="6595311" cy="668645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 như nhau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57991" y="5145202"/>
            <a:ext cx="6207547" cy="724277"/>
            <a:chOff x="0" y="1996888"/>
            <a:chExt cx="8053330" cy="724277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2011938"/>
              <a:ext cx="8053330" cy="709227"/>
              <a:chOff x="0" y="2011939"/>
              <a:chExt cx="8053330" cy="61782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29" name="矩形 9"/>
              <p:cNvSpPr/>
              <p:nvPr/>
            </p:nvSpPr>
            <p:spPr>
              <a:xfrm>
                <a:off x="900802" y="2011939"/>
                <a:ext cx="7152528" cy="509413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cần chất khoáng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60" y="3426021"/>
            <a:ext cx="1523181" cy="113683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09676" y="301773"/>
            <a:ext cx="6875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một cây, ở những giai đoạn phát triển khác nhau, nhu cầu về chất khoáng thế nào?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77922"/>
            <a:ext cx="12192000" cy="5322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b="68657"/>
          <a:stretch/>
        </p:blipFill>
        <p:spPr>
          <a:xfrm rot="16200000">
            <a:off x="-1280271" y="1497048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5820" b="2837"/>
          <a:stretch/>
        </p:blipFill>
        <p:spPr>
          <a:xfrm rot="16200000">
            <a:off x="6649079" y="1497047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小清新尤克里里和口哨背景音乐">
            <a:hlinkClick r:id="" action="ppaction://media"/>
            <a:extLst>
              <a:ext uri="{FF2B5EF4-FFF2-40B4-BE49-F238E27FC236}">
                <a16:creationId xmlns:a16="http://schemas.microsoft.com/office/drawing/2014/main" id="{B800CE99-7F5B-42B1-B17D-102662B89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8314" y="-1555432"/>
            <a:ext cx="609600" cy="6096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169994" y="-53640"/>
            <a:ext cx="8005156" cy="6900534"/>
            <a:chOff x="4203511" y="-42534"/>
            <a:chExt cx="3862316" cy="69005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3" t="32351" b="35970"/>
            <a:stretch/>
          </p:blipFill>
          <p:spPr>
            <a:xfrm rot="16200000">
              <a:off x="2684405" y="1476578"/>
              <a:ext cx="6900530" cy="386231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203511" y="-42534"/>
              <a:ext cx="3862316" cy="6900533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矩形: 圆角 1">
            <a:extLst>
              <a:ext uri="{FF2B5EF4-FFF2-40B4-BE49-F238E27FC236}">
                <a16:creationId xmlns:a16="http://schemas.microsoft.com/office/drawing/2014/main" id="{C6771F84-29DA-4AD9-8A87-5810C8B2D4C9}"/>
              </a:ext>
            </a:extLst>
          </p:cNvPr>
          <p:cNvSpPr/>
          <p:nvPr/>
        </p:nvSpPr>
        <p:spPr>
          <a:xfrm>
            <a:off x="5113071" y="648391"/>
            <a:ext cx="2591610" cy="4802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kashi" panose="02040603050506020204" pitchFamily="18" charset="0"/>
                <a:ea typeface="字魂70号-灵悦黑体" panose="00000500000000000000" pitchFamily="2" charset="-122"/>
                <a:cs typeface="+mn-cs"/>
              </a:rPr>
              <a:t>KHOA 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kashi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2373974" y="1368607"/>
            <a:ext cx="495840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none" strike="noStrike" kern="1200" cap="none" spc="-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70号-灵悦黑体" panose="00000500000000000000" pitchFamily="2" charset="-122"/>
                <a:cs typeface="+mn-cs"/>
              </a:rPr>
              <a:t>NHU CẦU </a:t>
            </a:r>
            <a:endParaRPr kumimoji="0" lang="en-US" altLang="zh-CN" sz="9600" b="0" i="0" u="none" strike="noStrike" kern="1200" cap="none" spc="-300" normalizeH="0" baseline="0" noProof="0" dirty="0">
              <a:ln w="2540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8" name="矩形 3"/>
          <p:cNvSpPr/>
          <p:nvPr/>
        </p:nvSpPr>
        <p:spPr>
          <a:xfrm>
            <a:off x="3428177" y="2694607"/>
            <a:ext cx="62039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1" u="none" strike="noStrike" kern="1200" cap="none" spc="-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4 Manuale SemiBold" panose="02040704050405060204" pitchFamily="18" charset="0"/>
                <a:ea typeface="字魂70号-灵悦黑体" panose="00000500000000000000" pitchFamily="2" charset="-122"/>
                <a:cs typeface="+mn-cs"/>
              </a:rPr>
              <a:t>KHÔNG KHÍ</a:t>
            </a:r>
            <a:endParaRPr kumimoji="0" lang="zh-CN" altLang="en-US" sz="9600" b="0" i="1" u="none" strike="noStrike" kern="1200" cap="none" spc="-30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4 Manuale SemiBold" panose="0204070405040506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32" y="3486705"/>
            <a:ext cx="1710431" cy="3429000"/>
          </a:xfrm>
          <a:prstGeom prst="rect">
            <a:avLst/>
          </a:prstGeom>
        </p:spPr>
      </p:pic>
      <p:sp>
        <p:nvSpPr>
          <p:cNvPr id="19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2442346" y="4179314"/>
            <a:ext cx="74815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none" strike="noStrike" kern="1200" cap="none" spc="-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70号-灵悦黑体" panose="00000500000000000000" pitchFamily="2" charset="-122"/>
                <a:cs typeface="+mn-cs"/>
              </a:rPr>
              <a:t>CỦA THỰC VẬT</a:t>
            </a:r>
            <a:endParaRPr kumimoji="0" lang="en-US" altLang="zh-CN" sz="9600" b="0" i="0" u="none" strike="noStrike" kern="1200" cap="none" spc="-300" normalizeH="0" baseline="0" noProof="0" dirty="0">
              <a:ln w="2540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070" y="-15382"/>
            <a:ext cx="485102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4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944" y="1572804"/>
            <a:ext cx="8529712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đ­ược vai trò của không khí đối với đòi sống của thực vật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đ­ược vai trò của ô-xi và các-bô-níc trong quá trình hô hấp và quang hợp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Ứ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dụng trong trồng trọt về nhu cầu không khí của thực vật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77922"/>
            <a:ext cx="12192000" cy="5322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b="68657"/>
          <a:stretch/>
        </p:blipFill>
        <p:spPr>
          <a:xfrm rot="16200000">
            <a:off x="-1280271" y="1497048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5820" b="2837"/>
          <a:stretch/>
        </p:blipFill>
        <p:spPr>
          <a:xfrm rot="16200000">
            <a:off x="6649079" y="1497047"/>
            <a:ext cx="6900530" cy="382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865418" y="-42535"/>
            <a:ext cx="4455622" cy="6900534"/>
            <a:chOff x="4203511" y="-42534"/>
            <a:chExt cx="3862316" cy="69005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3" t="32351" b="35970"/>
            <a:stretch/>
          </p:blipFill>
          <p:spPr>
            <a:xfrm rot="16200000">
              <a:off x="2684405" y="1476578"/>
              <a:ext cx="6900530" cy="386231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203511" y="-42534"/>
              <a:ext cx="3862316" cy="6900533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29908" y="4708477"/>
            <a:ext cx="92365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altLang="zh-CN" sz="9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47" y="910522"/>
            <a:ext cx="1068654" cy="114769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510227" y="2377406"/>
            <a:ext cx="51715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400" b="1" dirty="0">
                <a:latin typeface="#9Slide03 Kaleko 105 Round Bold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Vai trò của không khí đối với thực vật</a:t>
            </a:r>
            <a:endParaRPr lang="en-US" altLang="en-US" sz="4400" b="1" dirty="0">
              <a:latin typeface="#9Slide03 Kaleko 105 Round Bold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4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18026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930400" y="1257300"/>
            <a:ext cx="1409700" cy="1422400"/>
            <a:chOff x="528" y="792"/>
            <a:chExt cx="888" cy="896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3" name="Line 1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1355059">
            <a:off x="1143000" y="381000"/>
            <a:ext cx="3009900" cy="3149600"/>
            <a:chOff x="528" y="792"/>
            <a:chExt cx="888" cy="896"/>
          </a:xfrm>
        </p:grpSpPr>
        <p:grpSp>
          <p:nvGrpSpPr>
            <p:cNvPr id="22" name="Group 22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8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28" name="Line 2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" name="Arc 34"/>
          <p:cNvSpPr>
            <a:spLocks/>
          </p:cNvSpPr>
          <p:nvPr/>
        </p:nvSpPr>
        <p:spPr bwMode="auto">
          <a:xfrm rot="2960661" flipH="1">
            <a:off x="4118005" y="3923832"/>
            <a:ext cx="784166" cy="2016844"/>
          </a:xfrm>
          <a:custGeom>
            <a:avLst/>
            <a:gdLst>
              <a:gd name="T0" fmla="*/ 0 w 21600"/>
              <a:gd name="T1" fmla="*/ 0 h 21600"/>
              <a:gd name="T2" fmla="*/ 914400 w 21600"/>
              <a:gd name="T3" fmla="*/ 1905000 h 21600"/>
              <a:gd name="T4" fmla="*/ 0 w 21600"/>
              <a:gd name="T5" fmla="*/ 19050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5" name="Arc 35"/>
          <p:cNvSpPr>
            <a:spLocks/>
          </p:cNvSpPr>
          <p:nvPr/>
        </p:nvSpPr>
        <p:spPr bwMode="auto">
          <a:xfrm rot="13982437" flipV="1">
            <a:off x="4267745" y="3083667"/>
            <a:ext cx="760911" cy="1736046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1788131" y="5257800"/>
            <a:ext cx="217426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4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 ô-xi</a:t>
            </a:r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863997" y="4114800"/>
            <a:ext cx="340320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Các-bô-níc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Arc 38"/>
          <p:cNvSpPr>
            <a:spLocks/>
          </p:cNvSpPr>
          <p:nvPr/>
        </p:nvSpPr>
        <p:spPr bwMode="auto">
          <a:xfrm rot="13046667" flipV="1">
            <a:off x="6699187" y="4163002"/>
            <a:ext cx="1613027" cy="1003440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9" name="Arc 39"/>
          <p:cNvSpPr>
            <a:spLocks/>
          </p:cNvSpPr>
          <p:nvPr/>
        </p:nvSpPr>
        <p:spPr bwMode="auto">
          <a:xfrm rot="11881152" flipV="1">
            <a:off x="6552210" y="2961150"/>
            <a:ext cx="1373580" cy="971621"/>
          </a:xfrm>
          <a:custGeom>
            <a:avLst/>
            <a:gdLst>
              <a:gd name="T0" fmla="*/ 63556 w 21600"/>
              <a:gd name="T1" fmla="*/ 0 h 21571"/>
              <a:gd name="T2" fmla="*/ 1219200 w 21600"/>
              <a:gd name="T3" fmla="*/ 1446212 h 21571"/>
              <a:gd name="T4" fmla="*/ 0 w 21600"/>
              <a:gd name="T5" fmla="*/ 1446212 h 215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71" fill="none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</a:path>
              <a:path w="21600" h="21571" stroke="0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  <a:lnTo>
                  <a:pt x="0" y="21571"/>
                </a:lnTo>
                <a:lnTo>
                  <a:pt x="1125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7772400" y="31242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7543800" y="4724400"/>
            <a:ext cx="281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Khí ô-xi</a:t>
            </a: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1562100" y="31955"/>
            <a:ext cx="906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trao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#9Slide03 Cabin Bold" panose="00000800000000000000" pitchFamily="2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8000"/>
              </a:solidFill>
              <a:latin typeface="#9Slide03 Cabi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6783237" y="641249"/>
            <a:ext cx="5292616" cy="1981200"/>
          </a:xfrm>
          <a:prstGeom prst="cloudCallout">
            <a:avLst>
              <a:gd name="adj1" fmla="val -49318"/>
              <a:gd name="adj2" fmla="val 44995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6686345" y="603149"/>
            <a:ext cx="5486400" cy="2057400"/>
          </a:xfrm>
          <a:prstGeom prst="cloudCallout">
            <a:avLst>
              <a:gd name="adj1" fmla="val -48203"/>
              <a:gd name="adj2" fmla="val 4350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Quá trình quang hợp chỉ xảy ra khi nào?</a:t>
            </a: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7203850" y="1051745"/>
            <a:ext cx="2438400" cy="914400"/>
          </a:xfrm>
          <a:prstGeom prst="rect">
            <a:avLst/>
          </a:prstGeom>
          <a:noFill/>
          <a:ln w="9525" cap="rnd" algn="ctr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12051" flipV="1">
            <a:off x="7772614" y="2989891"/>
            <a:ext cx="3313863" cy="9144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l"/>
            <a:endParaRPr lang="en-US" sz="280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9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395652">
            <a:off x="7348538" y="4755440"/>
            <a:ext cx="2301783" cy="601989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80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0" name="AutoShape 50"/>
          <p:cNvSpPr>
            <a:spLocks noChangeArrowheads="1"/>
          </p:cNvSpPr>
          <p:nvPr/>
        </p:nvSpPr>
        <p:spPr bwMode="auto">
          <a:xfrm>
            <a:off x="6031005" y="527641"/>
            <a:ext cx="6229123" cy="2286000"/>
          </a:xfrm>
          <a:prstGeom prst="cloudCallout">
            <a:avLst>
              <a:gd name="adj1" fmla="val -42260"/>
              <a:gd name="adj2" fmla="val 4602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6629400" y="1066800"/>
            <a:ext cx="2438400" cy="914400"/>
          </a:xfrm>
          <a:prstGeom prst="rect">
            <a:avLst/>
          </a:prstGeom>
          <a:noFill/>
          <a:ln w="9525" cap="rnd" algn="ctr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1892300" y="1256507"/>
            <a:ext cx="1443050" cy="142237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8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39" grpId="0" animBg="1"/>
      <p:bldP spid="45" grpId="0" animBg="1"/>
      <p:bldP spid="45" grpId="1" animBg="1"/>
      <p:bldP spid="46" grpId="0" animBg="1"/>
      <p:bldP spid="46" grpId="1" animBg="1"/>
      <p:bldP spid="47" grpId="0"/>
      <p:bldP spid="47" grpId="1"/>
      <p:bldP spid="48" grpId="0" animBg="1"/>
      <p:bldP spid="49" grpId="0" animBg="1"/>
      <p:bldP spid="50" grpId="0" animBg="1"/>
      <p:bldP spid="50" grpId="1" animBg="1"/>
      <p:bldP spid="51" grpId="0"/>
      <p:bldP spid="51" grpId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K Wallpapers Dark Background Gallery | Hình ảnh, Tìm kiếm, 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09" y="-35560"/>
            <a:ext cx="6350450" cy="689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FF99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4364"/>
            <a:ext cx="9144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nen da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1"/>
            <a:ext cx="12192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2103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 rot="-9048425">
            <a:off x="2119402" y="691879"/>
            <a:ext cx="1161635" cy="1806558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CC00"/>
              </a:gs>
            </a:gsLst>
            <a:path path="rect">
              <a:fillToRect t="100000" r="100000"/>
            </a:path>
          </a:gradFill>
          <a:ln w="9525" cap="rnd">
            <a:solidFill>
              <a:srgbClr val="FF33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478839" y="557213"/>
            <a:ext cx="1438275" cy="1028700"/>
            <a:chOff x="528" y="792"/>
            <a:chExt cx="888" cy="896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2" name="Line 18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9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>
            <a:grpSpLocks/>
          </p:cNvGrpSpPr>
          <p:nvPr/>
        </p:nvGrpSpPr>
        <p:grpSpPr bwMode="auto">
          <a:xfrm rot="1355059">
            <a:off x="7753350" y="1"/>
            <a:ext cx="2914650" cy="2117725"/>
            <a:chOff x="528" y="792"/>
            <a:chExt cx="888" cy="896"/>
          </a:xfrm>
        </p:grpSpPr>
        <p:grpSp>
          <p:nvGrpSpPr>
            <p:cNvPr id="21" name="Group 21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9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30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3" name="Picture 37" descr="c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103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rc 38"/>
          <p:cNvSpPr>
            <a:spLocks/>
          </p:cNvSpPr>
          <p:nvPr/>
        </p:nvSpPr>
        <p:spPr bwMode="auto">
          <a:xfrm rot="2960661" flipH="1">
            <a:off x="3211514" y="2849564"/>
            <a:ext cx="922337" cy="1500187"/>
          </a:xfrm>
          <a:custGeom>
            <a:avLst/>
            <a:gdLst>
              <a:gd name="T0" fmla="*/ 0 w 21600"/>
              <a:gd name="T1" fmla="*/ 0 h 21600"/>
              <a:gd name="T2" fmla="*/ 922337 w 21600"/>
              <a:gd name="T3" fmla="*/ 1500187 h 21600"/>
              <a:gd name="T4" fmla="*/ 0 w 21600"/>
              <a:gd name="T5" fmla="*/ 15001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35" name="Arc 39"/>
          <p:cNvSpPr>
            <a:spLocks/>
          </p:cNvSpPr>
          <p:nvPr/>
        </p:nvSpPr>
        <p:spPr bwMode="auto">
          <a:xfrm rot="13982437" flipV="1">
            <a:off x="3036888" y="2541588"/>
            <a:ext cx="1458913" cy="947738"/>
          </a:xfrm>
          <a:custGeom>
            <a:avLst/>
            <a:gdLst>
              <a:gd name="T0" fmla="*/ 0 w 21600"/>
              <a:gd name="T1" fmla="*/ 0 h 21600"/>
              <a:gd name="T2" fmla="*/ 1458913 w 21600"/>
              <a:gd name="T3" fmla="*/ 947738 h 21600"/>
              <a:gd name="T4" fmla="*/ 0 w 21600"/>
              <a:gd name="T5" fmla="*/ 94773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1188842" y="2676525"/>
            <a:ext cx="193535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ô-xi</a:t>
            </a:r>
            <a:r>
              <a:rPr lang="en-US" sz="3600" dirty="0">
                <a:latin typeface="Times New Roman" pitchFamily="18" charset="0"/>
              </a:rPr>
              <a:t> </a:t>
            </a: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857250" y="3971925"/>
            <a:ext cx="31051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Các-bô-níc</a:t>
            </a:r>
            <a:endParaRPr lang="en-US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" name="Arc 42"/>
          <p:cNvSpPr>
            <a:spLocks/>
          </p:cNvSpPr>
          <p:nvPr/>
        </p:nvSpPr>
        <p:spPr bwMode="auto">
          <a:xfrm rot="13046667" flipV="1">
            <a:off x="7863655" y="3384581"/>
            <a:ext cx="1005724" cy="1118896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rc 43"/>
          <p:cNvSpPr>
            <a:spLocks/>
          </p:cNvSpPr>
          <p:nvPr/>
        </p:nvSpPr>
        <p:spPr bwMode="auto">
          <a:xfrm rot="11881152" flipV="1">
            <a:off x="7775073" y="2726344"/>
            <a:ext cx="871038" cy="1408291"/>
          </a:xfrm>
          <a:custGeom>
            <a:avLst/>
            <a:gdLst>
              <a:gd name="T0" fmla="*/ 63556 w 21600"/>
              <a:gd name="T1" fmla="*/ 0 h 21571"/>
              <a:gd name="T2" fmla="*/ 1219200 w 21600"/>
              <a:gd name="T3" fmla="*/ 1446213 h 21571"/>
              <a:gd name="T4" fmla="*/ 0 w 21600"/>
              <a:gd name="T5" fmla="*/ 1446213 h 215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71" fill="none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</a:path>
              <a:path w="21600" h="21571" stroke="0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  <a:lnTo>
                  <a:pt x="0" y="21571"/>
                </a:lnTo>
                <a:lnTo>
                  <a:pt x="1125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 rot="622568">
            <a:off x="8924675" y="2710657"/>
            <a:ext cx="15530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Khí ô-xi</a:t>
            </a: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8229600" y="3886200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Các-bô-nic</a:t>
            </a: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3962400" y="457200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1" dirty="0" err="1">
                <a:latin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sát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533400" y="5715000"/>
            <a:ext cx="4572000" cy="9144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</a:rPr>
              <a:t>Diễn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</a:rPr>
              <a:t>ra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</a:rPr>
              <a:t>suốt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</a:rPr>
              <a:t>ngày</a:t>
            </a:r>
            <a:r>
              <a:rPr lang="en-US" sz="36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itchFamily="18" charset="0"/>
              </a:rPr>
              <a:t>đêm</a:t>
            </a:r>
            <a:endParaRPr lang="en-US" sz="360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4" name="AutoShape 48"/>
          <p:cNvSpPr>
            <a:spLocks noChangeArrowheads="1"/>
          </p:cNvSpPr>
          <p:nvPr/>
        </p:nvSpPr>
        <p:spPr bwMode="auto">
          <a:xfrm>
            <a:off x="5818021" y="4475001"/>
            <a:ext cx="6298276" cy="2358954"/>
          </a:xfrm>
          <a:prstGeom prst="cloudCallout">
            <a:avLst>
              <a:gd name="adj1" fmla="val -8023"/>
              <a:gd name="adj2" fmla="val -1084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dirty="0" err="1">
                <a:latin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hô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hô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hít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?</a:t>
            </a:r>
            <a:endParaRPr lang="en-US" sz="2800" dirty="0"/>
          </a:p>
        </p:txBody>
      </p:sp>
      <p:sp>
        <p:nvSpPr>
          <p:cNvPr id="45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395652">
            <a:off x="8653721" y="2559687"/>
            <a:ext cx="1882775" cy="8255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/>
          </a:p>
        </p:txBody>
      </p:sp>
      <p:sp>
        <p:nvSpPr>
          <p:cNvPr id="46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12051" flipV="1">
            <a:off x="8109665" y="3789107"/>
            <a:ext cx="2104339" cy="7206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l"/>
            <a:endParaRPr lang="en-US"/>
          </a:p>
        </p:txBody>
      </p:sp>
      <p:sp>
        <p:nvSpPr>
          <p:cNvPr id="47" name="Oval 51"/>
          <p:cNvSpPr>
            <a:spLocks noChangeArrowheads="1"/>
          </p:cNvSpPr>
          <p:nvPr/>
        </p:nvSpPr>
        <p:spPr bwMode="auto">
          <a:xfrm>
            <a:off x="8524877" y="513102"/>
            <a:ext cx="1392237" cy="122437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857250" y="-9963"/>
            <a:ext cx="9944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0.41063 L 0.00833 3.410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8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5873"/>
            <a:ext cx="12192000" cy="5246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279" y="0"/>
            <a:ext cx="3833091" cy="6858000"/>
          </a:xfrm>
          <a:prstGeom prst="rect">
            <a:avLst/>
          </a:prstGeom>
          <a:solidFill>
            <a:srgbClr val="78C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455" y="0"/>
            <a:ext cx="77855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79" y="1440873"/>
            <a:ext cx="3015685" cy="951345"/>
          </a:xfrm>
          <a:prstGeom prst="rect">
            <a:avLst/>
          </a:prstGeom>
          <a:solidFill>
            <a:srgbClr val="5FB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8750">
            <a:off x="-343763" y="940609"/>
            <a:ext cx="2584359" cy="1453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3621" y="3898863"/>
            <a:ext cx="2178713" cy="29349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72334" y="925752"/>
            <a:ext cx="7622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 sự khác nhau giữa quá trình quang hợp và quá trình hô hấp?</a:t>
            </a:r>
            <a:endParaRPr lang="en-US" sz="6600" b="1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545BFE5-4916-4E9B-9A91-B079B3A9A8B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初夏"/>
  <p:tag name="ISPRING_SCORM_PASSING_SCORE" val="100.000000"/>
  <p:tag name="ISPRING_OUTPUT_FOLDER" val="D:\ppt\第12批\696518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eohdz2j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1563</Words>
  <Application>Microsoft Office PowerPoint</Application>
  <PresentationFormat>Widescreen</PresentationFormat>
  <Paragraphs>112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Cambria</vt:lpstr>
      <vt:lpstr>SVN-Newton</vt:lpstr>
      <vt:lpstr>UTM Showcard</vt:lpstr>
      <vt:lpstr>#9Slide04 Manuale SemiBold</vt:lpstr>
      <vt:lpstr>UTM Akashi</vt:lpstr>
      <vt:lpstr>Arial</vt:lpstr>
      <vt:lpstr>UTM Americana</vt:lpstr>
      <vt:lpstr>#9Slide07 HoneyCream</vt:lpstr>
      <vt:lpstr>#9Slide03 Cabin Bold</vt:lpstr>
      <vt:lpstr>VNI-Times</vt:lpstr>
      <vt:lpstr>UTM Bitsumishi Pro</vt:lpstr>
      <vt:lpstr>#9Slide07 Altus</vt:lpstr>
      <vt:lpstr>UTM American Sans</vt:lpstr>
      <vt:lpstr>#9Slide03 Kaleko 105 Round Bold</vt:lpstr>
      <vt:lpstr>字魂59号-创粗黑</vt:lpstr>
      <vt:lpstr>UTM Isadora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Nhucaukhongkhicuathucvat</dc:title>
  <dc:creator>MANG NON</dc:creator>
  <cp:keywords>MANG NON</cp:keywords>
  <cp:lastModifiedBy>ADMIN</cp:lastModifiedBy>
  <cp:revision>125</cp:revision>
  <dcterms:created xsi:type="dcterms:W3CDTF">2018-05-17T03:43:39Z</dcterms:created>
  <dcterms:modified xsi:type="dcterms:W3CDTF">2023-04-09T07:53:12Z</dcterms:modified>
</cp:coreProperties>
</file>