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2"/>
  </p:notesMasterIdLst>
  <p:sldIdLst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93" r:id="rId16"/>
    <p:sldId id="294" r:id="rId17"/>
    <p:sldId id="295" r:id="rId18"/>
    <p:sldId id="296" r:id="rId19"/>
    <p:sldId id="297" r:id="rId20"/>
    <p:sldId id="290" r:id="rId21"/>
    <p:sldId id="291" r:id="rId22"/>
    <p:sldId id="289" r:id="rId23"/>
    <p:sldId id="292" r:id="rId24"/>
    <p:sldId id="281" r:id="rId25"/>
    <p:sldId id="278" r:id="rId26"/>
    <p:sldId id="279" r:id="rId27"/>
    <p:sldId id="280" r:id="rId28"/>
    <p:sldId id="282" r:id="rId29"/>
    <p:sldId id="283" r:id="rId30"/>
    <p:sldId id="286" r:id="rId31"/>
    <p:sldId id="284" r:id="rId32"/>
    <p:sldId id="257" r:id="rId33"/>
    <p:sldId id="256" r:id="rId34"/>
    <p:sldId id="258" r:id="rId35"/>
    <p:sldId id="259" r:id="rId36"/>
    <p:sldId id="260" r:id="rId37"/>
    <p:sldId id="261" r:id="rId38"/>
    <p:sldId id="262" r:id="rId39"/>
    <p:sldId id="263" r:id="rId40"/>
    <p:sldId id="287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5639"/>
    <a:srgbClr val="78A879"/>
    <a:srgbClr val="7EBB65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D2D7D-CD72-4914-BF47-0D1DD1EE99CA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DF6C-D876-44F5-86FC-C4ED542AB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9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355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1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7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05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915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673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60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17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763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41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4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843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44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2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06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65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83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71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09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716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1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832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62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6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29.xml"/><Relationship Id="rId7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microsoft.com/office/2007/relationships/hdphoto" Target="../media/hdphoto5.wdp"/><Relationship Id="rId21" Type="http://schemas.openxmlformats.org/officeDocument/2006/relationships/image" Target="../media/image34.png"/><Relationship Id="rId7" Type="http://schemas.openxmlformats.org/officeDocument/2006/relationships/slide" Target="slide31.xml"/><Relationship Id="rId12" Type="http://schemas.openxmlformats.org/officeDocument/2006/relationships/slide" Target="slide33.xml"/><Relationship Id="rId17" Type="http://schemas.openxmlformats.org/officeDocument/2006/relationships/image" Target="../media/image31.png"/><Relationship Id="rId25" Type="http://schemas.openxmlformats.org/officeDocument/2006/relationships/slide" Target="slide22.xml"/><Relationship Id="rId2" Type="http://schemas.openxmlformats.org/officeDocument/2006/relationships/image" Target="../media/image24.png"/><Relationship Id="rId16" Type="http://schemas.openxmlformats.org/officeDocument/2006/relationships/slide" Target="slide35.xm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24" Type="http://schemas.microsoft.com/office/2007/relationships/hdphoto" Target="../media/hdphoto10.wdp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10" Type="http://schemas.openxmlformats.org/officeDocument/2006/relationships/slide" Target="slide32.xml"/><Relationship Id="rId19" Type="http://schemas.microsoft.com/office/2007/relationships/hdphoto" Target="../media/hdphoto8.wdp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slide" Target="slide34.xml"/><Relationship Id="rId22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30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slide" Target="slide30.xml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slide" Target="slide30.xml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slide" Target="slide30.xml"/><Relationship Id="rId4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slide" Target="slide30.xml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82F7C6-09C3-4D9A-8653-0326F5967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12192000" cy="6858000"/>
          </a:xfrm>
          <a:prstGeom prst="rect">
            <a:avLst/>
          </a:prstGeom>
        </p:spPr>
      </p:pic>
      <p:pic>
        <p:nvPicPr>
          <p:cNvPr id="14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1299444-C693-4745-A728-F2291EBB1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7380" y="-1043124"/>
            <a:ext cx="457260" cy="457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1066800"/>
            <a:ext cx="6610789" cy="1915919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Chào mừng quý thầy cô và các em học sinh đến với tiết học.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3124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MÔN:  KHOA HỌC</a:t>
            </a:r>
            <a:endParaRPr lang="en-US" sz="36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4267200"/>
            <a:ext cx="769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Giáo viên</a:t>
            </a:r>
            <a:r>
              <a:rPr lang="vi-VN" sz="3200" b="1" dirty="0" smtClean="0">
                <a:latin typeface="+mj-lt"/>
              </a:rPr>
              <a:t>: </a:t>
            </a:r>
            <a:r>
              <a:rPr lang="vi-VN" sz="3200" b="1" dirty="0">
                <a:latin typeface="+mj-lt"/>
              </a:rPr>
              <a:t>Trần Thị Thu Hà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96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" y="0"/>
            <a:ext cx="12189752" cy="685673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2286000" y="2514600"/>
            <a:ext cx="7696200" cy="1600200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025D3DCF-FDD9-4F6A-82E4-C73A16E203C8}"/>
              </a:ext>
            </a:extLst>
          </p:cNvPr>
          <p:cNvSpPr txBox="1"/>
          <p:nvPr/>
        </p:nvSpPr>
        <p:spPr>
          <a:xfrm>
            <a:off x="2362200" y="2667000"/>
            <a:ext cx="7543800" cy="1295400"/>
          </a:xfrm>
          <a:prstGeom prst="rect">
            <a:avLst/>
          </a:prstGeom>
          <a:solidFill>
            <a:srgbClr val="7FB763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kumimoji="1"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27432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</a:rPr>
              <a:t>Hoạt  động 2: Điều </a:t>
            </a:r>
            <a:r>
              <a:rPr lang="vi-VN" sz="3200" b="1" dirty="0">
                <a:solidFill>
                  <a:schemeClr val="bg1"/>
                </a:solidFill>
              </a:rPr>
              <a:t>kiện để cây sống và phát triển bình thường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1315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762000" y="0"/>
            <a:ext cx="10591800" cy="125484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5400"/>
            <a:ext cx="701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7505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-152400" y="0"/>
            <a:ext cx="12496800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838200"/>
            <a:ext cx="7162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-25400" y="640080"/>
            <a:ext cx="122174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838200"/>
            <a:ext cx="6553200" cy="6019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21767"/>
            <a:ext cx="12268199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21770" y="796294"/>
            <a:ext cx="12170229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838200"/>
            <a:ext cx="6934200" cy="601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2657"/>
            <a:ext cx="12268200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7505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14400"/>
            <a:ext cx="6420235" cy="594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6281"/>
            <a:ext cx="12191999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14514"/>
            <a:ext cx="12573000" cy="66205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58674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thiếu ánh sáng</a:t>
            </a:r>
            <a:endParaRPr lang="en-US" sz="4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5791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có ánh sáng</a:t>
            </a:r>
            <a:endParaRPr lang="en-US" sz="4000" b="1" dirty="0">
              <a:latin typeface="+mj-lt"/>
            </a:endParaRPr>
          </a:p>
        </p:txBody>
      </p:sp>
      <p:pic>
        <p:nvPicPr>
          <p:cNvPr id="2050" name="Picture 2" descr="7 loại cây cảnh phát triển tươi tốt dù không có ánh sáng, chưng trong phòng  khách là vượng phu ích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5073391" cy="509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8 Lý Do Khiến Cây Cảnh Để Trong Văn Phòng Của Bạn Bị Ch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6019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581400" y="1676400"/>
            <a:ext cx="533400" cy="457200"/>
          </a:xfrm>
          <a:prstGeom prst="roundRect">
            <a:avLst/>
          </a:prstGeom>
          <a:solidFill>
            <a:srgbClr val="385639"/>
          </a:solidFill>
          <a:ln>
            <a:solidFill>
              <a:srgbClr val="385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743200" y="3200400"/>
            <a:ext cx="1371600" cy="304800"/>
          </a:xfrm>
          <a:prstGeom prst="roundRect">
            <a:avLst/>
          </a:prstGeom>
          <a:solidFill>
            <a:srgbClr val="385639"/>
          </a:solidFill>
          <a:ln>
            <a:solidFill>
              <a:srgbClr val="385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14514"/>
            <a:ext cx="12573000" cy="66205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60198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thiếu không khí</a:t>
            </a:r>
            <a:endParaRPr lang="en-US" sz="4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6124714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có đủ không khí </a:t>
            </a:r>
            <a:endParaRPr lang="en-US" sz="40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11125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14514"/>
            <a:ext cx="12573000" cy="66205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 bệnh thường gặp ở lá cây – Nông Trại Cao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5105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ưới nước cho cây như thế nào là đúng cách? – Nông Trại Cao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5715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5791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thiếu nước</a:t>
            </a:r>
            <a:endParaRPr lang="en-US" sz="4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5791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đủ nước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6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14514"/>
            <a:ext cx="12573000" cy="66205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60198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thiếu chất khoáng</a:t>
            </a:r>
            <a:endParaRPr lang="en-US" sz="4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1200" y="6150114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Cây có chất khoáng</a:t>
            </a:r>
            <a:endParaRPr lang="en-US" sz="4000" b="1" dirty="0">
              <a:latin typeface="+mj-lt"/>
            </a:endParaRPr>
          </a:p>
        </p:txBody>
      </p:sp>
      <p:pic>
        <p:nvPicPr>
          <p:cNvPr id="3078" name="Picture 6" descr="12 Nguyên Nhân Lan Bị Vàng Lá &amp; Cách Chữa Hiệu Quả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10287000" cy="539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5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98AC62D4-68D6-43CB-828C-22DCD2969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sp>
        <p:nvSpPr>
          <p:cNvPr id="37" name="文本框 4">
            <a:extLst>
              <a:ext uri="{FF2B5EF4-FFF2-40B4-BE49-F238E27FC236}">
                <a16:creationId xmlns:a16="http://schemas.microsoft.com/office/drawing/2014/main" id="{025D3DCF-FDD9-4F6A-82E4-C73A16E203C8}"/>
              </a:ext>
            </a:extLst>
          </p:cNvPr>
          <p:cNvSpPr txBox="1"/>
          <p:nvPr/>
        </p:nvSpPr>
        <p:spPr>
          <a:xfrm>
            <a:off x="4419600" y="1143000"/>
            <a:ext cx="3962400" cy="978932"/>
          </a:xfrm>
          <a:prstGeom prst="rect">
            <a:avLst/>
          </a:prstGeom>
          <a:solidFill>
            <a:srgbClr val="7FB763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kumimoji="1"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1219200"/>
            <a:ext cx="3020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3200" y="3048000"/>
            <a:ext cx="7495786" cy="684813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THỰC VẬT CẦN GÌ ĐỂ SỐNG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7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21770" y="796294"/>
            <a:ext cx="12170229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TextBox 5"/>
          <p:cNvSpPr txBox="1"/>
          <p:nvPr/>
        </p:nvSpPr>
        <p:spPr>
          <a:xfrm>
            <a:off x="2057400" y="56830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Cây số 4 có đầy đủ các điều kiện sống nên phát triển bình thường.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838200"/>
            <a:ext cx="6934200" cy="4953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2657"/>
            <a:ext cx="12268200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1315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762000" y="0"/>
            <a:ext cx="10591800" cy="125484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5400"/>
            <a:ext cx="701040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621385"/>
            <a:ext cx="998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Cây số 1 thiếu ánh sáng, không quang hợp được, quá trình tổng hợp chất hữu cơ sẽ không diễn ra.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4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7505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-152400" y="0"/>
            <a:ext cx="12496800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486400"/>
            <a:ext cx="947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Cây số 2 thiếu không khí, không thực hiện được quá trình trao đổi chất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838200"/>
            <a:ext cx="7162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-25400" y="640080"/>
            <a:ext cx="122174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TextBox 5"/>
          <p:cNvSpPr txBox="1"/>
          <p:nvPr/>
        </p:nvSpPr>
        <p:spPr>
          <a:xfrm>
            <a:off x="990600" y="5657671"/>
            <a:ext cx="10384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Cây số 3 thiếu nước, không thể quang hợp, các chất dinh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dưỡng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không thể hòa tan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cung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cấp cho cây.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838200"/>
            <a:ext cx="6553200" cy="4496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21767"/>
            <a:ext cx="12268199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7505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" name="TextBox 5"/>
          <p:cNvSpPr txBox="1"/>
          <p:nvPr/>
        </p:nvSpPr>
        <p:spPr>
          <a:xfrm>
            <a:off x="2057400" y="5679442"/>
            <a:ext cx="847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Cây số 5 thiếu chất khoáng có trong đất nên chết rất nhanh.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14400"/>
            <a:ext cx="6420235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6281"/>
            <a:ext cx="12191999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2: Điều kiện để cây sống và phát triển bình thường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25400" y="1405894"/>
            <a:ext cx="121666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grpSp>
        <p:nvGrpSpPr>
          <p:cNvPr id="68" name="Group 67"/>
          <p:cNvGrpSpPr/>
          <p:nvPr/>
        </p:nvGrpSpPr>
        <p:grpSpPr>
          <a:xfrm>
            <a:off x="1066800" y="3581400"/>
            <a:ext cx="679035" cy="955985"/>
            <a:chOff x="3237191" y="3623483"/>
            <a:chExt cx="600501" cy="766547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3237191" y="3725839"/>
              <a:ext cx="6005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537441" y="3753135"/>
              <a:ext cx="0" cy="52089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3445923" y="4187589"/>
              <a:ext cx="175840" cy="2024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63" name="Oval 62"/>
            <p:cNvSpPr/>
            <p:nvPr/>
          </p:nvSpPr>
          <p:spPr>
            <a:xfrm>
              <a:off x="3445923" y="3623483"/>
              <a:ext cx="175840" cy="2024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14800" y="3581400"/>
            <a:ext cx="685800" cy="838200"/>
            <a:chOff x="5191493" y="3623483"/>
            <a:chExt cx="600501" cy="724468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5191493" y="3725839"/>
              <a:ext cx="6005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489072" y="3725839"/>
              <a:ext cx="0" cy="52089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 flipH="1">
              <a:off x="5400787" y="4145509"/>
              <a:ext cx="161446" cy="20244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64" name="Oval 63"/>
            <p:cNvSpPr/>
            <p:nvPr/>
          </p:nvSpPr>
          <p:spPr>
            <a:xfrm>
              <a:off x="5401152" y="3623483"/>
              <a:ext cx="175840" cy="2024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391400" y="3657600"/>
            <a:ext cx="762000" cy="838200"/>
            <a:chOff x="7091204" y="3651913"/>
            <a:chExt cx="600501" cy="824553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7091204" y="3753135"/>
              <a:ext cx="6005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391454" y="3753135"/>
              <a:ext cx="0" cy="52089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 flipH="1">
              <a:off x="7310731" y="4274024"/>
              <a:ext cx="161446" cy="20244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65" name="Oval 64"/>
            <p:cNvSpPr/>
            <p:nvPr/>
          </p:nvSpPr>
          <p:spPr>
            <a:xfrm>
              <a:off x="7299009" y="3651913"/>
              <a:ext cx="175840" cy="2024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515600" y="3657600"/>
            <a:ext cx="762000" cy="762000"/>
            <a:chOff x="9029749" y="3623483"/>
            <a:chExt cx="600501" cy="822277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9029749" y="3753135"/>
              <a:ext cx="6005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9329999" y="3753135"/>
              <a:ext cx="0" cy="52089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 flipH="1">
              <a:off x="9249276" y="4243318"/>
              <a:ext cx="161446" cy="20244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66" name="Oval 65"/>
            <p:cNvSpPr/>
            <p:nvPr/>
          </p:nvSpPr>
          <p:spPr>
            <a:xfrm>
              <a:off x="9238371" y="3623483"/>
              <a:ext cx="175840" cy="2024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00" y="4495800"/>
            <a:ext cx="1900000" cy="2209800"/>
            <a:chOff x="2182427" y="4234574"/>
            <a:chExt cx="1519000" cy="1673379"/>
          </a:xfrm>
        </p:grpSpPr>
        <p:sp>
          <p:nvSpPr>
            <p:cNvPr id="73" name="Rectangle 72"/>
            <p:cNvSpPr/>
            <p:nvPr/>
          </p:nvSpPr>
          <p:spPr>
            <a:xfrm>
              <a:off x="2182427" y="4234574"/>
              <a:ext cx="1519000" cy="1673379"/>
            </a:xfrm>
            <a:prstGeom prst="rect">
              <a:avLst/>
            </a:prstGeom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438400" y="4724400"/>
              <a:ext cx="120683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V="1">
            <a:off x="5715000" y="2667000"/>
            <a:ext cx="848107" cy="2679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915400" y="2705100"/>
            <a:ext cx="838200" cy="381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590800" y="2590800"/>
            <a:ext cx="106715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352800" y="4572000"/>
            <a:ext cx="2024743" cy="2079172"/>
            <a:chOff x="4229459" y="4234570"/>
            <a:chExt cx="1725609" cy="1662492"/>
          </a:xfrm>
        </p:grpSpPr>
        <p:sp>
          <p:nvSpPr>
            <p:cNvPr id="74" name="Rectangle 73"/>
            <p:cNvSpPr/>
            <p:nvPr/>
          </p:nvSpPr>
          <p:spPr>
            <a:xfrm>
              <a:off x="4318371" y="4234570"/>
              <a:ext cx="1582259" cy="1662492"/>
            </a:xfrm>
            <a:prstGeom prst="rect">
              <a:avLst/>
            </a:prstGeom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29459" y="4447247"/>
              <a:ext cx="17256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 khoáng</a:t>
              </a:r>
              <a:endPara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0" y="4572000"/>
            <a:ext cx="1981200" cy="2133601"/>
            <a:chOff x="6227247" y="4220447"/>
            <a:chExt cx="1725609" cy="1654843"/>
          </a:xfrm>
        </p:grpSpPr>
        <p:sp>
          <p:nvSpPr>
            <p:cNvPr id="75" name="Rectangle 74"/>
            <p:cNvSpPr/>
            <p:nvPr/>
          </p:nvSpPr>
          <p:spPr>
            <a:xfrm>
              <a:off x="6259906" y="4220447"/>
              <a:ext cx="1654845" cy="1654843"/>
            </a:xfrm>
            <a:prstGeom prst="rect">
              <a:avLst/>
            </a:prstGeom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227247" y="4507125"/>
              <a:ext cx="17256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khí</a:t>
              </a:r>
              <a:endPara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06000" y="4495800"/>
            <a:ext cx="1763714" cy="2133600"/>
            <a:chOff x="8219592" y="4204740"/>
            <a:chExt cx="1763714" cy="1605224"/>
          </a:xfrm>
        </p:grpSpPr>
        <p:sp>
          <p:nvSpPr>
            <p:cNvPr id="76" name="Rectangle 75"/>
            <p:cNvSpPr/>
            <p:nvPr/>
          </p:nvSpPr>
          <p:spPr>
            <a:xfrm>
              <a:off x="8302183" y="4204740"/>
              <a:ext cx="1681123" cy="1605224"/>
            </a:xfrm>
            <a:prstGeom prst="rect">
              <a:avLst/>
            </a:prstGeom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219592" y="4452689"/>
              <a:ext cx="17256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 sáng</a:t>
              </a:r>
              <a:endPara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1600200"/>
            <a:ext cx="2393141" cy="1962854"/>
            <a:chOff x="737559" y="1779691"/>
            <a:chExt cx="1988458" cy="1944913"/>
          </a:xfrm>
        </p:grpSpPr>
        <p:sp>
          <p:nvSpPr>
            <p:cNvPr id="88" name="Oval 87"/>
            <p:cNvSpPr/>
            <p:nvPr/>
          </p:nvSpPr>
          <p:spPr>
            <a:xfrm>
              <a:off x="737559" y="1779691"/>
              <a:ext cx="1988458" cy="194491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026" name="Picture 2" descr="Nước tinh khiết là gì? Sử dụng nước tinh khiết có thực sự tốt cho cơ thể? -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8" y="1839524"/>
              <a:ext cx="1987200" cy="1825247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276600" y="1600200"/>
            <a:ext cx="2438399" cy="2004661"/>
            <a:chOff x="3956101" y="1720571"/>
            <a:chExt cx="1988458" cy="1987200"/>
          </a:xfrm>
        </p:grpSpPr>
        <p:sp>
          <p:nvSpPr>
            <p:cNvPr id="83" name="Oval 82"/>
            <p:cNvSpPr/>
            <p:nvPr/>
          </p:nvSpPr>
          <p:spPr>
            <a:xfrm>
              <a:off x="3956101" y="1723572"/>
              <a:ext cx="1988458" cy="198119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028" name="Picture 4" descr="Khoáng chất có vai trò quan trọng như thế nào đối với cây trồng?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" t="2362" r="-922" b="-2362"/>
            <a:stretch/>
          </p:blipFill>
          <p:spPr bwMode="auto">
            <a:xfrm>
              <a:off x="3956730" y="1720571"/>
              <a:ext cx="1987200" cy="19872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553200" y="1524000"/>
            <a:ext cx="2362200" cy="1981200"/>
            <a:chOff x="6299200" y="1756230"/>
            <a:chExt cx="2002973" cy="1946646"/>
          </a:xfrm>
        </p:grpSpPr>
        <p:sp>
          <p:nvSpPr>
            <p:cNvPr id="33" name="Oval 32"/>
            <p:cNvSpPr/>
            <p:nvPr/>
          </p:nvSpPr>
          <p:spPr>
            <a:xfrm>
              <a:off x="6299200" y="1756230"/>
              <a:ext cx="2002972" cy="194664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030" name="Picture 6" descr="Tầm quan trọng của không khí sạch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" t="5674" r="290" b="-5674"/>
            <a:stretch/>
          </p:blipFill>
          <p:spPr bwMode="auto">
            <a:xfrm>
              <a:off x="6309635" y="1814286"/>
              <a:ext cx="1992538" cy="187234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9677400" y="1600200"/>
            <a:ext cx="2362200" cy="2057400"/>
            <a:chOff x="8980261" y="1681799"/>
            <a:chExt cx="2106000" cy="1948630"/>
          </a:xfrm>
        </p:grpSpPr>
        <p:sp>
          <p:nvSpPr>
            <p:cNvPr id="34" name="Oval 33"/>
            <p:cNvSpPr/>
            <p:nvPr/>
          </p:nvSpPr>
          <p:spPr>
            <a:xfrm>
              <a:off x="8980975" y="1683657"/>
              <a:ext cx="2104572" cy="19449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034" name="Picture 10" descr="Tháng 7, Bắc và Trung Bộ chịu 2-3 đợt nắng nóng diện rộ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261" y="1681799"/>
              <a:ext cx="2106000" cy="194863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58057"/>
            <a:ext cx="10103123" cy="1386544"/>
            <a:chOff x="838200" y="58057"/>
            <a:chExt cx="10103123" cy="1386544"/>
          </a:xfrm>
        </p:grpSpPr>
        <p:sp>
          <p:nvSpPr>
            <p:cNvPr id="31" name="Rectangle 30"/>
            <p:cNvSpPr/>
            <p:nvPr/>
          </p:nvSpPr>
          <p:spPr>
            <a:xfrm>
              <a:off x="1905000" y="58057"/>
              <a:ext cx="9036323" cy="1386544"/>
            </a:xfrm>
            <a:prstGeom prst="rect">
              <a:avLst/>
            </a:prstGeom>
            <a:noFill/>
          </p:spPr>
          <p:txBody>
            <a:bodyPr wrap="square" lIns="68589" tIns="34295" rIns="68589" bIns="34295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vi-VN" sz="4000" b="1" dirty="0">
                  <a:latin typeface="+mj-lt"/>
                  <a:ea typeface="Yu Mincho"/>
                  <a:cs typeface="Times New Roman" panose="02020603050405020304" pitchFamily="18" charset="0"/>
                </a:rPr>
                <a:t>Để cây phát triển bình thường cần phải có những điều kiện gì?</a:t>
              </a:r>
              <a:endParaRPr lang="en-US" sz="4000" b="1" dirty="0">
                <a:latin typeface="+mj-lt"/>
                <a:ea typeface="Yu Mincho"/>
                <a:cs typeface="Times New Roman" panose="02020603050405020304" pitchFamily="18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838200" y="152400"/>
              <a:ext cx="914400" cy="838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 smtClean="0">
                  <a:solidFill>
                    <a:srgbClr val="FF0000"/>
                  </a:solidFill>
                </a:rPr>
                <a:t>?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7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8"/>
            <a:ext cx="12192000" cy="685800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2438400" y="2209800"/>
            <a:ext cx="7620000" cy="1905001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025D3DCF-FDD9-4F6A-82E4-C73A16E203C8}"/>
              </a:ext>
            </a:extLst>
          </p:cNvPr>
          <p:cNvSpPr txBox="1"/>
          <p:nvPr/>
        </p:nvSpPr>
        <p:spPr>
          <a:xfrm>
            <a:off x="2590800" y="2286000"/>
            <a:ext cx="7162800" cy="1676400"/>
          </a:xfrm>
          <a:prstGeom prst="rect">
            <a:avLst/>
          </a:prstGeom>
          <a:solidFill>
            <a:srgbClr val="7FB763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kumimoji="1"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2590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vườn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9800" y="1066800"/>
            <a:ext cx="8610600" cy="4191000"/>
          </a:xfrm>
          <a:prstGeom prst="roundRect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0"/>
            <a:ext cx="3156354" cy="2514600"/>
            <a:chOff x="160306" y="827314"/>
            <a:chExt cx="2423236" cy="2253478"/>
          </a:xfrm>
        </p:grpSpPr>
        <p:pic>
          <p:nvPicPr>
            <p:cNvPr id="2052" name="Picture 4" descr="Blue Cartoon Hand Drawn Small Animal Note, Blue, Cartoon, Cute PNG  Transparent Clipart Image and PSD File for Free Download | Graphic design  background templates, Scrapbook background, Small pet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4688" y1="33281" x2="4688" y2="33281"/>
                          <a14:foregroundMark x1="15781" y1="84531" x2="15781" y2="84531"/>
                          <a14:foregroundMark x1="88281" y1="26719" x2="88281" y2="26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06" y="827314"/>
              <a:ext cx="2423236" cy="2253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1943" y="1759200"/>
              <a:ext cx="1726887" cy="579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90800" y="1981200"/>
            <a:ext cx="7675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Thực vật cần phải có </a:t>
            </a:r>
            <a:r>
              <a:rPr lang="vi-VN" sz="4400" dirty="0">
                <a:solidFill>
                  <a:srgbClr val="002060"/>
                </a:solidFill>
                <a:latin typeface="+mj-lt"/>
              </a:rPr>
              <a:t>đủ nước, chất khoáng, không khí và ánh sáng thì mới sống và phát triển bình thường được</a:t>
            </a:r>
            <a:endParaRPr lang="en-US" sz="44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5" y="102871"/>
            <a:ext cx="1641959" cy="6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9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2438402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152400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1759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25"/>
            <a:ext cx="12192000" cy="6858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2590800" y="2133600"/>
            <a:ext cx="7467600" cy="158249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3">
            <a:extLst>
              <a:ext uri="{FF2B5EF4-FFF2-40B4-BE49-F238E27FC236}">
                <a16:creationId xmlns:a16="http://schemas.microsoft.com/office/drawing/2014/main" id="{F28B0D87-D5F1-4276-B7AE-37AE7E1924DA}"/>
              </a:ext>
            </a:extLst>
          </p:cNvPr>
          <p:cNvSpPr txBox="1"/>
          <p:nvPr/>
        </p:nvSpPr>
        <p:spPr>
          <a:xfrm>
            <a:off x="2590800" y="2209800"/>
            <a:ext cx="7239000" cy="1475691"/>
          </a:xfrm>
          <a:prstGeom prst="rect">
            <a:avLst/>
          </a:prstGeom>
          <a:solidFill>
            <a:srgbClr val="EE8C3C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kumimoji="1"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25146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Mô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thí nghiệm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2154383" y="1697183"/>
            <a:ext cx="7994072" cy="1510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2105891" y="4419602"/>
            <a:ext cx="7994072" cy="1510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1946568" y="2900804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1932713" y="5562604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641765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3657604" y="1385459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5257800" y="1409866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6836231" y="1538515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4419600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3657600" y="4267200"/>
            <a:ext cx="1097973" cy="106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97996" y="2992730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254668" y="309556"/>
            <a:ext cx="1222335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661725" y="385491"/>
            <a:ext cx="1222335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47612" y="455885"/>
            <a:ext cx="1222335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781800" y="3124200"/>
            <a:ext cx="1222335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9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58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667000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90" y="2599527"/>
            <a:ext cx="1404340" cy="848456"/>
          </a:xfrm>
          <a:prstGeom prst="rect">
            <a:avLst/>
          </a:prstGeom>
        </p:spPr>
      </p:pic>
      <p:sp>
        <p:nvSpPr>
          <p:cNvPr id="40" name="Rounded Rectangle 39">
            <a:hlinkClick r:id="rId25" action="ppaction://hlinksldjump"/>
          </p:cNvPr>
          <p:cNvSpPr/>
          <p:nvPr/>
        </p:nvSpPr>
        <p:spPr>
          <a:xfrm>
            <a:off x="9182101" y="6399004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886200" y="2286000"/>
            <a:ext cx="6096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1</a:t>
            </a:r>
            <a:endParaRPr lang="en-US" sz="3600" b="1" dirty="0">
              <a:latin typeface="+mj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638800" y="2286000"/>
            <a:ext cx="6096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2</a:t>
            </a:r>
            <a:endParaRPr lang="en-US" sz="3600" b="1" dirty="0">
              <a:latin typeface="+mj-lt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239000" y="2286000"/>
            <a:ext cx="6096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3</a:t>
            </a:r>
            <a:endParaRPr lang="en-US" sz="3600" b="1" dirty="0">
              <a:latin typeface="+mj-l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62400" y="51816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4</a:t>
            </a:r>
            <a:endParaRPr lang="en-US" sz="3600" b="1" dirty="0">
              <a:latin typeface="+mj-lt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62800" y="5334000"/>
            <a:ext cx="6096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5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0" y="1752600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228600"/>
            <a:ext cx="9448800" cy="40318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i="1" dirty="0" smtClean="0">
                <a:solidFill>
                  <a:srgbClr val="C00000"/>
                </a:solidFill>
                <a:latin typeface="+mj-lt"/>
              </a:rPr>
              <a:t>Các </a:t>
            </a:r>
            <a:r>
              <a:rPr lang="vi-VN" sz="4800" i="1" dirty="0">
                <a:solidFill>
                  <a:srgbClr val="C00000"/>
                </a:solidFill>
                <a:latin typeface="+mj-lt"/>
              </a:rPr>
              <a:t>yếu tố cần thiết cho thực vật sống và phát triển bình thường? </a:t>
            </a:r>
            <a:endParaRPr lang="vi-VN" sz="4800" i="1" dirty="0" smtClean="0">
              <a:solidFill>
                <a:srgbClr val="C00000"/>
              </a:solidFill>
              <a:latin typeface="+mj-lt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5105400"/>
            <a:ext cx="6629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9005460" y="4468119"/>
            <a:ext cx="1911927" cy="23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-228600" y="1600200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10896600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C00000"/>
                </a:solidFill>
                <a:latin typeface="+mj-lt"/>
              </a:rPr>
              <a:t>Khi trồng cây em cần làm gì để cây có thể phát triển tốt</a:t>
            </a:r>
            <a:r>
              <a:rPr lang="vi-VN" sz="3600" i="1" dirty="0" smtClean="0">
                <a:solidFill>
                  <a:srgbClr val="C00000"/>
                </a:solidFill>
                <a:latin typeface="+mj-lt"/>
              </a:rPr>
              <a:t>?</a:t>
            </a: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A. Để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nơi có ánh nắng mặt trời.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B. Bón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phân, tưới nước thường xuyên.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C. Để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nơi có ánh nắng mặt trời, bón phân, tưới nước thường xuyên. 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D. Đặt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trong phòng tối, bón phân, tưới nước thường xuyên.</a:t>
            </a:r>
            <a:endParaRPr lang="en-US" sz="3600" i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029200"/>
            <a:ext cx="73914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C. Để nơi có ánh nắng mặt trời, bón phân, tưới nước thường xuyên.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8971880" y="4440411"/>
            <a:ext cx="1911927" cy="23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-533400" y="1828800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762000"/>
            <a:ext cx="9968345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+mj-lt"/>
              </a:rPr>
              <a:t>Cây không quang hợp được, quá trình tổng hợp chất hữu cơ không diễn ra là do cây thiếu đ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iều 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kiện gì?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  <a:p>
            <a:r>
              <a:rPr lang="vi-VN" sz="3600" dirty="0" smtClean="0">
                <a:latin typeface="+mj-lt"/>
              </a:rPr>
              <a:t>A. </a:t>
            </a:r>
            <a:r>
              <a:rPr lang="vi-VN" sz="3600" dirty="0">
                <a:latin typeface="+mj-lt"/>
              </a:rPr>
              <a:t>Nước</a:t>
            </a:r>
            <a:endParaRPr lang="en-US" sz="3600" dirty="0">
              <a:latin typeface="+mj-lt"/>
            </a:endParaRPr>
          </a:p>
          <a:p>
            <a:r>
              <a:rPr lang="vi-VN" sz="3600" dirty="0" smtClean="0">
                <a:latin typeface="+mj-lt"/>
              </a:rPr>
              <a:t>B. </a:t>
            </a:r>
            <a:r>
              <a:rPr lang="vi-VN" sz="3600" dirty="0">
                <a:latin typeface="+mj-lt"/>
              </a:rPr>
              <a:t>Không khí</a:t>
            </a:r>
            <a:endParaRPr lang="en-US" sz="3600" dirty="0">
              <a:latin typeface="+mj-lt"/>
            </a:endParaRPr>
          </a:p>
          <a:p>
            <a:r>
              <a:rPr lang="vi-VN" sz="3600" dirty="0" smtClean="0">
                <a:latin typeface="+mj-lt"/>
              </a:rPr>
              <a:t>C. </a:t>
            </a:r>
            <a:r>
              <a:rPr lang="vi-VN" sz="3600" dirty="0">
                <a:latin typeface="+mj-lt"/>
              </a:rPr>
              <a:t>Chất khoáng</a:t>
            </a:r>
            <a:endParaRPr lang="en-US" sz="3600" dirty="0">
              <a:latin typeface="+mj-lt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4800600"/>
            <a:ext cx="4648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8971880" y="4440411"/>
            <a:ext cx="1911927" cy="23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-228600" y="1143000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04800"/>
            <a:ext cx="10058399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+mj-lt"/>
              </a:rPr>
              <a:t>Cây không thể quang hợp, các chất dinh dưỡng không thể hòa tan để cung cấp cho cây, cây nhanh chóng chết đi là đo thiếu đ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iều </a:t>
            </a:r>
            <a:r>
              <a:rPr lang="vi-VN" sz="3600" dirty="0">
                <a:solidFill>
                  <a:srgbClr val="C00000"/>
                </a:solidFill>
                <a:latin typeface="+mj-lt"/>
              </a:rPr>
              <a:t>kiện nào?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A.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Nước 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B.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Không khí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C.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Chất khoáng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5029200"/>
            <a:ext cx="32004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A. Nước 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8971880" y="4440411"/>
            <a:ext cx="1911927" cy="23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-304800" y="1371600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457200"/>
            <a:ext cx="9905999" cy="35394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rgbClr val="C00000"/>
                </a:solidFill>
                <a:latin typeface="+mj-lt"/>
              </a:rPr>
              <a:t>Nếu thiếu không khí cây sẽ như thế nào?</a:t>
            </a:r>
            <a:endParaRPr lang="en-US" sz="3200" b="1" i="1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Cây sẽ không thực hiện được quá trình trao đổi chất và nhanh chóng chết đi. </a:t>
            </a:r>
            <a:endParaRPr lang="en-US" sz="3200" dirty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Cây vẫn phát triển bình thường.</a:t>
            </a:r>
            <a:endParaRPr lang="en-US" sz="3200" dirty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Cây không thể quang hợp, các chất dinh dưỡng không thể hòa tan để cung cấp cho cây, cây nhanh chóng chết đi.</a:t>
            </a:r>
            <a:endParaRPr lang="en-US" sz="3200" dirty="0">
              <a:latin typeface="+mj-lt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4572000"/>
            <a:ext cx="69342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A. Cây sẽ không thực hiện được quá trình trao đổi chất và nhanh chóng chết đi.</a:t>
            </a:r>
            <a:endParaRPr lang="en-US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8971880" y="4440411"/>
            <a:ext cx="1911927" cy="23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57251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2803" y="2413183"/>
            <a:ext cx="5498001" cy="1939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1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+mj-lt"/>
              </a:rPr>
              <a:t>Tiết học đến đây kết thúc!</a:t>
            </a:r>
            <a:endParaRPr lang="en-US" sz="6001" b="1" dirty="0">
              <a:ln w="222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209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2044" y="640080"/>
            <a:ext cx="12189956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2057400" y="14514"/>
            <a:ext cx="8686800" cy="66205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1: MÔ TẢ THÍ NGHIỆM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762000"/>
            <a:ext cx="7640120" cy="3752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5029200"/>
            <a:ext cx="9187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+mj-lt"/>
              </a:rPr>
              <a:t>Các cây trên cùng gieo một ngày, cây 1, 2, 3, 4 trồng bằng một lớp đất giống nhau.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42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0" y="685800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1447800" y="0"/>
            <a:ext cx="9906000" cy="72790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b="1" dirty="0">
                <a:latin typeface="+mj-lt"/>
                <a:ea typeface="Yu Mincho"/>
                <a:cs typeface="Times New Roman" panose="02020603050405020304" pitchFamily="18" charset="0"/>
              </a:rPr>
              <a:t>HOẠT ĐỘNG 1: MÔ TẢ THÍ NGHIỆM</a:t>
            </a:r>
            <a:endParaRPr lang="en-US" sz="40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762000"/>
            <a:ext cx="5769976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5638800"/>
            <a:ext cx="7489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Cây số 1 thiếu ánh sáng</a:t>
            </a:r>
            <a:endParaRPr lang="en-US" sz="6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60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674374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533400" y="3629"/>
            <a:ext cx="11353800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1: MÔ TẢ THÍ NGHIỆM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5791200"/>
            <a:ext cx="6750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Cây số 2 thiếu không khí </a:t>
            </a:r>
            <a:endParaRPr lang="en-US" sz="11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62000"/>
            <a:ext cx="6096000" cy="41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-30480" y="750575"/>
            <a:ext cx="1222248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990600" y="0"/>
            <a:ext cx="10058400" cy="695393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b="1" dirty="0">
                <a:latin typeface="+mj-lt"/>
                <a:ea typeface="Yu Mincho"/>
                <a:cs typeface="Times New Roman" panose="02020603050405020304" pitchFamily="18" charset="0"/>
              </a:rPr>
              <a:t>HOẠT ĐỘNG 1: MÔ TẢ THÍ NGHIỆM</a:t>
            </a:r>
            <a:endParaRPr lang="en-US" sz="40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6019800"/>
            <a:ext cx="675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Cây số 3 thiếu nước </a:t>
            </a:r>
            <a:endParaRPr lang="en-US" sz="9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14400"/>
            <a:ext cx="5335274" cy="48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674375"/>
            <a:ext cx="12192000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381000" y="0"/>
            <a:ext cx="11582400" cy="662051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1: MÔ TẢ THÍ NGHIỆM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6019800"/>
            <a:ext cx="675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Cây số 4 không thiếu</a:t>
            </a:r>
            <a:endParaRPr lang="en-US" sz="9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914400"/>
            <a:ext cx="6324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>
            <a:off x="-29030" y="720094"/>
            <a:ext cx="12221029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Rectangle 1"/>
          <p:cNvSpPr/>
          <p:nvPr/>
        </p:nvSpPr>
        <p:spPr>
          <a:xfrm>
            <a:off x="914400" y="21771"/>
            <a:ext cx="10972800" cy="632812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b="1" dirty="0">
                <a:latin typeface="+mj-lt"/>
                <a:ea typeface="Yu Mincho"/>
                <a:cs typeface="Times New Roman" panose="02020603050405020304" pitchFamily="18" charset="0"/>
              </a:rPr>
              <a:t>HOẠT ĐỘNG 1: MÔ TẢ THÍ NGHIỆM</a:t>
            </a:r>
            <a:endParaRPr lang="en-US" sz="3600" b="1" dirty="0">
              <a:latin typeface="+mj-lt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019800"/>
            <a:ext cx="675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Cây số 5 thiếu chất khoáng</a:t>
            </a:r>
            <a:endParaRPr lang="en-US" sz="9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838200"/>
            <a:ext cx="646215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53&quot;&gt;&lt;property id=&quot;20148&quot; value=&quot;5&quot;/&gt;&lt;property id=&quot;20300&quot; value=&quot;Slide 12&quot;/&gt;&lt;property id=&quot;20307&quot; value=&quot;26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936</Words>
  <Application>Microsoft Office PowerPoint</Application>
  <PresentationFormat>Widescreen</PresentationFormat>
  <Paragraphs>118</Paragraphs>
  <Slides>36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等线</vt:lpstr>
      <vt:lpstr>宋体</vt:lpstr>
      <vt:lpstr>华文新魏</vt:lpstr>
      <vt:lpstr>Yu Mincho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trần</cp:lastModifiedBy>
  <cp:revision>55</cp:revision>
  <dcterms:created xsi:type="dcterms:W3CDTF">2020-04-15T08:42:43Z</dcterms:created>
  <dcterms:modified xsi:type="dcterms:W3CDTF">2022-08-27T17:04:31Z</dcterms:modified>
</cp:coreProperties>
</file>