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</p:sldMasterIdLst>
  <p:notesMasterIdLst>
    <p:notesMasterId r:id="rId20"/>
  </p:notesMasterIdLst>
  <p:sldIdLst>
    <p:sldId id="257" r:id="rId3"/>
    <p:sldId id="259" r:id="rId4"/>
    <p:sldId id="275" r:id="rId5"/>
    <p:sldId id="280" r:id="rId6"/>
    <p:sldId id="276" r:id="rId7"/>
    <p:sldId id="281" r:id="rId8"/>
    <p:sldId id="277" r:id="rId9"/>
    <p:sldId id="278" r:id="rId10"/>
    <p:sldId id="282" r:id="rId11"/>
    <p:sldId id="288" r:id="rId12"/>
    <p:sldId id="279" r:id="rId13"/>
    <p:sldId id="283" r:id="rId14"/>
    <p:sldId id="284" r:id="rId15"/>
    <p:sldId id="289" r:id="rId16"/>
    <p:sldId id="285" r:id="rId17"/>
    <p:sldId id="273" r:id="rId18"/>
    <p:sldId id="28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#9Slide03 AmpleSoft" panose="020B0604020202020204" charset="0"/>
      <p:regular r:id="rId25"/>
    </p:embeddedFont>
    <p:embeddedFont>
      <p:font typeface="#9Slide05 IcielButterScotch" panose="020B0604020202020204" charset="0"/>
      <p:regular r:id="rId26"/>
    </p:embeddedFont>
    <p:embeddedFont>
      <p:font typeface="等线" panose="020B0604020202020204" charset="-122"/>
      <p:regular r:id="rId27"/>
    </p:embeddedFont>
    <p:embeddedFont>
      <p:font typeface="#9Slide07 Brankovic" panose="020B0604020202020204" charset="0"/>
      <p:regular r:id="rId28"/>
    </p:embeddedFont>
    <p:embeddedFont>
      <p:font typeface="微软雅黑 Light" panose="020B0502040204020203" pitchFamily="34" charset="-122"/>
      <p:regular r:id="rId29"/>
    </p:embeddedFont>
    <p:embeddedFont>
      <p:font typeface="宋体" panose="02010600030101010101" pitchFamily="2" charset="-122"/>
      <p:regular r:id="rId30"/>
    </p:embeddedFont>
    <p:embeddedFont>
      <p:font typeface="#9Slide03 Arima Madurai Black" panose="020B0604020202020204" charset="0"/>
      <p:bold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#9Slide05 Ciaobella" panose="020B0604020202020204" charset="0"/>
      <p:regular r:id="rId34"/>
    </p:embeddedFont>
    <p:embeddedFont>
      <p:font typeface="UVF Valentine" panose="020B0604020202020204" charset="0"/>
      <p:regular r:id="rId35"/>
    </p:embeddedFont>
    <p:embeddedFont>
      <p:font typeface="等线 Light" panose="020B0604020202020204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pos="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FFF"/>
    <a:srgbClr val="91BE1E"/>
    <a:srgbClr val="E6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 autoAdjust="0"/>
    <p:restoredTop sz="96314" autoAdjust="0"/>
  </p:normalViewPr>
  <p:slideViewPr>
    <p:cSldViewPr snapToGrid="0">
      <p:cViewPr>
        <p:scale>
          <a:sx n="64" d="100"/>
          <a:sy n="64" d="100"/>
        </p:scale>
        <p:origin x="954" y="252"/>
      </p:cViewPr>
      <p:guideLst>
        <p:guide pos="415"/>
        <p:guide orient="horz" pos="3816"/>
        <p:guide pos="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5A4B-B529-4989-9DED-9910FEEAB343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D32C-5FF6-46B8-B7D6-08214C7E02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CC75-8280-4D50-8556-C2874ADEF92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90E77-D57C-49F8-ADC2-FB99C50EB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CC75-8280-4D50-8556-C2874ADEF92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90E77-D57C-49F8-ADC2-FB99C50EB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0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0">
            <a:extLst>
              <a:ext uri="{FF2B5EF4-FFF2-40B4-BE49-F238E27FC236}">
                <a16:creationId xmlns:a16="http://schemas.microsoft.com/office/drawing/2014/main" id="{733D2938-E7BA-4F03-B00E-EB43B01E7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19" y="53975"/>
            <a:ext cx="862590" cy="146685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BFCF78E-D955-0042-8A72-C3E0C57938BC}"/>
              </a:ext>
            </a:extLst>
          </p:cNvPr>
          <p:cNvSpPr txBox="1"/>
          <p:nvPr userDrawn="1"/>
        </p:nvSpPr>
        <p:spPr>
          <a:xfrm>
            <a:off x="1623006" y="7865234"/>
            <a:ext cx="864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Page: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82B31A-505A-CC40-A8E3-8E8DE469D2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28" y="-3992989"/>
            <a:ext cx="2287544" cy="3890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8E4ABF-F723-CC48-9BC5-59D6894835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05" y="5920229"/>
            <a:ext cx="2287544" cy="389001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037A2CC-04C3-5A46-B99E-D2D1CD8DCCBE}"/>
              </a:ext>
            </a:extLst>
          </p:cNvPr>
          <p:cNvSpPr txBox="1"/>
          <p:nvPr userDrawn="1"/>
        </p:nvSpPr>
        <p:spPr>
          <a:xfrm>
            <a:off x="88140" y="6552198"/>
            <a:ext cx="176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MăngNon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CC75-8280-4D50-8556-C2874ADEF92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90E77-D57C-49F8-ADC2-FB99C50EB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8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5.jpg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15.jpg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5.jp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5.jp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10" Type="http://schemas.microsoft.com/office/2007/relationships/hdphoto" Target="../media/hdphoto6.wdp"/><Relationship Id="rId4" Type="http://schemas.openxmlformats.org/officeDocument/2006/relationships/image" Target="../media/image15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10" Type="http://schemas.openxmlformats.org/officeDocument/2006/relationships/image" Target="../media/image31.w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4060344"/>
            <a:ext cx="12374880" cy="2797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-316"/>
            <a:ext cx="12374880" cy="609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-33207"/>
            <a:ext cx="12374880" cy="6891207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76" y="194765"/>
            <a:ext cx="2427723" cy="161972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7773C64-EA6C-43FE-9F81-3539DE2D0445}"/>
              </a:ext>
            </a:extLst>
          </p:cNvPr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043" y="4160655"/>
            <a:ext cx="2434136" cy="32653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369" y="2851297"/>
            <a:ext cx="1316565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0233" y="3938673"/>
            <a:ext cx="2434136" cy="30360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7647" y="170776"/>
            <a:ext cx="4100116" cy="6613559"/>
          </a:xfrm>
          <a:prstGeom prst="rect">
            <a:avLst/>
          </a:prstGeom>
        </p:spPr>
      </p:pic>
      <p:pic>
        <p:nvPicPr>
          <p:cNvPr id="28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29091" y="170776"/>
            <a:ext cx="1331342" cy="2093453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010866" y="338167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Trang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 1</a:t>
            </a:r>
            <a:r>
              <a:rPr kumimoji="0" lang="vi-VN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38</a:t>
            </a:r>
            <a:endParaRPr kumimoji="0" lang="en-US" altLang="zh-CN" sz="4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#9Slide05 Ciaobella" pitchFamily="2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0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558835" y="531171"/>
            <a:ext cx="1985026" cy="198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D385BE-D46B-45C8-A871-CE32837D3F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582">
            <a:off x="10381629" y="-526324"/>
            <a:ext cx="1025177" cy="17433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803F728-1955-454C-B85E-3BD0C5051896}"/>
              </a:ext>
            </a:extLst>
          </p:cNvPr>
          <p:cNvGrpSpPr/>
          <p:nvPr/>
        </p:nvGrpSpPr>
        <p:grpSpPr>
          <a:xfrm>
            <a:off x="1129354" y="2286000"/>
            <a:ext cx="10932043" cy="1776134"/>
            <a:chOff x="1049218" y="1694517"/>
            <a:chExt cx="10932043" cy="1776134"/>
          </a:xfrm>
        </p:grpSpPr>
        <p:sp>
          <p:nvSpPr>
            <p:cNvPr id="24" name="矩形 25">
              <a:extLst>
                <a:ext uri="{FF2B5EF4-FFF2-40B4-BE49-F238E27FC236}">
                  <a16:creationId xmlns:a16="http://schemas.microsoft.com/office/drawing/2014/main" id="{83A8038F-07BC-457A-9675-7B7331D155A1}"/>
                </a:ext>
              </a:extLst>
            </p:cNvPr>
            <p:cNvSpPr/>
            <p:nvPr/>
          </p:nvSpPr>
          <p:spPr>
            <a:xfrm>
              <a:off x="1049218" y="1839435"/>
              <a:ext cx="10932043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Luyện</a:t>
              </a: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tập</a:t>
              </a:r>
              <a:r>
                <a:rPr kumimoji="0" lang="vi-VN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chung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Brankovic" panose="020000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5">
              <a:extLst>
                <a:ext uri="{FF2B5EF4-FFF2-40B4-BE49-F238E27FC236}">
                  <a16:creationId xmlns:a16="http://schemas.microsoft.com/office/drawing/2014/main" id="{E663A422-7B4D-4321-BA75-B6059F831164}"/>
                </a:ext>
              </a:extLst>
            </p:cNvPr>
            <p:cNvSpPr/>
            <p:nvPr/>
          </p:nvSpPr>
          <p:spPr>
            <a:xfrm>
              <a:off x="1476094" y="1694517"/>
              <a:ext cx="100566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Luyện</a:t>
              </a: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tập</a:t>
              </a:r>
              <a:r>
                <a:rPr kumimoji="0" lang="vi-VN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chung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Brankovic" panose="020000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3E5080FF-74BF-42D7-A1C5-5AF923C2DF32}"/>
              </a:ext>
            </a:extLst>
          </p:cNvPr>
          <p:cNvSpPr txBox="1">
            <a:spLocks/>
          </p:cNvSpPr>
          <p:nvPr/>
        </p:nvSpPr>
        <p:spPr>
          <a:xfrm>
            <a:off x="3709121" y="1379101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>
                <a:ln>
                  <a:noFill/>
                </a:ln>
                <a:solidFill>
                  <a:srgbClr val="F95A02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IcielButterScotch" pitchFamily="2" charset="0"/>
                <a:ea typeface="微软雅黑" panose="020B0503020204020204" pitchFamily="34" charset="-122"/>
                <a:cs typeface="+mj-cs"/>
              </a:rPr>
              <a:t>Toán</a:t>
            </a:r>
            <a:endParaRPr kumimoji="0" lang="en-US" altLang="zh-CN" sz="9600" b="1" i="1" u="none" strike="noStrike" kern="1200" cap="none" spc="0" normalizeH="0" baseline="0" noProof="0" dirty="0">
              <a:ln>
                <a:noFill/>
              </a:ln>
              <a:solidFill>
                <a:srgbClr val="F95A02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#9Slide05 IcielButterScotch" pitchFamily="2" charset="0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6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892" y="174284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534547" y="211759"/>
            <a:ext cx="118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vi-VN" sz="4000" b="1" u="sng" dirty="0" smtClean="0"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Tính</a:t>
            </a:r>
            <a:endParaRPr lang="en-US" sz="40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7098" y="984755"/>
            <a:ext cx="965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30553"/>
              </p:ext>
            </p:extLst>
          </p:nvPr>
        </p:nvGraphicFramePr>
        <p:xfrm>
          <a:off x="1116806" y="648239"/>
          <a:ext cx="2794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806" y="648239"/>
                        <a:ext cx="27940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15775"/>
              </p:ext>
            </p:extLst>
          </p:nvPr>
        </p:nvGraphicFramePr>
        <p:xfrm>
          <a:off x="3758406" y="648239"/>
          <a:ext cx="437038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406" y="648239"/>
                        <a:ext cx="4370388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4547" y="3066926"/>
            <a:ext cx="868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57738"/>
              </p:ext>
            </p:extLst>
          </p:nvPr>
        </p:nvGraphicFramePr>
        <p:xfrm>
          <a:off x="1030870" y="2643644"/>
          <a:ext cx="267176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8" imgW="558720" imgH="393480" progId="Equation.3">
                  <p:embed/>
                </p:oleObj>
              </mc:Choice>
              <mc:Fallback>
                <p:oleObj name="Equation" r:id="rId8" imgW="558720" imgH="39348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870" y="2643644"/>
                        <a:ext cx="2671762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45053"/>
              </p:ext>
            </p:extLst>
          </p:nvPr>
        </p:nvGraphicFramePr>
        <p:xfrm>
          <a:off x="4111263" y="2641406"/>
          <a:ext cx="2794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0" imgW="583920" imgH="393480" progId="Equation.3">
                  <p:embed/>
                </p:oleObj>
              </mc:Choice>
              <mc:Fallback>
                <p:oleObj name="Equation" r:id="rId10" imgW="583920" imgH="39348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263" y="2641406"/>
                        <a:ext cx="27940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2796" y="3044023"/>
            <a:ext cx="7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56205"/>
              </p:ext>
            </p:extLst>
          </p:nvPr>
        </p:nvGraphicFramePr>
        <p:xfrm>
          <a:off x="6790742" y="2641405"/>
          <a:ext cx="388461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2" imgW="812520" imgH="393480" progId="Equation.3">
                  <p:embed/>
                </p:oleObj>
              </mc:Choice>
              <mc:Fallback>
                <p:oleObj name="Equation" r:id="rId12" imgW="812520" imgH="393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742" y="2641405"/>
                        <a:ext cx="3884612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553857" y="3036146"/>
            <a:ext cx="7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63783"/>
              </p:ext>
            </p:extLst>
          </p:nvPr>
        </p:nvGraphicFramePr>
        <p:xfrm>
          <a:off x="10924973" y="2682465"/>
          <a:ext cx="781586" cy="151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4" imgW="152280" imgH="393480" progId="Equation.3">
                  <p:embed/>
                </p:oleObj>
              </mc:Choice>
              <mc:Fallback>
                <p:oleObj name="Equation" r:id="rId14" imgW="152280" imgH="393480" progId="Equation.3">
                  <p:embed/>
                  <p:pic>
                    <p:nvPicPr>
                      <p:cNvPr id="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4973" y="2682465"/>
                        <a:ext cx="781586" cy="1517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4546" y="4856709"/>
            <a:ext cx="868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58549"/>
              </p:ext>
            </p:extLst>
          </p:nvPr>
        </p:nvGraphicFramePr>
        <p:xfrm>
          <a:off x="1086644" y="4381379"/>
          <a:ext cx="267176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6" imgW="558720" imgH="393480" progId="Equation.3">
                  <p:embed/>
                </p:oleObj>
              </mc:Choice>
              <mc:Fallback>
                <p:oleObj name="Equation" r:id="rId16" imgW="558720" imgH="393480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644" y="4381379"/>
                        <a:ext cx="2671762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52796" y="4768246"/>
            <a:ext cx="7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20573"/>
              </p:ext>
            </p:extLst>
          </p:nvPr>
        </p:nvGraphicFramePr>
        <p:xfrm>
          <a:off x="4034076" y="4373503"/>
          <a:ext cx="2794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8" imgW="583920" imgH="393480" progId="Equation.3">
                  <p:embed/>
                </p:oleObj>
              </mc:Choice>
              <mc:Fallback>
                <p:oleObj name="Equation" r:id="rId18" imgW="583920" imgH="393480" progId="Equation.3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076" y="4373503"/>
                        <a:ext cx="27940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6916"/>
              </p:ext>
            </p:extLst>
          </p:nvPr>
        </p:nvGraphicFramePr>
        <p:xfrm>
          <a:off x="6624638" y="4360863"/>
          <a:ext cx="41275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20" imgW="863280" imgH="393480" progId="Equation.3">
                  <p:embed/>
                </p:oleObj>
              </mc:Choice>
              <mc:Fallback>
                <p:oleObj name="Equation" r:id="rId20" imgW="863280" imgH="39348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4360863"/>
                        <a:ext cx="41275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599746" y="4755604"/>
            <a:ext cx="7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43931"/>
              </p:ext>
            </p:extLst>
          </p:nvPr>
        </p:nvGraphicFramePr>
        <p:xfrm>
          <a:off x="10990263" y="4360863"/>
          <a:ext cx="715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22" imgW="139680" imgH="393480" progId="Equation.3">
                  <p:embed/>
                </p:oleObj>
              </mc:Choice>
              <mc:Fallback>
                <p:oleObj name="Equation" r:id="rId22" imgW="139680" imgH="393480" progId="Equation.3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0263" y="4360863"/>
                        <a:ext cx="715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4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460569" y="440812"/>
            <a:ext cx="118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vi-VN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3: Tính</a:t>
            </a:r>
            <a:endParaRPr lang="en-US" sz="40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8858" y="1524186"/>
            <a:ext cx="965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48146"/>
              </p:ext>
            </p:extLst>
          </p:nvPr>
        </p:nvGraphicFramePr>
        <p:xfrm>
          <a:off x="886171" y="1136942"/>
          <a:ext cx="2855084" cy="156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12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171" y="1136942"/>
                        <a:ext cx="2855084" cy="1560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30072"/>
              </p:ext>
            </p:extLst>
          </p:nvPr>
        </p:nvGraphicFramePr>
        <p:xfrm>
          <a:off x="3645657" y="1175515"/>
          <a:ext cx="2428385" cy="156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657" y="1175515"/>
                        <a:ext cx="2428385" cy="156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83712"/>
              </p:ext>
            </p:extLst>
          </p:nvPr>
        </p:nvGraphicFramePr>
        <p:xfrm>
          <a:off x="5962955" y="1136942"/>
          <a:ext cx="4492625" cy="156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8" imgW="939600" imgH="393480" progId="Equation.3">
                  <p:embed/>
                </p:oleObj>
              </mc:Choice>
              <mc:Fallback>
                <p:oleObj name="Equation" r:id="rId8" imgW="939600" imgH="3934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955" y="1136942"/>
                        <a:ext cx="4492625" cy="156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5772" y="4692187"/>
            <a:ext cx="868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65413"/>
              </p:ext>
            </p:extLst>
          </p:nvPr>
        </p:nvGraphicFramePr>
        <p:xfrm>
          <a:off x="974524" y="4303202"/>
          <a:ext cx="2387511" cy="173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10" imgW="558720" imgH="393480" progId="Equation.3">
                  <p:embed/>
                </p:oleObj>
              </mc:Choice>
              <mc:Fallback>
                <p:oleObj name="Equation" r:id="rId10" imgW="558720" imgH="393480" progId="Equation.3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524" y="4303202"/>
                        <a:ext cx="2387511" cy="1736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74618"/>
              </p:ext>
            </p:extLst>
          </p:nvPr>
        </p:nvGraphicFramePr>
        <p:xfrm>
          <a:off x="3362035" y="4321541"/>
          <a:ext cx="2761312" cy="16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2" imgW="711000" imgH="393480" progId="Equation.3">
                  <p:embed/>
                </p:oleObj>
              </mc:Choice>
              <mc:Fallback>
                <p:oleObj name="Equation" r:id="rId12" imgW="711000" imgH="39348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35" y="4321541"/>
                        <a:ext cx="2761312" cy="16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16302"/>
              </p:ext>
            </p:extLst>
          </p:nvPr>
        </p:nvGraphicFramePr>
        <p:xfrm>
          <a:off x="6079863" y="3331563"/>
          <a:ext cx="1971506" cy="268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4" imgW="507960" imgH="634680" progId="Equation.3">
                  <p:embed/>
                </p:oleObj>
              </mc:Choice>
              <mc:Fallback>
                <p:oleObj name="Equation" r:id="rId14" imgW="507960" imgH="634680" progId="Equation.3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863" y="3331563"/>
                        <a:ext cx="1971506" cy="268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202070"/>
              </p:ext>
            </p:extLst>
          </p:nvPr>
        </p:nvGraphicFramePr>
        <p:xfrm>
          <a:off x="7926301" y="3384774"/>
          <a:ext cx="3155212" cy="265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16" imgW="812520" imgH="634680" progId="Equation.3">
                  <p:embed/>
                </p:oleObj>
              </mc:Choice>
              <mc:Fallback>
                <p:oleObj name="Equation" r:id="rId16" imgW="812520" imgH="634680" progId="Equation.3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01" y="3384774"/>
                        <a:ext cx="3155212" cy="265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8858" y="2995078"/>
            <a:ext cx="868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576208"/>
              </p:ext>
            </p:extLst>
          </p:nvPr>
        </p:nvGraphicFramePr>
        <p:xfrm>
          <a:off x="860425" y="2657475"/>
          <a:ext cx="2551113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18" imgW="596880" imgH="393480" progId="Equation.3">
                  <p:embed/>
                </p:oleObj>
              </mc:Choice>
              <mc:Fallback>
                <p:oleObj name="Equation" r:id="rId18" imgW="596880" imgH="393480" progId="Equation.3">
                  <p:embed/>
                  <p:pic>
                    <p:nvPicPr>
                      <p:cNvPr id="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657475"/>
                        <a:ext cx="2551113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87701"/>
              </p:ext>
            </p:extLst>
          </p:nvPr>
        </p:nvGraphicFramePr>
        <p:xfrm>
          <a:off x="3657600" y="2643188"/>
          <a:ext cx="2170113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20" imgW="558720" imgH="393480" progId="Equation.3">
                  <p:embed/>
                </p:oleObj>
              </mc:Choice>
              <mc:Fallback>
                <p:oleObj name="Equation" r:id="rId20" imgW="558720" imgH="393480" progId="Equation.3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43188"/>
                        <a:ext cx="2170113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15659"/>
              </p:ext>
            </p:extLst>
          </p:nvPr>
        </p:nvGraphicFramePr>
        <p:xfrm>
          <a:off x="5659964" y="1656484"/>
          <a:ext cx="3697288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22" imgW="952200" imgH="634680" progId="Equation.3">
                  <p:embed/>
                </p:oleObj>
              </mc:Choice>
              <mc:Fallback>
                <p:oleObj name="Equation" r:id="rId22" imgW="952200" imgH="634680" progId="Equation.3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964" y="1656484"/>
                        <a:ext cx="3697288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5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1125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4708525" y="1287463"/>
          <a:ext cx="4730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1287463"/>
                        <a:ext cx="4730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10523538" y="1287463"/>
          <a:ext cx="4413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3538" y="1287463"/>
                        <a:ext cx="4413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428750" y="3160554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tắt</a:t>
            </a:r>
            <a:endParaRPr lang="en-US" altLang="en-US" i="1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42950" y="3922554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Lần 1</a:t>
            </a:r>
            <a:r>
              <a:rPr lang="en-US" altLang="en-US" i="1">
                <a:latin typeface="#9Slide03 AmpleSoft" panose="02000000000000000000" pitchFamily="2" charset="0"/>
              </a:rPr>
              <a:t>:         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endParaRPr lang="en-US" altLang="en-US" i="1">
              <a:latin typeface="#9Slide03 AmpleSoft" panose="02000000000000000000" pitchFamily="2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42950" y="4684554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Lần 2:</a:t>
            </a:r>
            <a:r>
              <a:rPr lang="en-US" altLang="en-US" i="1">
                <a:latin typeface="#9Slide03 AmpleSoft" panose="02000000000000000000" pitchFamily="2" charset="0"/>
              </a:rPr>
              <a:t>          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endParaRPr lang="en-US" altLang="en-US" i="1">
              <a:latin typeface="#9Slide03 AmpleSoft" panose="02000000000000000000" pitchFamily="2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42950" y="5446554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Còn:   ….. phần bể ch</a:t>
            </a:r>
            <a:r>
              <a:rPr lang="vi-VN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a có n</a:t>
            </a:r>
            <a:r>
              <a:rPr lang="vi-VN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4564"/>
              </p:ext>
            </p:extLst>
          </p:nvPr>
        </p:nvGraphicFramePr>
        <p:xfrm>
          <a:off x="2038350" y="3679666"/>
          <a:ext cx="357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33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679666"/>
                        <a:ext cx="3571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7702"/>
              </p:ext>
            </p:extLst>
          </p:nvPr>
        </p:nvGraphicFramePr>
        <p:xfrm>
          <a:off x="2038350" y="4517866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133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517866"/>
                        <a:ext cx="325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362825" y="2611438"/>
            <a:ext cx="3381375" cy="3392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 rot="10800000" flipV="1">
            <a:off x="7362825" y="4800655"/>
            <a:ext cx="3381375" cy="12033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7362824" y="3420110"/>
            <a:ext cx="3381375" cy="1370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7316"/>
              </p:ext>
            </p:extLst>
          </p:nvPr>
        </p:nvGraphicFramePr>
        <p:xfrm>
          <a:off x="8304212" y="4793926"/>
          <a:ext cx="518734" cy="121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2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4793926"/>
                        <a:ext cx="518734" cy="1216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78985"/>
              </p:ext>
            </p:extLst>
          </p:nvPr>
        </p:nvGraphicFramePr>
        <p:xfrm>
          <a:off x="8304212" y="3572544"/>
          <a:ext cx="548525" cy="106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2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3572544"/>
                        <a:ext cx="548525" cy="106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450879" y="2759572"/>
            <a:ext cx="3205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548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altLang="en-US" sz="4000" u="sng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giải</a:t>
            </a:r>
            <a:endParaRPr lang="en-US" altLang="en-US" sz="4000" u="sng" dirty="0">
              <a:solidFill>
                <a:srgbClr val="000000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181224" y="2965941"/>
            <a:ext cx="8067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a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n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523999" y="914400"/>
            <a:ext cx="6981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n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678014" y="5366919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#9Slide03 AmpleSoft" panose="02000000000000000000" pitchFamily="2" charset="0"/>
              </a:rPr>
              <a:t>  </a:t>
            </a:r>
            <a:r>
              <a:rPr lang="en-US" altLang="en-US" sz="40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877333"/>
              </p:ext>
            </p:extLst>
          </p:nvPr>
        </p:nvGraphicFramePr>
        <p:xfrm>
          <a:off x="2959189" y="1524000"/>
          <a:ext cx="4508411" cy="13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4" imgW="736280" imgH="393529" progId="Equation.3">
                  <p:embed/>
                </p:oleObj>
              </mc:Choice>
              <mc:Fallback>
                <p:oleObj name="Equation" r:id="rId4" imgW="736280" imgH="393529" progId="Equation.3">
                  <p:embed/>
                  <p:pic>
                    <p:nvPicPr>
                      <p:cNvPr id="14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89" y="1524000"/>
                        <a:ext cx="4508411" cy="1377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391400" y="1600200"/>
            <a:ext cx="1619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78017"/>
              </p:ext>
            </p:extLst>
          </p:nvPr>
        </p:nvGraphicFramePr>
        <p:xfrm>
          <a:off x="3061007" y="3552834"/>
          <a:ext cx="4007475" cy="150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6" imgW="748975" imgH="393529" progId="Equation.3">
                  <p:embed/>
                </p:oleObj>
              </mc:Choice>
              <mc:Fallback>
                <p:oleObj name="Equation" r:id="rId6" imgW="748975" imgH="393529" progId="Equation.3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007" y="3552834"/>
                        <a:ext cx="4007475" cy="150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7068482" y="3950292"/>
            <a:ext cx="1882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17830"/>
              </p:ext>
            </p:extLst>
          </p:nvPr>
        </p:nvGraphicFramePr>
        <p:xfrm>
          <a:off x="6792564" y="5008412"/>
          <a:ext cx="779811" cy="139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8" imgW="215713" imgH="393359" progId="Equation.3">
                  <p:embed/>
                </p:oleObj>
              </mc:Choice>
              <mc:Fallback>
                <p:oleObj name="Equation" r:id="rId8" imgW="215713" imgH="393359" progId="Equation.3">
                  <p:embed/>
                  <p:pic>
                    <p:nvPicPr>
                      <p:cNvPr id="14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564" y="5008412"/>
                        <a:ext cx="779811" cy="139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7564436" y="5349614"/>
            <a:ext cx="1882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0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9" grpId="0" autoUpdateAnimBg="0"/>
      <p:bldP spid="41" grpId="0" autoUpdateAnimBg="0"/>
      <p:bldP spid="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746" y="114445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112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23 450kg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2710kg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13798" y="2841915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tắt</a:t>
            </a:r>
            <a:endParaRPr lang="en-US" altLang="en-US" i="1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42949" y="3922554"/>
            <a:ext cx="4563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:  2710kg </a:t>
            </a:r>
            <a:r>
              <a:rPr lang="en-US" altLang="en-US" i="1" dirty="0" err="1" smtClean="0">
                <a:latin typeface="#9Slide03 AmpleSoft" panose="02000000000000000000" pitchFamily="2" charset="0"/>
              </a:rPr>
              <a:t>cà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</a:rPr>
              <a:t>phê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      </a:t>
            </a:r>
            <a:endParaRPr lang="en-US" altLang="en-US" i="1" dirty="0">
              <a:latin typeface="#9Slide03 AmpleSoft" panose="02000000000000000000" pitchFamily="2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42950" y="4684554"/>
            <a:ext cx="4698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         </a:t>
            </a:r>
            <a:endParaRPr lang="en-US" altLang="en-US" i="1" dirty="0">
              <a:latin typeface="#9Slide03 AmpleSoft" panose="02000000000000000000" pitchFamily="2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42950" y="5446554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:   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….. 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kg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cà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phê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altLang="en-US" i="1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000" y="2329026"/>
            <a:ext cx="651034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2710×2=5420(kg)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2710+5420=8130(kg)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23450–8130=15320(kg)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15 320 kg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42949" y="3393231"/>
            <a:ext cx="4563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Kho </a:t>
            </a:r>
            <a:r>
              <a:rPr lang="en-US" altLang="en-US" i="1" dirty="0" err="1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chứa</a:t>
            </a:r>
            <a:r>
              <a:rPr lang="en-US" altLang="en-US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 23 450kg </a:t>
            </a:r>
            <a:r>
              <a:rPr lang="en-US" altLang="en-US" i="1" dirty="0" err="1" smtClean="0">
                <a:latin typeface="#9Slide03 AmpleSoft" panose="02000000000000000000" pitchFamily="2" charset="0"/>
              </a:rPr>
              <a:t>cà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</a:t>
            </a:r>
            <a:r>
              <a:rPr lang="en-US" altLang="en-US" i="1" dirty="0" err="1" smtClean="0">
                <a:latin typeface="#9Slide03 AmpleSoft" panose="02000000000000000000" pitchFamily="2" charset="0"/>
              </a:rPr>
              <a:t>phê</a:t>
            </a:r>
            <a:r>
              <a:rPr lang="en-US" altLang="en-US" i="1" dirty="0" smtClean="0">
                <a:latin typeface="#9Slide03 AmpleSoft" panose="02000000000000000000" pitchFamily="2" charset="0"/>
              </a:rPr>
              <a:t>       </a:t>
            </a:r>
            <a:endParaRPr lang="en-US" altLang="en-US" i="1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pic>
        <p:nvPicPr>
          <p:cNvPr id="1026" name="Picture 2" descr="Funny brown bear cartoon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48" l="3899" r="9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4" y="1699404"/>
            <a:ext cx="5069774" cy="57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5962944" y="465825"/>
            <a:ext cx="5126182" cy="2268747"/>
          </a:xfrm>
          <a:prstGeom prst="wedgeRoundRectCallout">
            <a:avLst>
              <a:gd name="adj1" fmla="val -47788"/>
              <a:gd name="adj2" fmla="val 65441"/>
              <a:gd name="adj3" fmla="val 16667"/>
            </a:avLst>
          </a:prstGeom>
          <a:solidFill>
            <a:srgbClr val="FFE1E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cháu rất nhiều! Các cháu thật giỏi!!!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7773C64-EA6C-43FE-9F81-3539DE2D0445}"/>
              </a:ext>
            </a:extLst>
          </p:cNvPr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0344"/>
            <a:ext cx="12192000" cy="27976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504" y="4838700"/>
            <a:ext cx="1449608" cy="1944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6522"/>
            <a:ext cx="12192000" cy="6031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44" y="2264229"/>
            <a:ext cx="1316565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116" y="4595558"/>
            <a:ext cx="1639329" cy="20447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558" y="3786529"/>
            <a:ext cx="1535321" cy="2476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33947" y="521378"/>
            <a:ext cx="518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微软雅黑 Light" panose="020B0502040204020203" pitchFamily="34" charset="-122"/>
              </a:rPr>
              <a:t>DẶN DÒ</a:t>
            </a:r>
            <a:endParaRPr lang="zh-CN" altLang="en-US" sz="60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29333" y="1704070"/>
            <a:ext cx="9398380" cy="2810376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2003500" y="2304737"/>
            <a:ext cx="11849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Hoàn thành bài tập.</a:t>
            </a:r>
          </a:p>
          <a:p>
            <a:endParaRPr lang="vi-VN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Chuẩn bị bài: Luyện tập chung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7773C64-EA6C-43FE-9F81-3539DE2D0445}"/>
              </a:ext>
            </a:extLst>
          </p:cNvPr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0344"/>
            <a:ext cx="12192000" cy="27976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504" y="4838700"/>
            <a:ext cx="1449608" cy="1944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6522"/>
            <a:ext cx="12192000" cy="6031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44" y="2264229"/>
            <a:ext cx="1316565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116" y="4595558"/>
            <a:ext cx="1639329" cy="20447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558" y="3786529"/>
            <a:ext cx="1535321" cy="2476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3046" y="1247454"/>
            <a:ext cx="7010399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UVF Valentine" panose="02000603000000000000" pitchFamily="2" charset="0"/>
                <a:ea typeface="UVF Valentine" panose="02000603000000000000" pitchFamily="2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342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pic>
        <p:nvPicPr>
          <p:cNvPr id="1026" name="Picture 2" descr="Funny brown bear cartoon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48" l="3899" r="9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4" y="1699404"/>
            <a:ext cx="5069774" cy="57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5962944" y="465825"/>
            <a:ext cx="5126182" cy="2268747"/>
          </a:xfrm>
          <a:prstGeom prst="wedgeRoundRectCallout">
            <a:avLst>
              <a:gd name="adj1" fmla="val -47788"/>
              <a:gd name="adj2" fmla="val 65441"/>
              <a:gd name="adj3" fmla="val 16667"/>
            </a:avLst>
          </a:prstGeom>
          <a:solidFill>
            <a:srgbClr val="FFE1E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chào các cháu,</a:t>
            </a: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nay, các con vật trong rừng tranh nhau thử sức các bài toán. Các cháu hãy giúp ta tìm ra những bài toán đúng nhé!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4367" y="103741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223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7170" name="Picture 2" descr="dễ thương phim hoạt hình hươu cao cổ bé, công chúa.png - những người khác  png tải về - Miễn phí trong suốt Con Hươu Cao Cổ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69" y="2755953"/>
            <a:ext cx="4064504" cy="38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983115" y="1941164"/>
            <a:ext cx="8007141" cy="2682983"/>
            <a:chOff x="1292225" y="1595110"/>
            <a:chExt cx="4102100" cy="1143328"/>
          </a:xfrm>
          <a:solidFill>
            <a:schemeClr val="accent2"/>
          </a:solidFill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292225" y="1595438"/>
            <a:ext cx="162877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2" name="Equation" r:id="rId7" imgW="647419" imgH="393529" progId="Equation.3">
                    <p:embed/>
                  </p:oleObj>
                </mc:Choice>
                <mc:Fallback>
                  <p:oleObj name="Equation" r:id="rId7" imgW="647419" imgH="393529" progId="Equation.3">
                    <p:embed/>
                    <p:pic>
                      <p:nvPicPr>
                        <p:cNvPr id="411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225" y="1595438"/>
                          <a:ext cx="162877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2921000" y="1595110"/>
            <a:ext cx="167163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3" name="Equation" r:id="rId9" imgW="596641" imgH="393529" progId="Equation.3">
                    <p:embed/>
                  </p:oleObj>
                </mc:Choice>
                <mc:Fallback>
                  <p:oleObj name="Equation" r:id="rId9" imgW="596641" imgH="393529" progId="Equation.3">
                    <p:embed/>
                    <p:pic>
                      <p:nvPicPr>
                        <p:cNvPr id="412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1595110"/>
                          <a:ext cx="1671638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4648200" y="1595438"/>
            <a:ext cx="74612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4" name="Equation" r:id="rId11" imgW="266469" imgH="393359" progId="Equation.3">
                    <p:embed/>
                  </p:oleObj>
                </mc:Choice>
                <mc:Fallback>
                  <p:oleObj name="Equation" r:id="rId11" imgW="266469" imgH="393359" progId="Equation.3">
                    <p:embed/>
                    <p:pic>
                      <p:nvPicPr>
                        <p:cNvPr id="412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595438"/>
                          <a:ext cx="74612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Multiplication Sign 304">
            <a:extLst>
              <a:ext uri="{FF2B5EF4-FFF2-40B4-BE49-F238E27FC236}">
                <a16:creationId xmlns:a16="http://schemas.microsoft.com/office/drawing/2014/main" id="{84D62661-8E21-409D-A732-C80C1F722A36}"/>
              </a:ext>
            </a:extLst>
          </p:cNvPr>
          <p:cNvSpPr/>
          <p:nvPr/>
        </p:nvSpPr>
        <p:spPr>
          <a:xfrm>
            <a:off x="4193935" y="4624382"/>
            <a:ext cx="2322701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4367" y="103741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18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2598"/>
              </p:ext>
            </p:extLst>
          </p:nvPr>
        </p:nvGraphicFramePr>
        <p:xfrm>
          <a:off x="4150815" y="2114867"/>
          <a:ext cx="684262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1206500" imgH="431800" progId="Equation.3">
                  <p:embed/>
                </p:oleObj>
              </mc:Choice>
              <mc:Fallback>
                <p:oleObj name="Equation" r:id="rId4" imgW="1206500" imgH="4318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815" y="2114867"/>
                        <a:ext cx="6842623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41072" y="2275041"/>
            <a:ext cx="4368800" cy="42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21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28026"/>
              </p:ext>
            </p:extLst>
          </p:nvPr>
        </p:nvGraphicFramePr>
        <p:xfrm>
          <a:off x="149379" y="2225625"/>
          <a:ext cx="8370583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1320227" imgH="431613" progId="Equation.3">
                  <p:embed/>
                </p:oleObj>
              </mc:Choice>
              <mc:Fallback>
                <p:oleObj name="Equation" r:id="rId5" imgW="1320227" imgH="431613" progId="Equation.3">
                  <p:embed/>
                  <p:pic>
                    <p:nvPicPr>
                      <p:cNvPr id="41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79" y="2225625"/>
                        <a:ext cx="8370583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Chim phim Hoạt hình Clip nghệ thuật - con chim png tải về - Miễn phí trong  suốt Con Chim png Tải về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33" l="0" r="98889">
                        <a14:foregroundMark x1="30333" y1="31667" x2="30333" y2="31667"/>
                        <a14:foregroundMark x1="29778" y1="35667" x2="29778" y2="35667"/>
                        <a14:foregroundMark x1="18222" y1="38556" x2="18222" y2="38556"/>
                        <a14:foregroundMark x1="14556" y1="41556" x2="14556" y2="41556"/>
                        <a14:foregroundMark x1="44778" y1="65778" x2="44778" y2="65778"/>
                        <a14:foregroundMark x1="42000" y1="58667" x2="42778" y2="58667"/>
                        <a14:foregroundMark x1="49222" y1="66000" x2="49222" y2="66000"/>
                        <a14:foregroundMark x1="35222" y1="58444" x2="35222" y2="58444"/>
                        <a14:foregroundMark x1="42000" y1="60889" x2="42000" y2="60889"/>
                        <a14:foregroundMark x1="43222" y1="61333" x2="43222" y2="61333"/>
                        <a14:foregroundMark x1="46778" y1="62111" x2="46778" y2="62111"/>
                        <a14:foregroundMark x1="48667" y1="62778" x2="48667" y2="62778"/>
                        <a14:foregroundMark x1="42111" y1="64778" x2="42111" y2="64778"/>
                        <a14:foregroundMark x1="41556" y1="65000" x2="41556" y2="65000"/>
                        <a14:foregroundMark x1="40778" y1="65000" x2="40778" y2="65000"/>
                        <a14:foregroundMark x1="39889" y1="62111" x2="39889" y2="62111"/>
                        <a14:foregroundMark x1="39889" y1="62111" x2="39889" y2="62111"/>
                        <a14:foregroundMark x1="39889" y1="61667" x2="39889" y2="61667"/>
                        <a14:foregroundMark x1="39889" y1="61667" x2="40889" y2="61556"/>
                        <a14:foregroundMark x1="44333" y1="61111" x2="44333" y2="61111"/>
                        <a14:foregroundMark x1="33667" y1="31000" x2="33667" y2="31000"/>
                        <a14:foregroundMark x1="13444" y1="42000" x2="13444" y2="42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76" y="2933700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ation Sign 304">
            <a:extLst>
              <a:ext uri="{FF2B5EF4-FFF2-40B4-BE49-F238E27FC236}">
                <a16:creationId xmlns:a16="http://schemas.microsoft.com/office/drawing/2014/main" id="{84D62661-8E21-409D-A732-C80C1F722A36}"/>
              </a:ext>
            </a:extLst>
          </p:cNvPr>
          <p:cNvSpPr/>
          <p:nvPr/>
        </p:nvSpPr>
        <p:spPr>
          <a:xfrm>
            <a:off x="4193935" y="4624382"/>
            <a:ext cx="2322701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18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24558"/>
              </p:ext>
            </p:extLst>
          </p:nvPr>
        </p:nvGraphicFramePr>
        <p:xfrm>
          <a:off x="3905792" y="2291034"/>
          <a:ext cx="6233009" cy="241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792" y="2291034"/>
                        <a:ext cx="6233009" cy="2412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24489"/>
              </p:ext>
            </p:extLst>
          </p:nvPr>
        </p:nvGraphicFramePr>
        <p:xfrm>
          <a:off x="10018883" y="2054237"/>
          <a:ext cx="1926494" cy="264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6" imgW="266469" imgH="393359" progId="Equation.3">
                  <p:embed/>
                </p:oleObj>
              </mc:Choice>
              <mc:Fallback>
                <p:oleObj name="Equation" r:id="rId6" imgW="266469" imgH="393359" progId="Equation.3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883" y="2054237"/>
                        <a:ext cx="1926494" cy="2648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41072" y="2275041"/>
            <a:ext cx="4368800" cy="42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8" y="955386"/>
            <a:ext cx="12042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73668"/>
              </p:ext>
            </p:extLst>
          </p:nvPr>
        </p:nvGraphicFramePr>
        <p:xfrm>
          <a:off x="657225" y="2472009"/>
          <a:ext cx="8877181" cy="239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244600" imgH="393700" progId="Equation.3">
                  <p:embed/>
                </p:oleObj>
              </mc:Choice>
              <mc:Fallback>
                <p:oleObj name="Equation" r:id="rId5" imgW="1244600" imgH="39370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472009"/>
                        <a:ext cx="8877181" cy="239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Sóc bản Quyền Hoạt hình Clip nghệ thuật - con sóc png tải về - Miễn phí  trong suốt động Vật Có Vú png Tải về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5" l="10000" r="90000">
                        <a14:foregroundMark x1="31222" y1="22258" x2="31222" y2="22258"/>
                        <a14:foregroundMark x1="42667" y1="18871" x2="42667" y2="18871"/>
                        <a14:foregroundMark x1="36556" y1="37581" x2="36556" y2="37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73" y="3452557"/>
            <a:ext cx="5684029" cy="39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57" y="4581535"/>
            <a:ext cx="3835400" cy="22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184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4100" name="Picture 4" descr="Tiger Stock minh họa đồ họa Vector Cartoon - png tải về - Miễn phí trong  suốt Con Hổ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89">
                        <a14:foregroundMark x1="26444" y1="15769" x2="26444" y2="15769"/>
                        <a14:foregroundMark x1="26778" y1="13718" x2="26778" y2="13718"/>
                        <a14:foregroundMark x1="36667" y1="20641" x2="36667" y2="2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18" y="3708040"/>
            <a:ext cx="4223287" cy="36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" y="2324100"/>
            <a:ext cx="10020300" cy="1930400"/>
            <a:chOff x="1200150" y="4503738"/>
            <a:chExt cx="4972051" cy="1111250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200150" y="4503738"/>
            <a:ext cx="1812925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Equation" r:id="rId7" imgW="660113" imgH="406224" progId="Equation.3">
                    <p:embed/>
                  </p:oleObj>
                </mc:Choice>
                <mc:Fallback>
                  <p:oleObj name="Equation" r:id="rId7" imgW="660113" imgH="406224" progId="Equation.3">
                    <p:embed/>
                    <p:pic>
                      <p:nvPicPr>
                        <p:cNvPr id="41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150" y="4503738"/>
                          <a:ext cx="1812925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5792614"/>
                </p:ext>
              </p:extLst>
            </p:nvPr>
          </p:nvGraphicFramePr>
          <p:xfrm>
            <a:off x="3048001" y="4503738"/>
            <a:ext cx="3124200" cy="1068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Equation" r:id="rId9" imgW="1104900" imgH="393700" progId="Equation.3">
                    <p:embed/>
                  </p:oleObj>
                </mc:Choice>
                <mc:Fallback>
                  <p:oleObj name="Equation" r:id="rId9" imgW="1104900" imgH="393700" progId="Equation.3">
                    <p:embed/>
                    <p:pic>
                      <p:nvPicPr>
                        <p:cNvPr id="411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1" y="4503738"/>
                          <a:ext cx="3124200" cy="1068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Multiplication Sign 304">
            <a:extLst>
              <a:ext uri="{FF2B5EF4-FFF2-40B4-BE49-F238E27FC236}">
                <a16:creationId xmlns:a16="http://schemas.microsoft.com/office/drawing/2014/main" id="{84D62661-8E21-409D-A732-C80C1F722A36}"/>
              </a:ext>
            </a:extLst>
          </p:cNvPr>
          <p:cNvSpPr/>
          <p:nvPr/>
        </p:nvSpPr>
        <p:spPr>
          <a:xfrm>
            <a:off x="4193935" y="4624382"/>
            <a:ext cx="2322701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873" y="146649"/>
            <a:ext cx="11764338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49379" y="955386"/>
            <a:ext cx="118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35349"/>
              </p:ext>
            </p:extLst>
          </p:nvPr>
        </p:nvGraphicFramePr>
        <p:xfrm>
          <a:off x="2752726" y="2192338"/>
          <a:ext cx="9029700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" imgW="1917360" imgH="431640" progId="Equation.3">
                  <p:embed/>
                </p:oleObj>
              </mc:Choice>
              <mc:Fallback>
                <p:oleObj name="Equation" r:id="rId4" imgW="1917360" imgH="43164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6" y="2192338"/>
                        <a:ext cx="9029700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-178003" y="3522375"/>
            <a:ext cx="3692728" cy="35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7000">
              <a:srgbClr val="91BE1E"/>
            </a:gs>
            <a:gs pos="100000">
              <a:srgbClr val="00B050"/>
            </a:gs>
          </a:gsLst>
          <a:lin ang="2700000" scaled="0"/>
        </a:gradFill>
        <a:ln w="19050">
          <a:solidFill>
            <a:schemeClr val="bg1"/>
          </a:solidFill>
        </a:ln>
      </a:spPr>
      <a:bodyPr rtlCol="0" anchor="ctr"/>
      <a:lstStyle>
        <a:defPPr algn="ctr">
          <a:defRPr sz="2400" dirty="0">
            <a:latin typeface="思源黑体 Bold" panose="020B0800000000000000" pitchFamily="34" charset="-122"/>
            <a:ea typeface="思源黑体 Bold" panose="020B0800000000000000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7000">
              <a:srgbClr val="91BE1E"/>
            </a:gs>
            <a:gs pos="100000">
              <a:srgbClr val="00B050"/>
            </a:gs>
          </a:gsLst>
          <a:lin ang="2700000" scaled="0"/>
        </a:gradFill>
        <a:ln w="19050">
          <a:solidFill>
            <a:schemeClr val="bg1"/>
          </a:solidFill>
        </a:ln>
      </a:spPr>
      <a:bodyPr rtlCol="0" anchor="ctr"/>
      <a:lstStyle>
        <a:defPPr algn="ctr">
          <a:defRPr sz="2400" dirty="0">
            <a:latin typeface="思源黑体 Bold" panose="020B0800000000000000" pitchFamily="34" charset="-122"/>
            <a:ea typeface="思源黑体 Bold" panose="020B0800000000000000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371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Calibri</vt:lpstr>
      <vt:lpstr>#9Slide03 AmpleSoft</vt:lpstr>
      <vt:lpstr>Arial</vt:lpstr>
      <vt:lpstr>#9Slide05 IcielButterScotch</vt:lpstr>
      <vt:lpstr>等线</vt:lpstr>
      <vt:lpstr>Times New Roman</vt:lpstr>
      <vt:lpstr>#9Slide07 Brankovic</vt:lpstr>
      <vt:lpstr>微软雅黑 Light</vt:lpstr>
      <vt:lpstr>OpenSans</vt:lpstr>
      <vt:lpstr>宋体</vt:lpstr>
      <vt:lpstr>#9Slide03 Arima Madurai Black</vt:lpstr>
      <vt:lpstr>微软雅黑</vt:lpstr>
      <vt:lpstr>#9Slide05 Ciaobella</vt:lpstr>
      <vt:lpstr>UVF Valentine</vt:lpstr>
      <vt:lpstr>UTM Cookies</vt:lpstr>
      <vt:lpstr>等线 Light</vt:lpstr>
      <vt:lpstr>SVN-Newton</vt:lpstr>
      <vt:lpstr>Office 主题​​</vt:lpstr>
      <vt:lpstr>1_Office 主题​​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 NON</cp:keywords>
  <cp:lastModifiedBy>Windows User</cp:lastModifiedBy>
  <cp:revision>64</cp:revision>
  <dcterms:created xsi:type="dcterms:W3CDTF">2018-04-18T06:17:00Z</dcterms:created>
  <dcterms:modified xsi:type="dcterms:W3CDTF">2023-03-11T05:34:05Z</dcterms:modified>
</cp:coreProperties>
</file>