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56" r:id="rId2"/>
    <p:sldId id="288" r:id="rId3"/>
    <p:sldId id="278" r:id="rId4"/>
    <p:sldId id="276" r:id="rId5"/>
    <p:sldId id="279" r:id="rId6"/>
    <p:sldId id="287" r:id="rId7"/>
    <p:sldId id="280" r:id="rId8"/>
    <p:sldId id="281" r:id="rId9"/>
    <p:sldId id="282" r:id="rId10"/>
  </p:sldIdLst>
  <p:sldSz cx="12192000" cy="6858000"/>
  <p:notesSz cx="6858000" cy="9144000"/>
  <p:embeddedFontLst>
    <p:embeddedFont>
      <p:font typeface="UTM Loko" panose="02040603050506020204" pitchFamily="18" charset="0"/>
      <p:regular r:id="rId12"/>
    </p:embeddedFont>
    <p:embeddedFont>
      <p:font typeface="UTM Avo" panose="02040603050506020204" pitchFamily="18" charset="0"/>
      <p:regular r:id="rId13"/>
      <p:bold r:id="rId14"/>
      <p:italic r:id="rId15"/>
      <p:boldItalic r:id="rId16"/>
    </p:embeddedFont>
    <p:embeddedFont>
      <p:font typeface="Calibri" panose="020F0502020204030204" pitchFamily="34" charset="0"/>
      <p:regular r:id="rId17"/>
      <p:bold r:id="rId18"/>
      <p:italic r:id="rId19"/>
      <p:boldItalic r:id="rId20"/>
    </p:embeddedFont>
    <p:embeddedFont>
      <p:font typeface="Cambria Math" panose="02040503050406030204" pitchFamily="18" charset="0"/>
      <p:regular r:id="rId21"/>
    </p:embeddedFont>
    <p:embeddedFont>
      <p:font typeface="UTM Deutsch Gothic" panose="02040603050506020204" pitchFamily="18" charset="0"/>
      <p:regular r:id="rId22"/>
    </p:embeddedFont>
    <p:embeddedFont>
      <p:font typeface="UTM Faltura" panose="02040403050506020204" pitchFamily="18" charset="0"/>
      <p:regular r:id="rId23"/>
    </p:embeddedFont>
  </p:embeddedFontLst>
  <p:custDataLst>
    <p:tags r:id="rId24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72">
          <p15:clr>
            <a:srgbClr val="A4A3A4"/>
          </p15:clr>
        </p15:guide>
        <p15:guide id="2" pos="383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E6E6"/>
    <a:srgbClr val="4C3A00"/>
    <a:srgbClr val="44B57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35" autoAdjust="0"/>
    <p:restoredTop sz="85000" autoAdjust="0"/>
  </p:normalViewPr>
  <p:slideViewPr>
    <p:cSldViewPr snapToGrid="0" showGuides="1">
      <p:cViewPr varScale="1">
        <p:scale>
          <a:sx n="60" d="100"/>
          <a:sy n="60" d="100"/>
        </p:scale>
        <p:origin x="408" y="72"/>
      </p:cViewPr>
      <p:guideLst>
        <p:guide orient="horz" pos="2172"/>
        <p:guide pos="383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font" Target="fonts/font10.fntdata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24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font" Target="fonts/font12.fntdata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font" Target="fonts/font11.fntdata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BAA84BD-E4CA-4FF6-A3F3-C792E248EA21}" type="datetimeFigureOut">
              <a:rPr lang="en-US" smtClean="0"/>
              <a:t>11/3/2023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EA7002-785C-47E6-B190-6859DAEEE1F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95628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B9EA7002-785C-47E6-B190-6859DAEEE1F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1334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9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516880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8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4791427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7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701286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167015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7669160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4624051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3387190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64653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053616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6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305218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5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5719788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4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112229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3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5083331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2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62903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557925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10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二级</a:t>
            </a:r>
          </a:p>
          <a:p>
            <a:pPr lvl="2"/>
            <a:r>
              <a:rPr lang="zh-CN" altLang="en-US"/>
              <a:t>三级</a:t>
            </a:r>
          </a:p>
          <a:p>
            <a:pPr lvl="3"/>
            <a:r>
              <a:rPr lang="zh-CN" altLang="en-US"/>
              <a:t>四级</a:t>
            </a:r>
          </a:p>
          <a:p>
            <a:pPr lvl="4"/>
            <a:r>
              <a:rPr lang="zh-CN" altLang="en-US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C2299F-ABE4-4B49-9AA6-3F0CC97334DF}" type="datetimeFigureOut">
              <a:rPr lang="zh-CN" altLang="en-US" smtClean="0"/>
              <a:t>2023/3/11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5AFCC-D9A4-4F3B-B3DA-B64AAF9454EF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5144506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1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image" Target="../media/image3.png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hyperlink" Target="https://www.facebook.com/teamKTUTS" TargetMode="Externa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00C2299F-ABE4-4B49-9AA6-3F0CC97334DF}" type="datetimeFigureOut">
              <a:rPr lang="zh-CN" altLang="en-US" smtClean="0"/>
              <a:pPr/>
              <a:t>2023/3/11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思源黑体 CN Regular" panose="020B0500000000000000" pitchFamily="34" charset="-122"/>
                <a:ea typeface="思源黑体 CN Regular" panose="020B0500000000000000" pitchFamily="34" charset="-122"/>
              </a:defRPr>
            </a:lvl1pPr>
          </a:lstStyle>
          <a:p>
            <a:fld id="{71E5AFCC-D9A4-4F3B-B3DA-B64AAF9454EF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DA5FD7E-EDA9-4208-AAD1-C9C09E4DA8EC}"/>
              </a:ext>
            </a:extLst>
          </p:cNvPr>
          <p:cNvSpPr txBox="1"/>
          <p:nvPr userDrawn="1"/>
        </p:nvSpPr>
        <p:spPr>
          <a:xfrm>
            <a:off x="0" y="6457890"/>
            <a:ext cx="177165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75000"/>
                  </a:schemeClr>
                </a:solidFill>
                <a:latin typeface="UTM Avo" panose="02040603050506020204" pitchFamily="18" charset="0"/>
              </a:rPr>
              <a:t>KTUTS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684641A-7C44-4344-915F-17D31680947F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4636956" y="-8471010"/>
            <a:ext cx="1428956" cy="114311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CF504E43-9945-4B86-8173-DE941F4F43DB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44" y="-7899455"/>
            <a:ext cx="1428956" cy="114311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4D26940A-D5EC-4A70-8FEB-DA9708FF06C1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92644" y="18110145"/>
            <a:ext cx="1428956" cy="114311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71F8E6C6-D171-4895-8999-36E24F95BE13}"/>
              </a:ext>
            </a:extLst>
          </p:cNvPr>
          <p:cNvPicPr>
            <a:picLocks noChangeAspect="1"/>
          </p:cNvPicPr>
          <p:nvPr userDrawn="1"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065912" y="16967035"/>
            <a:ext cx="1428956" cy="114311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15E93809-49B5-4755-8E30-BBB75901EE55}"/>
              </a:ext>
            </a:extLst>
          </p:cNvPr>
          <p:cNvSpPr txBox="1"/>
          <p:nvPr userDrawn="1"/>
        </p:nvSpPr>
        <p:spPr>
          <a:xfrm>
            <a:off x="2880780" y="9496078"/>
            <a:ext cx="931122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page:</a:t>
            </a:r>
          </a:p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  <a:hlinkClick r:id="rId23"/>
              </a:rPr>
              <a:t>https://www.facebook.com/teamKTUTS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Đây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KTUTS.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Mọi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chi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vui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lòng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liên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page </a:t>
            </a:r>
            <a:r>
              <a:rPr lang="en-US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hoặc</a:t>
            </a:r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 SĐT: 0922 645 654</a:t>
            </a:r>
          </a:p>
        </p:txBody>
      </p:sp>
      <p:pic>
        <p:nvPicPr>
          <p:cNvPr id="14" name="Picture 13" descr="A picture containing diagram&#10;&#10;Description automatically generated">
            <a:extLst>
              <a:ext uri="{FF2B5EF4-FFF2-40B4-BE49-F238E27FC236}">
                <a16:creationId xmlns:a16="http://schemas.microsoft.com/office/drawing/2014/main" id="{8C58BC3E-2EDA-4E6D-A0D4-04573CC7F387}"/>
              </a:ext>
            </a:extLst>
          </p:cNvPr>
          <p:cNvPicPr>
            <a:picLocks noChangeAspect="1"/>
          </p:cNvPicPr>
          <p:nvPr userDrawn="1"/>
        </p:nvPicPr>
        <p:blipFill>
          <a:blip r:embed="rId2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667" y="9145091"/>
            <a:ext cx="1881378" cy="162530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71" r:id="rId3"/>
    <p:sldLayoutId id="2147483670" r:id="rId4"/>
    <p:sldLayoutId id="2147483669" r:id="rId5"/>
    <p:sldLayoutId id="2147483668" r:id="rId6"/>
    <p:sldLayoutId id="2147483667" r:id="rId7"/>
    <p:sldLayoutId id="2147483666" r:id="rId8"/>
    <p:sldLayoutId id="2147483665" r:id="rId9"/>
    <p:sldLayoutId id="2147483664" r:id="rId10"/>
    <p:sldLayoutId id="2147483663" r:id="rId11"/>
    <p:sldLayoutId id="2147483662" r:id="rId12"/>
    <p:sldLayoutId id="2147483661" r:id="rId13"/>
    <p:sldLayoutId id="2147483660" r:id="rId14"/>
    <p:sldLayoutId id="2147483659" r:id="rId15"/>
    <p:sldLayoutId id="2147483658" r:id="rId16"/>
    <p:sldLayoutId id="2147483657" r:id="rId17"/>
    <p:sldLayoutId id="2147483656" r:id="rId18"/>
    <p:sldLayoutId id="2147483655" r:id="rId19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思源黑体 CN Regular" panose="020B0500000000000000" pitchFamily="34" charset="-122"/>
          <a:ea typeface="思源黑体 CN Regular" panose="020B0500000000000000" pitchFamily="34" charset="-122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image" Target="../media/image18.png"/><Relationship Id="rId3" Type="http://schemas.openxmlformats.org/officeDocument/2006/relationships/image" Target="../media/image10.png"/><Relationship Id="rId7" Type="http://schemas.openxmlformats.org/officeDocument/2006/relationships/image" Target="../media/image13.png"/><Relationship Id="rId12" Type="http://schemas.openxmlformats.org/officeDocument/2006/relationships/image" Target="../media/image17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16.png"/><Relationship Id="rId15" Type="http://schemas.openxmlformats.org/officeDocument/2006/relationships/image" Target="../media/image20.png"/><Relationship Id="rId10" Type="http://schemas.openxmlformats.org/officeDocument/2006/relationships/image" Target="../media/image14.png"/><Relationship Id="rId4" Type="http://schemas.openxmlformats.org/officeDocument/2006/relationships/image" Target="../media/image11.png"/><Relationship Id="rId9" Type="http://schemas.openxmlformats.org/officeDocument/2006/relationships/image" Target="../media/image15.png"/><Relationship Id="rId14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3" Type="http://schemas.openxmlformats.org/officeDocument/2006/relationships/image" Target="../media/image10.png"/><Relationship Id="rId7" Type="http://schemas.openxmlformats.org/officeDocument/2006/relationships/image" Target="../media/image250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0.png"/><Relationship Id="rId11" Type="http://schemas.openxmlformats.org/officeDocument/2006/relationships/image" Target="../media/image29.png"/><Relationship Id="rId5" Type="http://schemas.openxmlformats.org/officeDocument/2006/relationships/image" Target="../media/image230.png"/><Relationship Id="rId10" Type="http://schemas.openxmlformats.org/officeDocument/2006/relationships/image" Target="../media/image28.png"/><Relationship Id="rId4" Type="http://schemas.openxmlformats.org/officeDocument/2006/relationships/image" Target="../media/image22.png"/><Relationship Id="rId9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2.png"/><Relationship Id="rId18" Type="http://schemas.openxmlformats.org/officeDocument/2006/relationships/image" Target="../media/image24.png"/><Relationship Id="rId3" Type="http://schemas.openxmlformats.org/officeDocument/2006/relationships/image" Target="../media/image21.png"/><Relationship Id="rId12" Type="http://schemas.openxmlformats.org/officeDocument/2006/relationships/image" Target="../media/image31.png"/><Relationship Id="rId17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0.png"/><Relationship Id="rId5" Type="http://schemas.openxmlformats.org/officeDocument/2006/relationships/image" Target="../media/image22.png"/><Relationship Id="rId15" Type="http://schemas.openxmlformats.org/officeDocument/2006/relationships/image" Target="../media/image34.png"/><Relationship Id="rId19" Type="http://schemas.openxmlformats.org/officeDocument/2006/relationships/image" Target="../media/image25.png"/><Relationship Id="rId4" Type="http://schemas.openxmlformats.org/officeDocument/2006/relationships/image" Target="../media/image10.png"/><Relationship Id="rId14" Type="http://schemas.openxmlformats.org/officeDocument/2006/relationships/image" Target="../media/image33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10.png"/><Relationship Id="rId7" Type="http://schemas.openxmlformats.org/officeDocument/2006/relationships/image" Target="../media/image38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image" Target="../media/image36.png"/><Relationship Id="rId10" Type="http://schemas.openxmlformats.org/officeDocument/2006/relationships/image" Target="../media/image41.png"/><Relationship Id="rId4" Type="http://schemas.openxmlformats.org/officeDocument/2006/relationships/image" Target="../media/image11.png"/><Relationship Id="rId9" Type="http://schemas.openxmlformats.org/officeDocument/2006/relationships/image" Target="../media/image40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5.png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10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10" Type="http://schemas.microsoft.com/office/2007/relationships/hdphoto" Target="../media/hdphoto2.wdp"/><Relationship Id="rId4" Type="http://schemas.openxmlformats.org/officeDocument/2006/relationships/image" Target="../media/image43.png"/><Relationship Id="rId9" Type="http://schemas.openxmlformats.org/officeDocument/2006/relationships/image" Target="../media/image4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.png"/><Relationship Id="rId5" Type="http://schemas.microsoft.com/office/2007/relationships/hdphoto" Target="../media/hdphoto1.wdp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796" y="1120412"/>
            <a:ext cx="550545" cy="480060"/>
          </a:xfrm>
          <a:prstGeom prst="rect">
            <a:avLst/>
          </a:prstGeom>
        </p:spPr>
      </p:pic>
      <p:sp>
        <p:nvSpPr>
          <p:cNvPr id="13" name="文本框 12"/>
          <p:cNvSpPr txBox="1"/>
          <p:nvPr/>
        </p:nvSpPr>
        <p:spPr>
          <a:xfrm>
            <a:off x="2520467" y="0"/>
            <a:ext cx="122982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7200" dirty="0" err="1">
                <a:solidFill>
                  <a:srgbClr val="7030A0"/>
                </a:solidFill>
                <a:latin typeface="UTM Faltura" panose="02040403050506020204" pitchFamily="18" charset="0"/>
                <a:ea typeface="字魂27号-布丁体" panose="00000500000000000000" pitchFamily="2" charset="-122"/>
              </a:rPr>
              <a:t>Toán</a:t>
            </a:r>
            <a:endParaRPr lang="zh-CN" altLang="en-US" sz="7200" dirty="0">
              <a:solidFill>
                <a:srgbClr val="7030A0"/>
              </a:solidFill>
              <a:latin typeface="UTM Faltura" panose="020404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4" name="云形 13"/>
          <p:cNvSpPr/>
          <p:nvPr/>
        </p:nvSpPr>
        <p:spPr>
          <a:xfrm>
            <a:off x="2724268" y="786927"/>
            <a:ext cx="714292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83" y="3332369"/>
            <a:ext cx="509270" cy="354965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D73EC2DC-CFB3-427A-8F14-B41C3AD69121}"/>
              </a:ext>
            </a:extLst>
          </p:cNvPr>
          <p:cNvSpPr txBox="1"/>
          <p:nvPr/>
        </p:nvSpPr>
        <p:spPr>
          <a:xfrm>
            <a:off x="2679493" y="1364974"/>
            <a:ext cx="7370929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Luyện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tập</a:t>
            </a:r>
            <a:r>
              <a:rPr lang="en-US" altLang="zh-CN" sz="96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96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chung</a:t>
            </a:r>
            <a:endParaRPr lang="zh-CN" altLang="en-US" sz="96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sp>
        <p:nvSpPr>
          <p:cNvPr id="15" name="文本框 12">
            <a:extLst>
              <a:ext uri="{FF2B5EF4-FFF2-40B4-BE49-F238E27FC236}">
                <a16:creationId xmlns:a16="http://schemas.microsoft.com/office/drawing/2014/main" id="{241A9A1F-F316-4AB3-8C8E-5A93232D5F73}"/>
              </a:ext>
            </a:extLst>
          </p:cNvPr>
          <p:cNvSpPr txBox="1"/>
          <p:nvPr/>
        </p:nvSpPr>
        <p:spPr>
          <a:xfrm>
            <a:off x="4336014" y="3193775"/>
            <a:ext cx="396281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SGK </a:t>
            </a:r>
            <a:r>
              <a:rPr lang="en-US" altLang="zh-CN" sz="4000" b="1" dirty="0" err="1">
                <a:latin typeface="UTM Avo" panose="02040603050506020204" pitchFamily="18" charset="0"/>
                <a:ea typeface="字魂27号-布丁体" panose="00000500000000000000" pitchFamily="2" charset="-122"/>
              </a:rPr>
              <a:t>trang</a:t>
            </a:r>
            <a:r>
              <a:rPr lang="en-US" altLang="zh-CN" sz="4000" b="1" dirty="0">
                <a:latin typeface="UTM Avo" panose="02040603050506020204" pitchFamily="18" charset="0"/>
                <a:ea typeface="字魂27号-布丁体" panose="00000500000000000000" pitchFamily="2" charset="-122"/>
              </a:rPr>
              <a:t> 137</a:t>
            </a:r>
            <a:endParaRPr lang="zh-CN" altLang="en-US" sz="4000" b="1" dirty="0">
              <a:latin typeface="UTM Avo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 flipH="1">
            <a:off x="5747657" y="3759202"/>
            <a:ext cx="6778172" cy="387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FB8BEC-07AE-4407-A861-424A9F41F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515" y="1904999"/>
            <a:ext cx="5504544" cy="5504544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 animBg="1"/>
      <p:bldP spid="12" grpId="0"/>
      <p:bldP spid="1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203157" y="1434351"/>
            <a:ext cx="9577138" cy="43078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1" algn="ctr">
              <a:lnSpc>
                <a:spcPct val="107000"/>
              </a:lnSpc>
            </a:pPr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Angsana New"/>
              </a:rPr>
              <a:t>YÊU CẦU CẦN ĐẠT</a:t>
            </a:r>
          </a:p>
          <a:p>
            <a:pPr marL="0" lvl="1">
              <a:lnSpc>
                <a:spcPct val="107000"/>
              </a:lnSpc>
            </a:pPr>
            <a:r>
              <a:rPr lang="en-US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ngsana New"/>
              </a:rPr>
              <a:t>-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/>
              </a:rPr>
              <a:t>Ôn luyện về cách hiện phép chia phân số </a:t>
            </a:r>
            <a:endParaRPr lang="en-US" sz="3200" dirty="0" smtClean="0">
              <a:latin typeface="Times New Roman" panose="02020603050405020304" pitchFamily="18" charset="0"/>
              <a:ea typeface="Times New Roman" panose="02020603050405020304" pitchFamily="18" charset="0"/>
              <a:cs typeface="Angsana New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200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Angsana New"/>
              </a:rPr>
              <a:t>- </a:t>
            </a: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/>
              </a:rPr>
              <a:t>Biết cách tính và viết gọn phép chia 1 phân số cho 1 số tự nhiên 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vi-VN" sz="3200" dirty="0">
                <a:latin typeface="Times New Roman" panose="02020603050405020304" pitchFamily="18" charset="0"/>
                <a:ea typeface="Times New Roman" panose="02020603050405020304" pitchFamily="18" charset="0"/>
                <a:cs typeface="Angsana New"/>
              </a:rPr>
              <a:t>- Rèn kĩ năng chia 2 phân số, viết gọn phép chia 1 phân số cho 1 số tự nhiên</a:t>
            </a:r>
            <a:endParaRPr lang="en-US" sz="3200" dirty="0"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  <a:p>
            <a:pPr>
              <a:lnSpc>
                <a:spcPct val="107000"/>
              </a:lnSpc>
              <a:spcAft>
                <a:spcPts val="0"/>
              </a:spcAft>
            </a:pPr>
            <a:r>
              <a:rPr lang="pt-BR" sz="3200" dirty="0" smtClean="0"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- </a:t>
            </a:r>
            <a:r>
              <a:rPr lang="pt-BR" sz="3200" dirty="0">
                <a:latin typeface="Times New Roman" panose="02020603050405020304" pitchFamily="18" charset="0"/>
                <a:ea typeface="Arial" panose="020B0604020202020204" pitchFamily="34" charset="0"/>
                <a:cs typeface="Angsana New"/>
              </a:rPr>
              <a:t>Vận dụng các kiến thức đã học để giải quyết các bài tập có liên quan</a:t>
            </a:r>
            <a:endParaRPr lang="en-US" sz="3200" dirty="0">
              <a:effectLst/>
              <a:latin typeface="Times New Roman" panose="02020603050405020304" pitchFamily="18" charset="0"/>
              <a:ea typeface="Arial" panose="020B0604020202020204" pitchFamily="34" charset="0"/>
              <a:cs typeface="Angsana New"/>
            </a:endParaRPr>
          </a:p>
        </p:txBody>
      </p:sp>
    </p:spTree>
    <p:extLst>
      <p:ext uri="{BB962C8B-B14F-4D97-AF65-F5344CB8AC3E}">
        <p14:creationId xmlns:p14="http://schemas.microsoft.com/office/powerpoint/2010/main" val="284500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t="19048" r="12275" b="15556"/>
          <a:stretch/>
        </p:blipFill>
        <p:spPr>
          <a:xfrm>
            <a:off x="6052457" y="680639"/>
            <a:ext cx="6139543" cy="5850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36" y="2587542"/>
            <a:ext cx="3940708" cy="3938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7140122" y="2496457"/>
            <a:ext cx="373742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1:</a:t>
            </a:r>
          </a:p>
          <a:p>
            <a:pPr algn="ctr"/>
            <a:r>
              <a:rPr lang="en-US" sz="48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endParaRPr lang="en-US" sz="4800" dirty="0">
              <a:solidFill>
                <a:srgbClr val="4C3A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UTM Loko" panose="02040603050506020204" pitchFamily="18" charset="0"/>
            </a:endParaRP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13657" y="580408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1619101" y="1136183"/>
                <a:ext cx="2023625" cy="162845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19101" y="1136183"/>
                <a:ext cx="2023625" cy="1628459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3805089" y="1121763"/>
                <a:ext cx="3007851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9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805089" y="1121763"/>
                <a:ext cx="3007851" cy="1693797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/>
              <p:nvPr/>
            </p:nvSpPr>
            <p:spPr>
              <a:xfrm>
                <a:off x="1620915" y="3091259"/>
                <a:ext cx="2134005" cy="16294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20915" y="3091259"/>
                <a:ext cx="2134005" cy="1629485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6224308" y="1093895"/>
                <a:ext cx="2897920" cy="171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36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24308" y="1093895"/>
                <a:ext cx="2897920" cy="171303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4">
            <a:extLst>
              <a:ext uri="{FF2B5EF4-FFF2-40B4-BE49-F238E27FC236}">
                <a16:creationId xmlns:a16="http://schemas.microsoft.com/office/drawing/2014/main" id="{15DC8BE3-D352-4889-8889-77933A989FFA}"/>
              </a:ext>
            </a:extLst>
          </p:cNvPr>
          <p:cNvSpPr txBox="1"/>
          <p:nvPr/>
        </p:nvSpPr>
        <p:spPr>
          <a:xfrm>
            <a:off x="839223" y="1502992"/>
            <a:ext cx="1050881" cy="919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a/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id="{212008E5-43C9-4618-8DEE-67417E1324AE}"/>
              </a:ext>
            </a:extLst>
          </p:cNvPr>
          <p:cNvSpPr txBox="1"/>
          <p:nvPr/>
        </p:nvSpPr>
        <p:spPr>
          <a:xfrm>
            <a:off x="684440" y="3386102"/>
            <a:ext cx="1108201" cy="919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b/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/>
              <p:nvPr/>
            </p:nvSpPr>
            <p:spPr>
              <a:xfrm>
                <a:off x="3381245" y="3077526"/>
                <a:ext cx="3346866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81245" y="3077526"/>
                <a:ext cx="3346866" cy="1713674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/>
              <p:nvPr/>
            </p:nvSpPr>
            <p:spPr>
              <a:xfrm>
                <a:off x="6277799" y="3065147"/>
                <a:ext cx="1775799" cy="163835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77799" y="3065147"/>
                <a:ext cx="1775799" cy="1638351"/>
              </a:xfrm>
              <a:prstGeom prst="rect">
                <a:avLst/>
              </a:prstGeom>
              <a:blipFill>
                <a:blip r:embed="rId12"/>
                <a:stretch>
                  <a:fillRect b="-111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57639D-6F97-4195-8FE9-A903E3B8C0AF}"/>
                  </a:ext>
                </a:extLst>
              </p:cNvPr>
              <p:cNvSpPr txBox="1"/>
              <p:nvPr/>
            </p:nvSpPr>
            <p:spPr>
              <a:xfrm>
                <a:off x="1994216" y="5079608"/>
                <a:ext cx="2134005" cy="15231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5400" b="1" dirty="0">
                    <a:latin typeface="UTM Avo" panose="02040603050506020204" pitchFamily="18" charset="0"/>
                  </a:rPr>
                  <a:t>1 </a:t>
                </a: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UTM Avo" panose="02040603050506020204" pitchFamily="18" charset="0"/>
                      </a:rPr>
                      <m:t>: 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latin typeface="UTM Avo" panose="020406030505060202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latin typeface="UTM Avo" panose="020406030505060202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AB57639D-6F97-4195-8FE9-A903E3B8C0A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94216" y="5079608"/>
                <a:ext cx="2134005" cy="1523109"/>
              </a:xfrm>
              <a:prstGeom prst="rect">
                <a:avLst/>
              </a:prstGeom>
              <a:blipFill>
                <a:blip r:embed="rId13"/>
                <a:stretch>
                  <a:fillRect l="-15143" b="-72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14">
            <a:extLst>
              <a:ext uri="{FF2B5EF4-FFF2-40B4-BE49-F238E27FC236}">
                <a16:creationId xmlns:a16="http://schemas.microsoft.com/office/drawing/2014/main" id="{BD972464-4EC9-42A8-8CCC-FFCC13CB3CF4}"/>
              </a:ext>
            </a:extLst>
          </p:cNvPr>
          <p:cNvSpPr txBox="1"/>
          <p:nvPr/>
        </p:nvSpPr>
        <p:spPr>
          <a:xfrm>
            <a:off x="684440" y="5184408"/>
            <a:ext cx="1108201" cy="9787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c/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44C828-B603-4835-8BB3-121763EB7D59}"/>
                  </a:ext>
                </a:extLst>
              </p:cNvPr>
              <p:cNvSpPr txBox="1"/>
              <p:nvPr/>
            </p:nvSpPr>
            <p:spPr>
              <a:xfrm>
                <a:off x="3793256" y="4892126"/>
                <a:ext cx="2694526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𝟏</m:t>
                      </m:r>
                      <m:r>
                        <a:rPr lang="en-US" sz="5400" b="1" i="1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1844C828-B603-4835-8BB3-121763EB7D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793256" y="4892126"/>
                <a:ext cx="2694526" cy="1703223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43AAB6-DC69-43EE-8946-199254F4EEA7}"/>
                  </a:ext>
                </a:extLst>
              </p:cNvPr>
              <p:cNvSpPr txBox="1"/>
              <p:nvPr/>
            </p:nvSpPr>
            <p:spPr>
              <a:xfrm>
                <a:off x="6131623" y="4880699"/>
                <a:ext cx="1775799" cy="170258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E43AAB6-DC69-43EE-8946-199254F4EEA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131623" y="4880699"/>
                <a:ext cx="1775799" cy="1702582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981582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100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500"/>
                            </p:stCondLst>
                            <p:childTnLst>
                              <p:par>
                                <p:cTn id="97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3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8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4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1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2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7" dur="1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8" dur="100" decel="100000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3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4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58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9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0" dur="100" decel="100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4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5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6" dur="100" decel="100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9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70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1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2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5" fill="hold">
                            <p:stCondLst>
                              <p:cond delay="1500"/>
                            </p:stCondLst>
                            <p:childTnLst>
                              <p:par>
                                <p:cTn id="176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77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  <p:bldP spid="21" grpId="0"/>
      <p:bldP spid="21" grpId="1"/>
      <p:bldP spid="22" grpId="0"/>
      <p:bldP spid="22" grpId="1"/>
      <p:bldP spid="23" grpId="0"/>
      <p:bldP spid="23" grpId="1"/>
      <p:bldP spid="24" grpId="0"/>
      <p:bldP spid="24" grpId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9582"/>
          <a:stretch/>
        </p:blipFill>
        <p:spPr>
          <a:xfrm>
            <a:off x="5676901" y="480945"/>
            <a:ext cx="6724650" cy="591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492422" y="2115457"/>
            <a:ext cx="5204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(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theo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mẫu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5C729-7D92-4621-89A9-6AA9A7F3FDB9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233" y="3105150"/>
            <a:ext cx="3600450" cy="3600450"/>
          </a:xfrm>
          <a:prstGeom prst="rect">
            <a:avLst/>
          </a:prstGeom>
        </p:spPr>
      </p:pic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826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2269977" y="698679"/>
                <a:ext cx="2338986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2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69977" y="698679"/>
                <a:ext cx="2338986" cy="170322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4303565" y="68439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03565" y="684393"/>
                <a:ext cx="2953348" cy="171367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9863137" y="641530"/>
                <a:ext cx="1928813" cy="171303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63137" y="641530"/>
                <a:ext cx="1928813" cy="1713033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7" name="文本框 14">
            <a:extLst>
              <a:ext uri="{FF2B5EF4-FFF2-40B4-BE49-F238E27FC236}">
                <a16:creationId xmlns:a16="http://schemas.microsoft.com/office/drawing/2014/main" id="{212008E5-43C9-4618-8DEE-67417E1324AE}"/>
              </a:ext>
            </a:extLst>
          </p:cNvPr>
          <p:cNvSpPr txBox="1"/>
          <p:nvPr/>
        </p:nvSpPr>
        <p:spPr>
          <a:xfrm>
            <a:off x="508949" y="960180"/>
            <a:ext cx="1853251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Mẫu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: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86BC0C-8AD0-43DF-8CB9-98E19401BE8B}"/>
                  </a:ext>
                </a:extLst>
              </p:cNvPr>
              <p:cNvSpPr txBox="1"/>
              <p:nvPr/>
            </p:nvSpPr>
            <p:spPr>
              <a:xfrm>
                <a:off x="7103915" y="648113"/>
                <a:ext cx="2953348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886BC0C-8AD0-43DF-8CB9-98E19401BE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03915" y="648113"/>
                <a:ext cx="2953348" cy="1713674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14">
            <a:extLst>
              <a:ext uri="{FF2B5EF4-FFF2-40B4-BE49-F238E27FC236}">
                <a16:creationId xmlns:a16="http://schemas.microsoft.com/office/drawing/2014/main" id="{E5C02B1E-0413-4099-B82E-B923AC3DCCE8}"/>
              </a:ext>
            </a:extLst>
          </p:cNvPr>
          <p:cNvSpPr txBox="1"/>
          <p:nvPr/>
        </p:nvSpPr>
        <p:spPr>
          <a:xfrm>
            <a:off x="508949" y="2788980"/>
            <a:ext cx="9473251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Ta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có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thể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viết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gọn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như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 </a:t>
            </a:r>
            <a:r>
              <a:rPr lang="en-US" altLang="zh-CN" sz="4800" b="1" dirty="0" err="1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sau</a:t>
            </a: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: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59B37-4BB0-4ED5-962E-0F6B9D365609}"/>
                  </a:ext>
                </a:extLst>
              </p:cNvPr>
              <p:cNvSpPr txBox="1"/>
              <p:nvPr/>
            </p:nvSpPr>
            <p:spPr>
              <a:xfrm>
                <a:off x="2250927" y="4070529"/>
                <a:ext cx="2338986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2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4B359B37-4BB0-4ED5-962E-0F6B9D3656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50927" y="4070529"/>
                <a:ext cx="2338986" cy="1703223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B79AD7-CD34-40D3-ABAB-92CD2BD7B092}"/>
                  </a:ext>
                </a:extLst>
              </p:cNvPr>
              <p:cNvSpPr txBox="1"/>
              <p:nvPr/>
            </p:nvSpPr>
            <p:spPr>
              <a:xfrm>
                <a:off x="4227365" y="4058063"/>
                <a:ext cx="2953348" cy="17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F2B79AD7-CD34-40D3-ABAB-92CD2BD7B09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27365" y="4058063"/>
                <a:ext cx="2953348" cy="1703543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32A27C-03F7-4F4C-AEBD-75703943E607}"/>
                  </a:ext>
                </a:extLst>
              </p:cNvPr>
              <p:cNvSpPr txBox="1"/>
              <p:nvPr/>
            </p:nvSpPr>
            <p:spPr>
              <a:xfrm>
                <a:off x="6799115" y="4058063"/>
                <a:ext cx="1754335" cy="17035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8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732A27C-03F7-4F4C-AEBD-75703943E60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99115" y="4058063"/>
                <a:ext cx="1754335" cy="1703543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164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1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1500"/>
                            </p:stCondLst>
                            <p:childTnLst>
                              <p:par>
                                <p:cTn id="66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000"/>
                            </p:stCondLst>
                            <p:childTnLst>
                              <p:par>
                                <p:cTn id="72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 animBg="1"/>
      <p:bldP spid="12" grpId="0"/>
      <p:bldP spid="13" grpId="0"/>
      <p:bldP spid="15" grpId="0"/>
      <p:bldP spid="17" grpId="0"/>
      <p:bldP spid="21" grpId="0"/>
      <p:bldP spid="22" grpId="0"/>
      <p:bldP spid="23" grpId="0"/>
      <p:bldP spid="24" grpId="0"/>
      <p:bldP spid="25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12" b="9582"/>
          <a:stretch/>
        </p:blipFill>
        <p:spPr>
          <a:xfrm>
            <a:off x="5676901" y="480945"/>
            <a:ext cx="6724650" cy="591985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492422" y="2115457"/>
            <a:ext cx="520427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2:</a:t>
            </a:r>
          </a:p>
          <a:p>
            <a:pPr algn="ctr"/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Tính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(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theo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400" dirty="0" err="1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mẫu</a:t>
            </a:r>
            <a:r>
              <a:rPr lang="en-US" sz="4400" dirty="0">
                <a:solidFill>
                  <a:schemeClr val="accent2">
                    <a:lumMod val="60000"/>
                    <a:lumOff val="40000"/>
                  </a:schemeClr>
                </a:solidFill>
                <a:effectLst>
                  <a:glow rad="101600">
                    <a:schemeClr val="accent2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)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49B5C729-7D92-4621-89A9-6AA9A7F3FDB9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9233" y="3105150"/>
            <a:ext cx="3600450" cy="3600450"/>
          </a:xfrm>
          <a:prstGeom prst="rect">
            <a:avLst/>
          </a:prstGeom>
        </p:spPr>
      </p:pic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64457" y="482600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5DC93B-17B9-41CE-BA58-5D36E11B155E}"/>
                  </a:ext>
                </a:extLst>
              </p:cNvPr>
              <p:cNvSpPr txBox="1"/>
              <p:nvPr/>
            </p:nvSpPr>
            <p:spPr>
              <a:xfrm>
                <a:off x="1850877" y="598382"/>
                <a:ext cx="2338986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3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9A5DC93B-17B9-41CE-BA58-5D36E11B155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50877" y="598382"/>
                <a:ext cx="2338986" cy="1693797"/>
              </a:xfrm>
              <a:prstGeom prst="rect">
                <a:avLst/>
              </a:prstGeom>
              <a:blipFill>
                <a:blip r:embed="rId11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6BF808-4E74-4291-8211-C60E7FC56FDF}"/>
                  </a:ext>
                </a:extLst>
              </p:cNvPr>
              <p:cNvSpPr txBox="1"/>
              <p:nvPr/>
            </p:nvSpPr>
            <p:spPr>
              <a:xfrm>
                <a:off x="4036865" y="584096"/>
                <a:ext cx="2953348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7 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3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8" name="TextBox 27">
                <a:extLst>
                  <a:ext uri="{FF2B5EF4-FFF2-40B4-BE49-F238E27FC236}">
                    <a16:creationId xmlns:a16="http://schemas.microsoft.com/office/drawing/2014/main" id="{5A6BF808-4E74-4291-8211-C60E7FC56F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584096"/>
                <a:ext cx="2953348" cy="1703608"/>
              </a:xfrm>
              <a:prstGeom prst="rect">
                <a:avLst/>
              </a:prstGeom>
              <a:blipFill>
                <a:blip r:embed="rId1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/>
              <p:nvPr/>
            </p:nvSpPr>
            <p:spPr>
              <a:xfrm>
                <a:off x="1864524" y="2434475"/>
                <a:ext cx="2338986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: 5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9" name="TextBox 28">
                <a:extLst>
                  <a:ext uri="{FF2B5EF4-FFF2-40B4-BE49-F238E27FC236}">
                    <a16:creationId xmlns:a16="http://schemas.microsoft.com/office/drawing/2014/main" id="{2AC9F18E-51C3-492C-B0B2-0D5CEAD6045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64524" y="2434475"/>
                <a:ext cx="2338986" cy="1703608"/>
              </a:xfrm>
              <a:prstGeom prst="rect">
                <a:avLst/>
              </a:prstGeom>
              <a:blipFill>
                <a:blip r:embed="rId1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FE0E7-470E-41D0-BAE9-3C4CCBB959D1}"/>
                  </a:ext>
                </a:extLst>
              </p:cNvPr>
              <p:cNvSpPr txBox="1"/>
              <p:nvPr/>
            </p:nvSpPr>
            <p:spPr>
              <a:xfrm>
                <a:off x="6975925" y="541233"/>
                <a:ext cx="1928813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21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0" name="TextBox 29">
                <a:extLst>
                  <a:ext uri="{FF2B5EF4-FFF2-40B4-BE49-F238E27FC236}">
                    <a16:creationId xmlns:a16="http://schemas.microsoft.com/office/drawing/2014/main" id="{C02FE0E7-470E-41D0-BAE9-3C4CCBB959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541233"/>
                <a:ext cx="1928813" cy="1693797"/>
              </a:xfrm>
              <a:prstGeom prst="rect">
                <a:avLst/>
              </a:prstGeom>
              <a:blipFill>
                <a:blip r:embed="rId1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1" name="文本框 14">
            <a:extLst>
              <a:ext uri="{FF2B5EF4-FFF2-40B4-BE49-F238E27FC236}">
                <a16:creationId xmlns:a16="http://schemas.microsoft.com/office/drawing/2014/main" id="{066D6DC7-578A-498B-ABA2-0AAAA784AFDC}"/>
              </a:ext>
            </a:extLst>
          </p:cNvPr>
          <p:cNvSpPr txBox="1"/>
          <p:nvPr/>
        </p:nvSpPr>
        <p:spPr>
          <a:xfrm>
            <a:off x="928049" y="1012662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a/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p:sp>
        <p:nvSpPr>
          <p:cNvPr id="32" name="文本框 14">
            <a:extLst>
              <a:ext uri="{FF2B5EF4-FFF2-40B4-BE49-F238E27FC236}">
                <a16:creationId xmlns:a16="http://schemas.microsoft.com/office/drawing/2014/main" id="{9EBCDB91-3DEF-4D65-8D50-8882E587E705}"/>
              </a:ext>
            </a:extLst>
          </p:cNvPr>
          <p:cNvSpPr txBox="1"/>
          <p:nvPr/>
        </p:nvSpPr>
        <p:spPr>
          <a:xfrm>
            <a:off x="928049" y="2879250"/>
            <a:ext cx="1214649" cy="890308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b/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/>
              <p:nvPr/>
            </p:nvSpPr>
            <p:spPr>
              <a:xfrm>
                <a:off x="4036865" y="2437036"/>
                <a:ext cx="2953348" cy="170424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5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73024A63-F957-474A-BF27-88CC94C2216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6865" y="2437036"/>
                <a:ext cx="2953348" cy="1704249"/>
              </a:xfrm>
              <a:prstGeom prst="rect">
                <a:avLst/>
              </a:prstGeom>
              <a:blipFill>
                <a:blip r:embed="rId1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/>
              <p:nvPr/>
            </p:nvSpPr>
            <p:spPr>
              <a:xfrm>
                <a:off x="6975925" y="2394173"/>
                <a:ext cx="1928813" cy="171367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10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E378B118-BAE2-4904-A751-72A900AB8E5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75925" y="2394173"/>
                <a:ext cx="1928813" cy="1713674"/>
              </a:xfrm>
              <a:prstGeom prst="rect">
                <a:avLst/>
              </a:prstGeom>
              <a:blipFill>
                <a:blip r:embed="rId1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0C6D15-7BD2-46D9-9FC6-6CBCAAF8AF91}"/>
                  </a:ext>
                </a:extLst>
              </p:cNvPr>
              <p:cNvSpPr txBox="1"/>
              <p:nvPr/>
            </p:nvSpPr>
            <p:spPr>
              <a:xfrm>
                <a:off x="1839375" y="4433845"/>
                <a:ext cx="2338986" cy="170322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2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: 3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250C6D15-7BD2-46D9-9FC6-6CBCAAF8AF9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39375" y="4433845"/>
                <a:ext cx="2338986" cy="1703223"/>
              </a:xfrm>
              <a:prstGeom prst="rect">
                <a:avLst/>
              </a:prstGeom>
              <a:blipFill>
                <a:blip r:embed="rId1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2" name="文本框 14">
            <a:extLst>
              <a:ext uri="{FF2B5EF4-FFF2-40B4-BE49-F238E27FC236}">
                <a16:creationId xmlns:a16="http://schemas.microsoft.com/office/drawing/2014/main" id="{78C17625-4B72-4E19-B75B-2B79B4EC0A9F}"/>
              </a:ext>
            </a:extLst>
          </p:cNvPr>
          <p:cNvSpPr txBox="1"/>
          <p:nvPr/>
        </p:nvSpPr>
        <p:spPr>
          <a:xfrm>
            <a:off x="902900" y="4878620"/>
            <a:ext cx="1214649" cy="919611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4800" b="1" dirty="0">
                <a:solidFill>
                  <a:srgbClr val="C00000"/>
                </a:solidFill>
                <a:latin typeface="UTM Avo" panose="02040603050506020204" pitchFamily="18" charset="0"/>
                <a:ea typeface="思源黑体 CN Regular" panose="020B0500000000000000" pitchFamily="34" charset="-122"/>
              </a:rPr>
              <a:t>c/</a:t>
            </a:r>
            <a:endParaRPr lang="zh-CN" altLang="en-US" sz="4800" b="1" dirty="0">
              <a:solidFill>
                <a:srgbClr val="C00000"/>
              </a:solidFill>
              <a:latin typeface="UTM Avo" panose="02040603050506020204" pitchFamily="18" charset="0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B9AFD0-0090-47FE-967D-39B914303AD1}"/>
                  </a:ext>
                </a:extLst>
              </p:cNvPr>
              <p:cNvSpPr txBox="1"/>
              <p:nvPr/>
            </p:nvSpPr>
            <p:spPr>
              <a:xfrm>
                <a:off x="4011716" y="4436406"/>
                <a:ext cx="2953348" cy="17036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4 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x</m:t>
                          </m:r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 3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 </m:t>
                      </m:r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33B9AFD0-0090-47FE-967D-39B914303A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11716" y="4436406"/>
                <a:ext cx="2953348" cy="1703608"/>
              </a:xfrm>
              <a:prstGeom prst="rect">
                <a:avLst/>
              </a:prstGeom>
              <a:blipFill>
                <a:blip r:embed="rId1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1BA85E-E314-4EA0-A459-CCD1E5C10D20}"/>
                  </a:ext>
                </a:extLst>
              </p:cNvPr>
              <p:cNvSpPr txBox="1"/>
              <p:nvPr/>
            </p:nvSpPr>
            <p:spPr>
              <a:xfrm>
                <a:off x="6950776" y="4393543"/>
                <a:ext cx="1928813" cy="16937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UTM Avo" panose="020406030505060202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UTM Avo" panose="02040603050506020204" pitchFamily="18" charset="0"/>
                            </a:rPr>
                            <m:t>1</m:t>
                          </m:r>
                          <m:r>
                            <a:rPr lang="en-US" sz="5400" b="1" i="1" smtClean="0">
                              <a:latin typeface="Cambria Math" panose="02040503050406030204" pitchFamily="18" charset="0"/>
                            </a:rPr>
                            <m:t>𝟐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UTM Avo" panose="02040603050506020204" pitchFamily="18" charset="0"/>
                </a:endParaRPr>
              </a:p>
            </p:txBody>
          </p:sp>
        </mc:Choice>
        <mc:Fallback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851BA85E-E314-4EA0-A459-CCD1E5C10D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50776" y="4393543"/>
                <a:ext cx="1928813" cy="1693797"/>
              </a:xfrm>
              <a:prstGeom prst="rect">
                <a:avLst/>
              </a:prstGeom>
              <a:blipFill>
                <a:blip r:embed="rId1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239966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xit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0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21" grpId="0"/>
      <p:bldP spid="22" grpId="0"/>
      <p:bldP spid="23" grpId="0"/>
      <p:bldP spid="2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01" t="19048" r="12275" b="15556"/>
          <a:stretch/>
        </p:blipFill>
        <p:spPr>
          <a:xfrm>
            <a:off x="6052457" y="680639"/>
            <a:ext cx="6139543" cy="5850790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24436" y="2587542"/>
            <a:ext cx="3940708" cy="3938814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7140122" y="2496457"/>
            <a:ext cx="373742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54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54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54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5400" dirty="0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3:</a:t>
            </a:r>
          </a:p>
          <a:p>
            <a:pPr algn="ctr"/>
            <a:r>
              <a:rPr lang="en-US" sz="5400" dirty="0" err="1">
                <a:solidFill>
                  <a:srgbClr val="4C3A00"/>
                </a:solidFill>
                <a:effectLst>
                  <a:glow rad="101600">
                    <a:schemeClr val="accent4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endParaRPr lang="en-US" sz="5400" dirty="0">
              <a:solidFill>
                <a:srgbClr val="4C3A00"/>
              </a:solidFill>
              <a:effectLst>
                <a:glow rad="101600">
                  <a:schemeClr val="accent4">
                    <a:satMod val="175000"/>
                    <a:alpha val="40000"/>
                  </a:schemeClr>
                </a:glo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13657" y="680639"/>
            <a:ext cx="11277600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5400" dirty="0"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/>
              <p:nvPr/>
            </p:nvSpPr>
            <p:spPr>
              <a:xfrm>
                <a:off x="1642392" y="1095865"/>
                <a:ext cx="3762898" cy="142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5400" b="1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5400" b="1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x</m:t>
                    </m:r>
                    <m:r>
                      <m:rPr>
                        <m:nor/>
                      </m:rPr>
                      <a:rPr lang="en-US" sz="5400" b="1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9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+ </a:t>
                </a:r>
                <a14:m>
                  <m:oMath xmlns:m="http://schemas.openxmlformats.org/officeDocument/2006/math">
                    <m:box>
                      <m:boxPr>
                        <m:ctrlPr>
                          <a:rPr lang="en-US" sz="5400" b="1" i="1" dirty="0" smtClean="0">
                            <a:latin typeface="Cambria Math" panose="02040503050406030204" pitchFamily="18" charset="0"/>
                          </a:rPr>
                        </m:ctrlPr>
                      </m:boxPr>
                      <m:e>
                        <m:box>
                          <m:boxPr>
                            <m:ctrlPr>
                              <a:rPr lang="en-US" sz="5400" b="1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boxPr>
                          <m:e>
                            <m:f>
                              <m:fPr>
                                <m:ctrlPr>
                                  <a:rPr lang="en-US" sz="5400" b="1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num>
                              <m:den>
                                <m:r>
                                  <m:rPr>
                                    <m:nor/>
                                  </m:rPr>
                                  <a:rPr lang="en-US" sz="5400" b="1">
                                    <a:latin typeface="Times New Roman" panose="02020603050405020304" pitchFamily="18" charset="0"/>
                                    <a:cs typeface="Times New Roman" panose="02020603050405020304" pitchFamily="18" charset="0"/>
                                  </a:rPr>
                                  <m:t>3</m:t>
                                </m:r>
                              </m:den>
                            </m:f>
                          </m:e>
                        </m:box>
                        <m:r>
                          <m:rPr>
                            <m:nor/>
                          </m:rPr>
                          <a:rPr lang="en-US" sz="5400" b="1" dirty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  </m:t>
                        </m:r>
                      </m:e>
                    </m:box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97363006-5591-4803-A414-0CD52C45C18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642392" y="1095865"/>
                <a:ext cx="3762898" cy="1425262"/>
              </a:xfrm>
              <a:prstGeom prst="rect">
                <a:avLst/>
              </a:prstGeom>
              <a:blipFill>
                <a:blip r:embed="rId5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/>
              <p:nvPr/>
            </p:nvSpPr>
            <p:spPr>
              <a:xfrm>
                <a:off x="6426407" y="982897"/>
                <a:ext cx="2555154" cy="1649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F516AED-67EF-4980-8EA5-2ADAFAA3C40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26407" y="982897"/>
                <a:ext cx="2555154" cy="1649106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/>
              <p:nvPr/>
            </p:nvSpPr>
            <p:spPr>
              <a:xfrm>
                <a:off x="1486534" y="3218527"/>
                <a:ext cx="3086333" cy="142558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4</m:t>
                        </m:r>
                      </m:den>
                    </m:f>
                    <m:r>
                      <m:rPr>
                        <m:nor/>
                      </m:rPr>
                      <a:rPr lang="en-US" sz="5400" b="1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 : 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r>
                  <a:rPr lang="en-US" sz="5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DC34785C-A91E-4930-A2BD-4959286B555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86534" y="3218527"/>
                <a:ext cx="3086333" cy="1425583"/>
              </a:xfrm>
              <a:prstGeom prst="rect">
                <a:avLst/>
              </a:prstGeom>
              <a:blipFill>
                <a:blip r:embed="rId7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/>
              <p:nvPr/>
            </p:nvSpPr>
            <p:spPr>
              <a:xfrm>
                <a:off x="4547279" y="1130156"/>
                <a:ext cx="3059049" cy="14252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5400" b="1" i="0" smtClean="0">
                        <a:latin typeface="Times New Roman" panose="02020603050405020304" pitchFamily="18" charset="0"/>
                        <a:cs typeface="Times New Roman" panose="02020603050405020304" pitchFamily="18" charset="0"/>
                      </a:rPr>
                      <m:t>= </m:t>
                    </m:r>
                    <m:f>
                      <m:fPr>
                        <m:ctrlPr>
                          <a:rPr lang="en-US" sz="5400" b="1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nor/>
                          </m:rPr>
                          <a:rPr lang="en-US" sz="5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1 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 i="0" smtClean="0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6</m:t>
                        </m:r>
                      </m:den>
                    </m:f>
                    <m:r>
                      <a:rPr lang="en-US" sz="5400" b="1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 </m:t>
                    </m:r>
                  </m:oMath>
                </a14:m>
                <a:r>
                  <a:rPr lang="en-US" sz="5400" b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+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5400" b="1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5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5400" b="1">
                            <a:latin typeface="Times New Roman" panose="02020603050405020304" pitchFamily="18" charset="0"/>
                            <a:cs typeface="Times New Roman" panose="02020603050405020304" pitchFamily="18" charset="0"/>
                          </a:rPr>
                          <m:t>3</m:t>
                        </m:r>
                      </m:den>
                    </m:f>
                  </m:oMath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0C32F386-31AD-48F6-BE62-146B9B7A543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47279" y="1130156"/>
                <a:ext cx="3059049" cy="1425262"/>
              </a:xfrm>
              <a:prstGeom prst="rect">
                <a:avLst/>
              </a:prstGeom>
              <a:blipFill>
                <a:blip r:embed="rId8"/>
                <a:stretch>
                  <a:fillRect b="-111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6" name="文本框 14">
            <a:extLst>
              <a:ext uri="{FF2B5EF4-FFF2-40B4-BE49-F238E27FC236}">
                <a16:creationId xmlns:a16="http://schemas.microsoft.com/office/drawing/2014/main" id="{15DC8BE3-D352-4889-8889-77933A989FFA}"/>
              </a:ext>
            </a:extLst>
          </p:cNvPr>
          <p:cNvSpPr txBox="1"/>
          <p:nvPr/>
        </p:nvSpPr>
        <p:spPr>
          <a:xfrm>
            <a:off x="868208" y="1263373"/>
            <a:ext cx="1050881" cy="10895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a/</a:t>
            </a:r>
            <a:endParaRPr lang="zh-CN" altLang="en-US" sz="5400" b="1" dirty="0">
              <a:solidFill>
                <a:srgbClr val="C00000"/>
              </a:solidFill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p:sp>
        <p:nvSpPr>
          <p:cNvPr id="17" name="文本框 14">
            <a:extLst>
              <a:ext uri="{FF2B5EF4-FFF2-40B4-BE49-F238E27FC236}">
                <a16:creationId xmlns:a16="http://schemas.microsoft.com/office/drawing/2014/main" id="{212008E5-43C9-4618-8DEE-67417E1324AE}"/>
              </a:ext>
            </a:extLst>
          </p:cNvPr>
          <p:cNvSpPr txBox="1"/>
          <p:nvPr/>
        </p:nvSpPr>
        <p:spPr>
          <a:xfrm>
            <a:off x="684440" y="3386102"/>
            <a:ext cx="1108201" cy="1089529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algn="just">
              <a:lnSpc>
                <a:spcPct val="120000"/>
              </a:lnSpc>
            </a:pPr>
            <a:r>
              <a:rPr lang="en-US" altLang="zh-CN" sz="5400" b="1" dirty="0">
                <a:solidFill>
                  <a:srgbClr val="C00000"/>
                </a:solidFill>
                <a:latin typeface="Times New Roman" panose="02020603050405020304" pitchFamily="18" charset="0"/>
                <a:ea typeface="思源黑体 CN Regular" panose="020B0500000000000000" pitchFamily="34" charset="-122"/>
                <a:cs typeface="Times New Roman" panose="02020603050405020304" pitchFamily="18" charset="0"/>
              </a:rPr>
              <a:t>b/</a:t>
            </a:r>
            <a:endParaRPr lang="zh-CN" altLang="en-US" sz="5400" b="1" dirty="0">
              <a:solidFill>
                <a:srgbClr val="C00000"/>
              </a:solidFill>
              <a:latin typeface="Times New Roman" panose="02020603050405020304" pitchFamily="18" charset="0"/>
              <a:ea typeface="思源黑体 CN Regular" panose="020B0500000000000000" pitchFamily="34" charset="-122"/>
              <a:cs typeface="Times New Roman" panose="02020603050405020304" pitchFamily="18" charset="0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/>
              <p:nvPr/>
            </p:nvSpPr>
            <p:spPr>
              <a:xfrm>
                <a:off x="4147389" y="3125569"/>
                <a:ext cx="2694526" cy="1649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  <m:r>
                        <m:rPr>
                          <m:nor/>
                        </m:rPr>
                        <a:rPr lang="en-US" sz="5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 −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8" name="TextBox 17">
                <a:extLst>
                  <a:ext uri="{FF2B5EF4-FFF2-40B4-BE49-F238E27FC236}">
                    <a16:creationId xmlns:a16="http://schemas.microsoft.com/office/drawing/2014/main" id="{74493B97-581A-431E-93AB-E02E80C821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47389" y="3125569"/>
                <a:ext cx="2694526" cy="1649106"/>
              </a:xfrm>
              <a:prstGeom prst="rect">
                <a:avLst/>
              </a:prstGeom>
              <a:blipFill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/>
              <p:nvPr/>
            </p:nvSpPr>
            <p:spPr>
              <a:xfrm>
                <a:off x="6477935" y="3157693"/>
                <a:ext cx="1775799" cy="16491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nor/>
                        </m:rPr>
                        <a:rPr lang="en-US" sz="5400" b="1" i="0" smtClean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m:t>= </m:t>
                      </m:r>
                      <m:f>
                        <m:fPr>
                          <m:ctrlPr>
                            <a:rPr lang="en-US" sz="5400" b="1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54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5400" b="1" i="0" smtClean="0">
                              <a:latin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4</m:t>
                          </m:r>
                        </m:den>
                      </m:f>
                    </m:oMath>
                  </m:oMathPara>
                </a14:m>
                <a:endParaRPr lang="en-US" sz="5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11E7DCBE-A35A-4FCF-B270-D8BAE72B4AA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477935" y="3157693"/>
                <a:ext cx="1775799" cy="1649106"/>
              </a:xfrm>
              <a:prstGeom prst="rect">
                <a:avLst/>
              </a:prstGeom>
              <a:blipFill>
                <a:blip r:embed="rId10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5833527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1000"/>
                            </p:stCondLst>
                            <p:childTnLst>
                              <p:par>
                                <p:cTn id="5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500"/>
                            </p:stCondLst>
                            <p:childTnLst>
                              <p:par>
                                <p:cTn id="72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decel="100000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5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decel="1000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0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" decel="100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6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decel="100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100" decel="100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8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0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" decel="100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6" dur="1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" decel="1000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37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1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2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2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500"/>
                            </p:stCondLst>
                            <p:childTnLst>
                              <p:par>
                                <p:cTn id="127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8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9" dur="10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0" animBg="1"/>
      <p:bldP spid="11" grpId="1" animBg="1"/>
      <p:bldP spid="12" grpId="0"/>
      <p:bldP spid="12" grpId="1"/>
      <p:bldP spid="13" grpId="0"/>
      <p:bldP spid="13" grpId="1"/>
      <p:bldP spid="14" grpId="0"/>
      <p:bldP spid="14" grpId="1"/>
      <p:bldP spid="15" grpId="0"/>
      <p:bldP spid="15" grpId="1"/>
      <p:bldP spid="16" grpId="0"/>
      <p:bldP spid="16" grpId="1"/>
      <p:bldP spid="17" grpId="0"/>
      <p:bldP spid="17" grpId="1"/>
      <p:bldP spid="18" grpId="0"/>
      <p:bldP spid="18" grpId="1"/>
      <p:bldP spid="19" grpId="0"/>
      <p:bldP spid="19" grpId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3505200" y="-470466"/>
            <a:ext cx="8686800" cy="8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24279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2967973"/>
            <a:ext cx="3649397" cy="3649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263822" y="1963057"/>
            <a:ext cx="373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4</a:t>
            </a: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666882" y="189631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982303" y="499955"/>
                <a:ext cx="10836993" cy="232358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14:m>
                  <m:oMath xmlns:m="http://schemas.openxmlformats.org/officeDocument/2006/math"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ộ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t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m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ả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v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ườ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ì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ch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ữ 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nh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ậ</m:t>
                    </m:r>
                    <m:r>
                      <m:rPr>
                        <m:nor/>
                      </m:rPr>
                      <a:rPr lang="en-US" sz="3500" b="1" i="0" smtClean="0">
                        <a:solidFill>
                          <a:srgbClr val="0070C0"/>
                        </a:solidFill>
                        <a:latin typeface="UTM Avo" panose="02040603050506020204" pitchFamily="18" charset="0"/>
                      </a:rPr>
                      <m:t>t</m:t>
                    </m:r>
                  </m:oMath>
                </a14:m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có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60m,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bằng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rgbClr val="0070C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rgbClr val="0070C0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rgbClr val="0070C0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.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Tính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chu vi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và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rgbClr val="0070C0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rgbClr val="0070C0"/>
                    </a:solidFill>
                    <a:latin typeface="UTM Avo" panose="02040603050506020204" pitchFamily="18" charset="0"/>
                  </a:rPr>
                  <a:t>.</a:t>
                </a:r>
              </a:p>
            </p:txBody>
          </p:sp>
        </mc:Choice>
        <mc:Fallback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2303" y="499955"/>
                <a:ext cx="10836993" cy="2323585"/>
              </a:xfrm>
              <a:prstGeom prst="rect">
                <a:avLst/>
              </a:prstGeom>
              <a:blipFill>
                <a:blip r:embed="rId5"/>
                <a:stretch>
                  <a:fillRect l="-1631" t="-2887" r="-1687" b="-65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8ED98A-A2BE-4B71-A369-DD378328935C}"/>
                  </a:ext>
                </a:extLst>
              </p:cNvPr>
              <p:cNvSpPr txBox="1"/>
              <p:nvPr/>
            </p:nvSpPr>
            <p:spPr>
              <a:xfrm>
                <a:off x="3503357" y="3156390"/>
                <a:ext cx="6059744" cy="28184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60m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3500" b="1" i="1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3</m:t>
                        </m:r>
                      </m:num>
                      <m:den>
                        <m:r>
                          <m:rPr>
                            <m:nor/>
                          </m:rPr>
                          <a:rPr lang="en-US" sz="3500" b="1" i="0" smtClean="0">
                            <a:solidFill>
                              <a:schemeClr val="tx1"/>
                            </a:solidFill>
                            <a:latin typeface="UTM Avo" panose="02040603050506020204" pitchFamily="18" charset="0"/>
                          </a:rPr>
                          <m:t>5</m:t>
                        </m:r>
                      </m:den>
                    </m:f>
                  </m:oMath>
                </a14:m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dài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hu vi: ? m</a:t>
                </a:r>
              </a:p>
              <a:p>
                <a:pPr algn="just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: ? m</a:t>
                </a:r>
                <a:r>
                  <a:rPr lang="en-US" sz="3500" b="1" baseline="30000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2</a:t>
                </a:r>
              </a:p>
            </p:txBody>
          </p:sp>
        </mc:Choice>
        <mc:Fallback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D68ED98A-A2BE-4B71-A369-DD378328935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503357" y="3156390"/>
                <a:ext cx="6059744" cy="2818400"/>
              </a:xfrm>
              <a:prstGeom prst="rect">
                <a:avLst/>
              </a:prstGeom>
              <a:blipFill>
                <a:blip r:embed="rId6"/>
                <a:stretch>
                  <a:fillRect l="-3018" t="-3247" b="-75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A3F8D250-E570-460E-A9B1-115DD4A9C6AB}"/>
              </a:ext>
            </a:extLst>
          </p:cNvPr>
          <p:cNvSpPr txBox="1"/>
          <p:nvPr/>
        </p:nvSpPr>
        <p:spPr>
          <a:xfrm>
            <a:off x="1407857" y="315639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Tóm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tắt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: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8360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400" tmFilter="0,0; .5, 1; 1, 1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5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1" grpId="1" animBg="1"/>
      <p:bldP spid="21" grpId="0"/>
      <p:bldP spid="22" grpId="0"/>
      <p:bldP spid="2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D432D5AF-DA78-487C-9549-C9CCF200E2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2" b="2352"/>
          <a:stretch/>
        </p:blipFill>
        <p:spPr>
          <a:xfrm>
            <a:off x="3505200" y="-470466"/>
            <a:ext cx="8686800" cy="82782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F045A26-D4ED-4E86-8D9D-EE4EC810AA0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24" t="12064" r="11693" b="8148"/>
          <a:stretch/>
        </p:blipFill>
        <p:spPr>
          <a:xfrm>
            <a:off x="711200" y="3483427"/>
            <a:ext cx="1813478" cy="185782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9E62BABF-34BC-4752-A49F-E37DBA4C095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400800" y="3208603"/>
            <a:ext cx="3649397" cy="3649397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87725EC-5281-4C32-8BD2-4D34D6D038C6}"/>
              </a:ext>
            </a:extLst>
          </p:cNvPr>
          <p:cNvSpPr txBox="1"/>
          <p:nvPr/>
        </p:nvSpPr>
        <p:spPr>
          <a:xfrm>
            <a:off x="6263822" y="1963057"/>
            <a:ext cx="37374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Bài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</a:t>
            </a:r>
            <a:r>
              <a:rPr lang="en-US" sz="4800" dirty="0" err="1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tập</a:t>
            </a:r>
            <a:r>
              <a:rPr lang="en-US" sz="4800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  <a:latin typeface="UTM Loko" panose="02040603050506020204" pitchFamily="18" charset="0"/>
              </a:rPr>
              <a:t> 3</a:t>
            </a:r>
          </a:p>
        </p:txBody>
      </p:sp>
      <p:sp>
        <p:nvSpPr>
          <p:cNvPr id="11" name="圆角矩形 4">
            <a:extLst>
              <a:ext uri="{FF2B5EF4-FFF2-40B4-BE49-F238E27FC236}">
                <a16:creationId xmlns:a16="http://schemas.microsoft.com/office/drawing/2014/main" id="{CEA93400-48DF-4C30-9E70-AD881477C34F}"/>
              </a:ext>
            </a:extLst>
          </p:cNvPr>
          <p:cNvSpPr/>
          <p:nvPr/>
        </p:nvSpPr>
        <p:spPr>
          <a:xfrm>
            <a:off x="483507" y="458107"/>
            <a:ext cx="11251293" cy="6037943"/>
          </a:xfrm>
          <a:prstGeom prst="roundRect">
            <a:avLst/>
          </a:prstGeom>
          <a:solidFill>
            <a:schemeClr val="bg1">
              <a:alpha val="90000"/>
            </a:schemeClr>
          </a:solidFill>
          <a:ln w="28575">
            <a:solidFill>
              <a:srgbClr val="44B576"/>
            </a:solidFill>
            <a:prstDash val="dash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/>
              <p:nvPr/>
            </p:nvSpPr>
            <p:spPr>
              <a:xfrm>
                <a:off x="857250" y="1136829"/>
                <a:ext cx="10836993" cy="537756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>
                  <a:lnSpc>
                    <a:spcPct val="110000"/>
                  </a:lnSpc>
                </a:pP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Chiều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rộng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solidFill>
                      <a:schemeClr val="tx1"/>
                    </a:solidFill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solidFill>
                      <a:schemeClr val="tx1"/>
                    </a:solidFill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 algn="ctr">
                  <a:lnSpc>
                    <a:spcPct val="110000"/>
                  </a:lnSpc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3600" b="1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m:rPr>
                              <m:nor/>
                            </m:rPr>
                            <a:rPr lang="en-US" sz="3600" b="1">
                              <a:latin typeface="UTM Avo" panose="02040603050506020204" pitchFamily="18" charset="0"/>
                            </a:rPr>
                            <m:t>3</m:t>
                          </m:r>
                        </m:num>
                        <m:den>
                          <m:r>
                            <m:rPr>
                              <m:nor/>
                            </m:rPr>
                            <a:rPr lang="en-US" sz="3600" b="1" i="0" smtClean="0">
                              <a:latin typeface="UTM Avo" panose="02040603050506020204" pitchFamily="18" charset="0"/>
                            </a:rPr>
                            <m:t>5</m:t>
                          </m:r>
                        </m:den>
                      </m:f>
                      <m:r>
                        <m:rPr>
                          <m:nor/>
                        </m:rPr>
                        <a:rPr lang="en-US" sz="3600" b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x</m:t>
                      </m:r>
                      <m:r>
                        <m:rPr>
                          <m:nor/>
                        </m:rPr>
                        <a:rPr lang="en-US" sz="3600" b="1">
                          <a:latin typeface="UTM Avo" panose="02040603050506020204" pitchFamily="18" charset="0"/>
                        </a:rPr>
                        <m:t> 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60 = 36 (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m</m:t>
                      </m:r>
                      <m:r>
                        <m:rPr>
                          <m:nor/>
                        </m:rPr>
                        <a:rPr lang="en-US" sz="3600" b="1" i="0" smtClean="0">
                          <a:latin typeface="UTM Avo" panose="02040603050506020204" pitchFamily="18" charset="0"/>
                        </a:rPr>
                        <m:t>)</m:t>
                      </m:r>
                    </m:oMath>
                  </m:oMathPara>
                </a14:m>
                <a:endParaRPr lang="en-US" sz="3600" b="1" dirty="0">
                  <a:latin typeface="UTM Avo" panose="02040603050506020204" pitchFamily="18" charset="0"/>
                </a:endParaRPr>
              </a:p>
              <a:p>
                <a:pPr algn="ctr"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Chu vi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(60 + 36) x 2 = 192 (m)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mảnh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vườn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đó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là</a:t>
                </a:r>
                <a:r>
                  <a:rPr lang="en-US" sz="3500" b="1" dirty="0">
                    <a:latin typeface="UTM Avo" panose="02040603050506020204" pitchFamily="18" charset="0"/>
                  </a:rPr>
                  <a:t>:</a:t>
                </a:r>
              </a:p>
              <a:p>
                <a:pPr algn="ctr">
                  <a:lnSpc>
                    <a:spcPct val="110000"/>
                  </a:lnSpc>
                </a:pPr>
                <a:r>
                  <a:rPr lang="en-US" sz="3500" b="1" dirty="0">
                    <a:latin typeface="UTM Avo" panose="02040603050506020204" pitchFamily="18" charset="0"/>
                  </a:rPr>
                  <a:t>60 x 36 = 2160 (m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r>
                  <a:rPr lang="en-US" sz="3500" b="1" dirty="0">
                    <a:latin typeface="UTM Avo" panose="02040603050506020204" pitchFamily="18" charset="0"/>
                  </a:rPr>
                  <a:t>)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 err="1">
                    <a:latin typeface="UTM Avo" panose="02040603050506020204" pitchFamily="18" charset="0"/>
                  </a:rPr>
                  <a:t>Đáp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số</a:t>
                </a:r>
                <a:r>
                  <a:rPr lang="en-US" sz="3500" b="1" dirty="0">
                    <a:latin typeface="UTM Avo" panose="02040603050506020204" pitchFamily="18" charset="0"/>
                  </a:rPr>
                  <a:t>: Chu vi: 192m</a:t>
                </a:r>
                <a:br>
                  <a:rPr lang="en-US" sz="3500" b="1" dirty="0">
                    <a:latin typeface="UTM Avo" panose="02040603050506020204" pitchFamily="18" charset="0"/>
                  </a:rPr>
                </a:br>
                <a:r>
                  <a:rPr lang="en-US" sz="3500" b="1" dirty="0">
                    <a:latin typeface="UTM Avo" panose="02040603050506020204" pitchFamily="18" charset="0"/>
                  </a:rPr>
                  <a:t>	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Diện</a:t>
                </a:r>
                <a:r>
                  <a:rPr lang="en-US" sz="3500" b="1" dirty="0">
                    <a:latin typeface="UTM Avo" panose="02040603050506020204" pitchFamily="18" charset="0"/>
                  </a:rPr>
                  <a:t> </a:t>
                </a:r>
                <a:r>
                  <a:rPr lang="en-US" sz="3500" b="1" dirty="0" err="1">
                    <a:latin typeface="UTM Avo" panose="02040603050506020204" pitchFamily="18" charset="0"/>
                  </a:rPr>
                  <a:t>tích</a:t>
                </a:r>
                <a:r>
                  <a:rPr lang="en-US" sz="3500" b="1" dirty="0">
                    <a:latin typeface="UTM Avo" panose="02040603050506020204" pitchFamily="18" charset="0"/>
                  </a:rPr>
                  <a:t>: 2160 m</a:t>
                </a:r>
                <a:r>
                  <a:rPr lang="en-US" sz="3500" b="1" baseline="30000" dirty="0">
                    <a:latin typeface="UTM Avo" panose="02040603050506020204" pitchFamily="18" charset="0"/>
                  </a:rPr>
                  <a:t>2</a:t>
                </a:r>
                <a:endParaRPr lang="en-US" sz="3500" b="1" dirty="0">
                  <a:solidFill>
                    <a:schemeClr val="tx1"/>
                  </a:solidFill>
                  <a:latin typeface="UTM Avo" panose="020406030505060202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B2D36E14-07A7-4900-AB29-1EF6F2A59B6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57250" y="1136829"/>
                <a:ext cx="10836993" cy="5377562"/>
              </a:xfrm>
              <a:prstGeom prst="rect">
                <a:avLst/>
              </a:prstGeom>
              <a:blipFill>
                <a:blip r:embed="rId8"/>
                <a:stretch>
                  <a:fillRect t="-1246" b="-249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TextBox 11">
            <a:extLst>
              <a:ext uri="{FF2B5EF4-FFF2-40B4-BE49-F238E27FC236}">
                <a16:creationId xmlns:a16="http://schemas.microsoft.com/office/drawing/2014/main" id="{F4009B63-8A76-4646-9EBA-EFA9222607EF}"/>
              </a:ext>
            </a:extLst>
          </p:cNvPr>
          <p:cNvSpPr txBox="1"/>
          <p:nvPr/>
        </p:nvSpPr>
        <p:spPr>
          <a:xfrm>
            <a:off x="5141657" y="501420"/>
            <a:ext cx="2116393" cy="633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10000"/>
              </a:lnSpc>
            </a:pP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Bài</a:t>
            </a:r>
            <a:r>
              <a:rPr lang="en-US" sz="3500" b="1" dirty="0">
                <a:solidFill>
                  <a:srgbClr val="C00000"/>
                </a:solidFill>
                <a:latin typeface="UTM Avo" panose="02040603050506020204" pitchFamily="18" charset="0"/>
              </a:rPr>
              <a:t> </a:t>
            </a:r>
            <a:r>
              <a:rPr lang="en-US" sz="3500" b="1" dirty="0" err="1">
                <a:solidFill>
                  <a:srgbClr val="C00000"/>
                </a:solidFill>
                <a:latin typeface="UTM Avo" panose="02040603050506020204" pitchFamily="18" charset="0"/>
              </a:rPr>
              <a:t>giải</a:t>
            </a:r>
            <a:endParaRPr lang="en-US" sz="3500" b="1" baseline="30000" dirty="0">
              <a:solidFill>
                <a:srgbClr val="C00000"/>
              </a:solidFill>
              <a:latin typeface="UTM Avo" panose="02040603050506020204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80575595-39F6-40A8-8F89-51269004719A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10000" b="90000" l="10000" r="94250">
                        <a14:foregroundMark x1="63583" y1="38083" x2="74750" y2="40000"/>
                        <a14:foregroundMark x1="62917" y1="42750" x2="72250" y2="35583"/>
                        <a14:foregroundMark x1="63083" y1="37667" x2="63333" y2="43417"/>
                        <a14:foregroundMark x1="89333" y1="61167" x2="94250" y2="69417"/>
                        <a14:foregroundMark x1="94250" y1="69417" x2="94250" y2="69417"/>
                        <a14:foregroundMark x1="94250" y1="72583" x2="94250" y2="7258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4688">
            <a:off x="7370124" y="2048390"/>
            <a:ext cx="5969823" cy="5969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60641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00"/>
                            </p:stCondLst>
                            <p:childTnLst>
                              <p:par>
                                <p:cTn id="21" presetID="37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" decel="100000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" decel="100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37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" decel="1000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2000"/>
                            </p:stCondLst>
                            <p:childTnLst>
                              <p:par>
                                <p:cTn id="40" presetID="2" presetClass="exit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1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1" animBg="1"/>
      <p:bldP spid="21" grpId="0"/>
      <p:bldP spid="21" grpId="1"/>
      <p:bldP spid="12" grpId="0"/>
      <p:bldP spid="12" grpId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 descr="三只小猪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62796" y="1120412"/>
            <a:ext cx="550545" cy="480060"/>
          </a:xfrm>
          <a:prstGeom prst="rect">
            <a:avLst/>
          </a:prstGeom>
        </p:spPr>
      </p:pic>
      <p:sp>
        <p:nvSpPr>
          <p:cNvPr id="14" name="云形 13"/>
          <p:cNvSpPr/>
          <p:nvPr/>
        </p:nvSpPr>
        <p:spPr>
          <a:xfrm>
            <a:off x="2724268" y="786927"/>
            <a:ext cx="7142922" cy="4147930"/>
          </a:xfrm>
          <a:prstGeom prst="cloud">
            <a:avLst/>
          </a:prstGeom>
          <a:solidFill>
            <a:schemeClr val="bg1"/>
          </a:solidFill>
          <a:ln w="28575">
            <a:solidFill>
              <a:srgbClr val="44B576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dirty="0">
              <a:latin typeface="思源黑体 CN Regular" panose="020B0500000000000000" pitchFamily="34" charset="-122"/>
              <a:ea typeface="思源黑体 CN Regular" panose="020B0500000000000000" pitchFamily="34" charset="-122"/>
            </a:endParaRPr>
          </a:p>
        </p:txBody>
      </p:sp>
      <p:pic>
        <p:nvPicPr>
          <p:cNvPr id="9" name="图片 8" descr="三只小猪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8883" y="3332369"/>
            <a:ext cx="509270" cy="354965"/>
          </a:xfrm>
          <a:prstGeom prst="rect">
            <a:avLst/>
          </a:prstGeom>
        </p:spPr>
      </p:pic>
      <p:sp>
        <p:nvSpPr>
          <p:cNvPr id="12" name="文本框 12">
            <a:extLst>
              <a:ext uri="{FF2B5EF4-FFF2-40B4-BE49-F238E27FC236}">
                <a16:creationId xmlns:a16="http://schemas.microsoft.com/office/drawing/2014/main" id="{D73EC2DC-CFB3-427A-8F14-B41C3AD69121}"/>
              </a:ext>
            </a:extLst>
          </p:cNvPr>
          <p:cNvSpPr txBox="1"/>
          <p:nvPr/>
        </p:nvSpPr>
        <p:spPr>
          <a:xfrm>
            <a:off x="3365293" y="1403074"/>
            <a:ext cx="5687776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Tạm</a:t>
            </a:r>
            <a:r>
              <a:rPr lang="en-US" altLang="zh-CN" sz="13800" dirty="0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 </a:t>
            </a:r>
            <a:r>
              <a:rPr lang="en-US" altLang="zh-CN" sz="13800" dirty="0" err="1">
                <a:solidFill>
                  <a:srgbClr val="C00000"/>
                </a:solidFill>
                <a:effectLst>
                  <a:glow rad="63500">
                    <a:schemeClr val="accent2">
                      <a:satMod val="175000"/>
                      <a:alpha val="40000"/>
                    </a:schemeClr>
                  </a:glow>
                </a:effectLst>
                <a:latin typeface="UTM Deutsch Gothic" panose="02040603050506020204" pitchFamily="18" charset="0"/>
                <a:ea typeface="字魂27号-布丁体" panose="00000500000000000000" pitchFamily="2" charset="-122"/>
              </a:rPr>
              <a:t>biệt</a:t>
            </a:r>
            <a:endParaRPr lang="zh-CN" altLang="en-US" sz="13800" dirty="0">
              <a:solidFill>
                <a:srgbClr val="C00000"/>
              </a:solidFill>
              <a:effectLst>
                <a:glow rad="63500">
                  <a:schemeClr val="accent2">
                    <a:satMod val="175000"/>
                    <a:alpha val="40000"/>
                  </a:schemeClr>
                </a:glow>
              </a:effectLst>
              <a:latin typeface="UTM Deutsch Gothic" panose="02040603050506020204" pitchFamily="18" charset="0"/>
              <a:ea typeface="字魂27号-布丁体" panose="00000500000000000000" pitchFamily="2" charset="-122"/>
            </a:endParaRP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2A03D35E-3194-4829-A94C-D9FC3361D410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18900" b="90950" l="10000" r="91200">
                        <a14:foregroundMark x1="89050" y1="69950" x2="91200" y2="67800"/>
                        <a14:foregroundMark x1="77900" y1="62250" x2="79250" y2="61500"/>
                        <a14:foregroundMark x1="35050" y1="61850" x2="31600" y2="63200"/>
                        <a14:foregroundMark x1="37500" y1="60900" x2="37500" y2="60900"/>
                        <a14:foregroundMark x1="39050" y1="60350" x2="34850" y2="62050"/>
                        <a14:foregroundMark x1="62140" y1="62017" x2="57350" y2="63950"/>
                        <a14:foregroundMark x1="63050" y1="61650" x2="62472" y2="61883"/>
                        <a14:foregroundMark x1="86650" y1="58450" x2="87250" y2="59400"/>
                        <a14:foregroundMark x1="83600" y1="60150" x2="83600" y2="60150"/>
                        <a14:backgroundMark x1="14050" y1="45650" x2="28000" y2="38700"/>
                        <a14:backgroundMark x1="28000" y1="38700" x2="44900" y2="35850"/>
                        <a14:backgroundMark x1="44900" y1="35850" x2="60550" y2="39400"/>
                        <a14:backgroundMark x1="60550" y1="39400" x2="71200" y2="38950"/>
                        <a14:backgroundMark x1="71200" y1="38950" x2="72150" y2="39250"/>
                        <a14:backgroundMark x1="13550" y1="68500" x2="15700" y2="66600"/>
                        <a14:backgroundMark x1="13800" y1="60400" x2="15950" y2="58050"/>
                        <a14:backgroundMark x1="15500" y1="57800" x2="16650" y2="59250"/>
                        <a14:backgroundMark x1="12600" y1="59950" x2="14050" y2="61350"/>
                        <a14:backgroundMark x1="17150" y1="59450" x2="16450" y2="45900"/>
                        <a14:backgroundMark x1="17850" y1="60400" x2="16900" y2="58750"/>
                        <a14:backgroundMark x1="19500" y1="45400" x2="30400" y2="43600"/>
                        <a14:backgroundMark x1="30400" y1="43600" x2="37500" y2="47150"/>
                        <a14:backgroundMark x1="37500" y1="47150" x2="40500" y2="53250"/>
                        <a14:backgroundMark x1="40500" y1="53250" x2="43300" y2="43050"/>
                        <a14:backgroundMark x1="43300" y1="43050" x2="52450" y2="46100"/>
                        <a14:backgroundMark x1="52450" y1="46100" x2="62200" y2="43100"/>
                        <a14:backgroundMark x1="62200" y1="43100" x2="62150" y2="51600"/>
                        <a14:backgroundMark x1="62150" y1="51600" x2="62150" y2="51600"/>
                        <a14:backgroundMark x1="62150" y1="51600" x2="67300" y2="43350"/>
                        <a14:backgroundMark x1="67300" y1="43350" x2="79050" y2="41600"/>
                        <a14:backgroundMark x1="44500" y1="44950" x2="48100" y2="46350"/>
                        <a14:backgroundMark x1="44300" y1="46150" x2="51450" y2="45650"/>
                        <a14:backgroundMark x1="42400" y1="46600" x2="50250" y2="46850"/>
                        <a14:backgroundMark x1="50250" y1="46850" x2="51900" y2="45900"/>
                        <a14:backgroundMark x1="21200" y1="45400" x2="29600" y2="44250"/>
                        <a14:backgroundMark x1="29600" y1="44250" x2="30700" y2="43500"/>
                        <a14:backgroundMark x1="22600" y1="45900" x2="29750" y2="44000"/>
                        <a14:backgroundMark x1="82600" y1="47800" x2="84300" y2="46850"/>
                        <a14:backgroundMark x1="75950" y1="43750" x2="81200" y2="41150"/>
                        <a14:backgroundMark x1="83350" y1="65200" x2="83800" y2="63250"/>
                        <a14:backgroundMark x1="62417" y1="60899" x2="62850" y2="60650"/>
                        <a14:backgroundMark x1="59300" y1="68250" x2="60250" y2="65400"/>
                        <a14:backgroundMark x1="38425" y1="59609" x2="40500" y2="58750"/>
                        <a14:backgroundMark x1="35000" y1="63500" x2="36900" y2="64950"/>
                        <a14:backgroundMark x1="39500" y1="64250" x2="39300" y2="64250"/>
                        <a14:backgroundMark x1="32600" y1="43500" x2="37150" y2="40400"/>
                        <a14:backgroundMark x1="36650" y1="41150" x2="32850" y2="43250"/>
                        <a14:backgroundMark x1="82400" y1="71350" x2="82600" y2="68250"/>
                        <a14:backgroundMark x1="82600" y1="71350" x2="82600" y2="71350"/>
                        <a14:backgroundMark x1="82400" y1="70900" x2="82600" y2="71850"/>
                        <a14:backgroundMark x1="35000" y1="69450" x2="35000" y2="69450"/>
                        <a14:backgroundMark x1="35000" y1="69450" x2="34300" y2="70200"/>
                        <a14:backgroundMark x1="65000" y1="58250" x2="65000" y2="58250"/>
                        <a14:backgroundMark x1="83050" y1="48700" x2="82500" y2="46450"/>
                        <a14:backgroundMark x1="86850" y1="61650" x2="86300" y2="59950"/>
                        <a14:backgroundMark x1="85700" y1="58450" x2="84550" y2="58600"/>
                        <a14:backgroundMark x1="84400" y1="58050" x2="84200" y2="59000"/>
                        <a14:backgroundMark x1="84550" y1="57650" x2="84550" y2="57850"/>
                        <a14:backgroundMark x1="36400" y1="43950" x2="32400" y2="41650"/>
                        <a14:backgroundMark x1="84950" y1="63550" x2="83600" y2="62250"/>
                        <a14:backgroundMark x1="62100" y1="61300" x2="61150" y2="61300"/>
                        <a14:backgroundMark x1="62850" y1="63200" x2="62850" y2="63200"/>
                        <a14:backgroundMark x1="38100" y1="59750" x2="38100" y2="59750"/>
                        <a14:backgroundMark x1="40950" y1="57650" x2="40950" y2="57650"/>
                        <a14:backgroundMark x1="36750" y1="60150" x2="36750" y2="60150"/>
                        <a14:backgroundMark x1="36950" y1="60350" x2="36950" y2="6035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57" t="40143" r="4191" b="9000"/>
          <a:stretch/>
        </p:blipFill>
        <p:spPr>
          <a:xfrm>
            <a:off x="5747657" y="3759202"/>
            <a:ext cx="6778172" cy="3875314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2BFB8BEC-07AE-4407-A861-424A9F41F52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03515" y="1904999"/>
            <a:ext cx="5504544" cy="55045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445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random/>
      </p:transition>
    </mc:Choice>
    <mc:Fallback xmlns="">
      <p:transition spd="slow">
        <p:random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2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NKNOELEADERBOARD" val="1151294745"/>
</p:tagLst>
</file>

<file path=ppt/theme/theme1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357</TotalTime>
  <Words>196</Words>
  <Application>Microsoft Office PowerPoint</Application>
  <PresentationFormat>Widescreen</PresentationFormat>
  <Paragraphs>73</Paragraphs>
  <Slides>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11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21" baseType="lpstr">
      <vt:lpstr>UTM Loko</vt:lpstr>
      <vt:lpstr>Angsana New</vt:lpstr>
      <vt:lpstr>UTM Avo</vt:lpstr>
      <vt:lpstr>思源黑体 CN Regular</vt:lpstr>
      <vt:lpstr>Times New Roman</vt:lpstr>
      <vt:lpstr>Calibri</vt:lpstr>
      <vt:lpstr>Cambria Math</vt:lpstr>
      <vt:lpstr>Arial</vt:lpstr>
      <vt:lpstr>UTM Deutsch Gothic</vt:lpstr>
      <vt:lpstr>UTM Faltura</vt:lpstr>
      <vt:lpstr>字魂27号-布丁体</vt:lpstr>
      <vt:lpstr>Office 主题​​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李 晓静</dc:creator>
  <cp:lastModifiedBy>Admin</cp:lastModifiedBy>
  <cp:revision>10</cp:revision>
  <dcterms:created xsi:type="dcterms:W3CDTF">2021-10-04T12:11:00Z</dcterms:created>
  <dcterms:modified xsi:type="dcterms:W3CDTF">2023-03-11T08:36:24Z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85BBD00E60DE434C9B6564D62434B5F6</vt:lpwstr>
  </property>
  <property fmtid="{D5CDD505-2E9C-101B-9397-08002B2CF9AE}" pid="3" name="KSOProductBuildVer">
    <vt:lpwstr>2052-11.1.0.10938</vt:lpwstr>
  </property>
</Properties>
</file>