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82" r:id="rId4"/>
  </p:sldMasterIdLst>
  <p:notesMasterIdLst>
    <p:notesMasterId r:id="rId32"/>
  </p:notesMasterIdLst>
  <p:sldIdLst>
    <p:sldId id="256" r:id="rId5"/>
    <p:sldId id="259" r:id="rId6"/>
    <p:sldId id="260" r:id="rId7"/>
    <p:sldId id="261" r:id="rId8"/>
    <p:sldId id="263" r:id="rId9"/>
    <p:sldId id="291" r:id="rId10"/>
    <p:sldId id="257" r:id="rId11"/>
    <p:sldId id="284" r:id="rId12"/>
    <p:sldId id="264" r:id="rId13"/>
    <p:sldId id="285" r:id="rId14"/>
    <p:sldId id="266" r:id="rId15"/>
    <p:sldId id="268" r:id="rId16"/>
    <p:sldId id="270" r:id="rId17"/>
    <p:sldId id="269" r:id="rId18"/>
    <p:sldId id="271" r:id="rId19"/>
    <p:sldId id="272" r:id="rId20"/>
    <p:sldId id="273" r:id="rId21"/>
    <p:sldId id="275" r:id="rId22"/>
    <p:sldId id="281" r:id="rId23"/>
    <p:sldId id="282" r:id="rId24"/>
    <p:sldId id="283" r:id="rId25"/>
    <p:sldId id="286" r:id="rId26"/>
    <p:sldId id="293" r:id="rId27"/>
    <p:sldId id="292" r:id="rId28"/>
    <p:sldId id="294" r:id="rId29"/>
    <p:sldId id="289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787"/>
    <a:srgbClr val="D06D57"/>
    <a:srgbClr val="8278CF"/>
    <a:srgbClr val="CAECFF"/>
    <a:srgbClr val="4B8168"/>
    <a:srgbClr val="E6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E6F4-5817-419A-AB63-362F4AEC9597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ED7AE-8650-4010-B499-C2DE2123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9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5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4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1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2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1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1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9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4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8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7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0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4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9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6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0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033A-0DCD-4807-91A7-F1EA2F398F6A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CCFE-4C99-45BD-9D1A-5B7257D7EC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BFCF78E-D955-0042-8A72-C3E0C57938BC}"/>
              </a:ext>
            </a:extLst>
          </p:cNvPr>
          <p:cNvSpPr txBox="1"/>
          <p:nvPr userDrawn="1"/>
        </p:nvSpPr>
        <p:spPr>
          <a:xfrm>
            <a:off x="1783957" y="6907937"/>
            <a:ext cx="864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Page: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2B31A-505A-CC40-A8E3-8E8DE469D2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5" y="-1579880"/>
            <a:ext cx="2287544" cy="3890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E4ABF-F723-CC48-9BC5-59D6894835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503" y="3439433"/>
            <a:ext cx="2287544" cy="3890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7A2CC-04C3-5A46-B99E-D2D1CD8DCCBE}"/>
              </a:ext>
            </a:extLst>
          </p:cNvPr>
          <p:cNvSpPr txBox="1"/>
          <p:nvPr userDrawn="1"/>
        </p:nvSpPr>
        <p:spPr>
          <a:xfrm>
            <a:off x="16330" y="6363425"/>
            <a:ext cx="176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MăngNon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BFCF78E-D955-0042-8A72-C3E0C57938BC}"/>
              </a:ext>
            </a:extLst>
          </p:cNvPr>
          <p:cNvSpPr txBox="1"/>
          <p:nvPr userDrawn="1"/>
        </p:nvSpPr>
        <p:spPr>
          <a:xfrm>
            <a:off x="1783957" y="6907937"/>
            <a:ext cx="864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Page: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2B31A-505A-CC40-A8E3-8E8DE469D2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5" y="-1579880"/>
            <a:ext cx="2287544" cy="3890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E4ABF-F723-CC48-9BC5-59D6894835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503" y="3439433"/>
            <a:ext cx="2287544" cy="3890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7A2CC-04C3-5A46-B99E-D2D1CD8DCCBE}"/>
              </a:ext>
            </a:extLst>
          </p:cNvPr>
          <p:cNvSpPr txBox="1"/>
          <p:nvPr userDrawn="1"/>
        </p:nvSpPr>
        <p:spPr>
          <a:xfrm>
            <a:off x="16330" y="6363425"/>
            <a:ext cx="176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MăngNon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BFCF78E-D955-0042-8A72-C3E0C57938BC}"/>
              </a:ext>
            </a:extLst>
          </p:cNvPr>
          <p:cNvSpPr txBox="1"/>
          <p:nvPr userDrawn="1"/>
        </p:nvSpPr>
        <p:spPr>
          <a:xfrm>
            <a:off x="1783957" y="6907937"/>
            <a:ext cx="864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Page: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2B31A-505A-CC40-A8E3-8E8DE469D2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5" y="-1579880"/>
            <a:ext cx="2287544" cy="3890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E4ABF-F723-CC48-9BC5-59D6894835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503" y="3439433"/>
            <a:ext cx="2287544" cy="3890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7A2CC-04C3-5A46-B99E-D2D1CD8DCCBE}"/>
              </a:ext>
            </a:extLst>
          </p:cNvPr>
          <p:cNvSpPr txBox="1"/>
          <p:nvPr userDrawn="1"/>
        </p:nvSpPr>
        <p:spPr>
          <a:xfrm>
            <a:off x="16330" y="6363425"/>
            <a:ext cx="176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MăngNon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7BB2C1-5469-4508-BAEE-6147E091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720344-F85F-4F4A-B127-A08C6C82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69BF0-D17E-43AE-9609-093733520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60358-C1EE-4EFB-90AD-ABC409A46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D833A-AD84-4E6C-9D6A-65F6B6960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BFCF78E-D955-0042-8A72-C3E0C57938BC}"/>
              </a:ext>
            </a:extLst>
          </p:cNvPr>
          <p:cNvSpPr txBox="1"/>
          <p:nvPr userDrawn="1"/>
        </p:nvSpPr>
        <p:spPr>
          <a:xfrm>
            <a:off x="1783957" y="6907937"/>
            <a:ext cx="864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Page: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Non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2B31A-505A-CC40-A8E3-8E8DE469D2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5" y="-1579880"/>
            <a:ext cx="2287544" cy="3890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E4ABF-F723-CC48-9BC5-59D6894835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503" y="3439433"/>
            <a:ext cx="2287544" cy="3890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7A2CC-04C3-5A46-B99E-D2D1CD8DCCBE}"/>
              </a:ext>
            </a:extLst>
          </p:cNvPr>
          <p:cNvSpPr txBox="1"/>
          <p:nvPr userDrawn="1"/>
        </p:nvSpPr>
        <p:spPr>
          <a:xfrm>
            <a:off x="16330" y="6363425"/>
            <a:ext cx="176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MăngNon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5126" y="2493125"/>
            <a:ext cx="7419975" cy="264378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8754"/>
              </a:avLst>
            </a:prstTxWarp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CÁCH ĐẶT </a:t>
            </a:r>
          </a:p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CÂU KHIẾN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UTM Flamenco" panose="02040603050506020204" pitchFamily="18" charset="0"/>
              </a:rPr>
              <a:t>MăngNon</a:t>
            </a:r>
            <a:endParaRPr lang="en-US" dirty="0">
              <a:solidFill>
                <a:schemeClr val="bg1"/>
              </a:solidFill>
              <a:latin typeface="UTM Flamenc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4000A-F089-944A-AB63-4284351C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506">
            <a:off x="1057774" y="2524700"/>
            <a:ext cx="533391" cy="902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8987" y="1536558"/>
            <a:ext cx="447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nl-NL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1910" y="436323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54" y="5719596"/>
            <a:ext cx="1120392" cy="1017143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31" y="261686"/>
            <a:ext cx="1238034" cy="995606"/>
          </a:xfrm>
          <a:prstGeom prst="rect">
            <a:avLst/>
          </a:prstGeom>
        </p:spPr>
      </p:pic>
      <p:pic>
        <p:nvPicPr>
          <p:cNvPr id="24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4506858" y="-697322"/>
            <a:ext cx="1804943" cy="1919163"/>
          </a:xfrm>
          <a:prstGeom prst="rect">
            <a:avLst/>
          </a:prstGeom>
        </p:spPr>
      </p:pic>
      <p:pic>
        <p:nvPicPr>
          <p:cNvPr id="25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 rot="1282849">
            <a:off x="10515224" y="-243620"/>
            <a:ext cx="2251584" cy="19191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13235" y="1571017"/>
            <a:ext cx="2696307" cy="601501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83"/>
          <p:cNvSpPr txBox="1">
            <a:spLocks noChangeArrowheads="1"/>
          </p:cNvSpPr>
          <p:nvPr/>
        </p:nvSpPr>
        <p:spPr bwMode="auto">
          <a:xfrm>
            <a:off x="1468316" y="2172518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40162" y="1538004"/>
            <a:ext cx="1559169" cy="601501"/>
          </a:xfrm>
          <a:prstGeom prst="rect">
            <a:avLst/>
          </a:prstGeom>
          <a:solidFill>
            <a:srgbClr val="8278C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34158" y="1555456"/>
            <a:ext cx="109259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en-US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cuối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i="1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8187" y="2178764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 Box 283"/>
          <p:cNvSpPr txBox="1">
            <a:spLocks noChangeArrowheads="1"/>
          </p:cNvSpPr>
          <p:nvPr/>
        </p:nvSpPr>
        <p:spPr bwMode="auto">
          <a:xfrm>
            <a:off x="653562" y="3065291"/>
            <a:ext cx="110065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83"/>
          <p:cNvSpPr txBox="1">
            <a:spLocks noChangeArrowheads="1"/>
          </p:cNvSpPr>
          <p:nvPr/>
        </p:nvSpPr>
        <p:spPr bwMode="auto">
          <a:xfrm>
            <a:off x="616927" y="3990351"/>
            <a:ext cx="1112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283"/>
          <p:cNvSpPr txBox="1">
            <a:spLocks noChangeArrowheads="1"/>
          </p:cNvSpPr>
          <p:nvPr/>
        </p:nvSpPr>
        <p:spPr bwMode="auto">
          <a:xfrm>
            <a:off x="616927" y="4730998"/>
            <a:ext cx="112307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9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6085" y="1551777"/>
            <a:ext cx="3856892" cy="601501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83"/>
          <p:cNvSpPr txBox="1">
            <a:spLocks noChangeArrowheads="1"/>
          </p:cNvSpPr>
          <p:nvPr/>
        </p:nvSpPr>
        <p:spPr bwMode="auto">
          <a:xfrm>
            <a:off x="1411166" y="2153278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98340" y="1538089"/>
            <a:ext cx="1559169" cy="601501"/>
          </a:xfrm>
          <a:prstGeom prst="rect">
            <a:avLst/>
          </a:prstGeom>
          <a:solidFill>
            <a:srgbClr val="8278C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7131" y="1533376"/>
            <a:ext cx="109259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 Box 283"/>
          <p:cNvSpPr txBox="1">
            <a:spLocks noChangeArrowheads="1"/>
          </p:cNvSpPr>
          <p:nvPr/>
        </p:nvSpPr>
        <p:spPr bwMode="auto">
          <a:xfrm>
            <a:off x="559776" y="3217977"/>
            <a:ext cx="120967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i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i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1" name="Text Box 283"/>
          <p:cNvSpPr txBox="1">
            <a:spLocks noChangeArrowheads="1"/>
          </p:cNvSpPr>
          <p:nvPr/>
        </p:nvSpPr>
        <p:spPr bwMode="auto">
          <a:xfrm>
            <a:off x="589085" y="3956818"/>
            <a:ext cx="109845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Text Box 283"/>
          <p:cNvSpPr txBox="1">
            <a:spLocks noChangeArrowheads="1"/>
          </p:cNvSpPr>
          <p:nvPr/>
        </p:nvSpPr>
        <p:spPr bwMode="auto">
          <a:xfrm>
            <a:off x="559776" y="4603149"/>
            <a:ext cx="10726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89950" y="5330930"/>
            <a:ext cx="8604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đổi giọng điệu.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1910" y="436323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54" y="5719596"/>
            <a:ext cx="1120392" cy="1017143"/>
          </a:xfrm>
          <a:prstGeom prst="rect">
            <a:avLst/>
          </a:prstGeom>
        </p:spPr>
      </p:pic>
      <p:pic>
        <p:nvPicPr>
          <p:cNvPr id="18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31" y="261686"/>
            <a:ext cx="1238034" cy="995606"/>
          </a:xfrm>
          <a:prstGeom prst="rect">
            <a:avLst/>
          </a:prstGeom>
        </p:spPr>
      </p:pic>
      <p:pic>
        <p:nvPicPr>
          <p:cNvPr id="19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4506858" y="-697322"/>
            <a:ext cx="1804943" cy="1919163"/>
          </a:xfrm>
          <a:prstGeom prst="rect">
            <a:avLst/>
          </a:prstGeom>
        </p:spPr>
      </p:pic>
      <p:pic>
        <p:nvPicPr>
          <p:cNvPr id="20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 rot="1282849">
            <a:off x="10515224" y="-243620"/>
            <a:ext cx="2251584" cy="1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/>
      <p:bldP spid="21" grpId="0"/>
      <p:bldP spid="2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81575" y="665885"/>
            <a:ext cx="6674153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Muốn đặt câu khiến, có thể dùng một trong những cách </a:t>
            </a:r>
            <a:r>
              <a:rPr lang="vi-V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  <a:endParaRPr lang="vi-VN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1.Thêm </a:t>
            </a:r>
            <a:r>
              <a:rPr lang="vi-VN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hãy, đừng, chớ, nên, phải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,....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trước động từ.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Thêm các từ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lên, đi, thôi, nào,....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cuối câu.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Thêm các từ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nghị, xin, mong,....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câu.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Dùng giọng điệu phù hợp với câu khiến.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17725" y="2047875"/>
            <a:ext cx="5299300" cy="5086350"/>
            <a:chOff x="-108175" y="1771650"/>
            <a:chExt cx="5299300" cy="5086350"/>
          </a:xfrm>
        </p:grpSpPr>
        <p:grpSp>
          <p:nvGrpSpPr>
            <p:cNvPr id="5" name="Group 4"/>
            <p:cNvGrpSpPr/>
            <p:nvPr/>
          </p:nvGrpSpPr>
          <p:grpSpPr>
            <a:xfrm>
              <a:off x="-108175" y="1771650"/>
              <a:ext cx="5299300" cy="5086350"/>
              <a:chOff x="-108175" y="2046534"/>
              <a:chExt cx="4811466" cy="4811466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9C82F936-5F21-40C6-A1A4-D68F8ADE1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08175" y="2046534"/>
                <a:ext cx="4811466" cy="4811466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2319145" y="3705225"/>
                <a:ext cx="1695450" cy="885825"/>
              </a:xfrm>
              <a:prstGeom prst="roundRect">
                <a:avLst/>
              </a:prstGeom>
              <a:solidFill>
                <a:srgbClr val="4B81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904291" y="3433092"/>
                <a:ext cx="1131801" cy="885825"/>
              </a:xfrm>
              <a:prstGeom prst="roundRect">
                <a:avLst/>
              </a:prstGeom>
              <a:solidFill>
                <a:srgbClr val="4B81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26292" y="3382473"/>
              <a:ext cx="23452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UTM Cancel" panose="02040603050506020204" pitchFamily="18" charset="0"/>
                  <a:ea typeface="字魂59号-创粗黑" panose="00000500000000000000" charset="-122"/>
                </a:rPr>
                <a:t>Ghi</a:t>
              </a:r>
              <a:r>
                <a:rPr kumimoji="0" lang="en-US" altLang="zh-CN" sz="3600" b="1" i="0" u="none" strike="noStrike" kern="1200" cap="none" spc="0" normalizeH="0" baseline="0" noProof="0" dirty="0">
                  <a:ln w="19050"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UTM Cancel" panose="02040603050506020204" pitchFamily="18" charset="0"/>
                  <a:ea typeface="字魂59号-创粗黑" panose="00000500000000000000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UTM Cancel" panose="02040603050506020204" pitchFamily="18" charset="0"/>
                  <a:ea typeface="字魂59号-创粗黑" panose="00000500000000000000" charset="-122"/>
                </a:rPr>
                <a:t>nhớ</a:t>
              </a:r>
              <a:endParaRPr kumimoji="0" lang="zh-CN" altLang="en-US" sz="3600" b="1" i="0" u="none" strike="noStrike" kern="1200" cap="none" spc="0" normalizeH="0" baseline="0" noProof="0" dirty="0">
                <a:ln w="19050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UTM Cancel" panose="02040603050506020204" pitchFamily="18" charset="0"/>
                <a:ea typeface="字魂59号-创粗黑" panose="00000500000000000000" charset="-122"/>
              </a:endParaRPr>
            </a:p>
          </p:txBody>
        </p:sp>
      </p:grpSp>
      <p:pic>
        <p:nvPicPr>
          <p:cNvPr id="14" name="图片 10">
            <a:extLst>
              <a:ext uri="{FF2B5EF4-FFF2-40B4-BE49-F238E27FC236}">
                <a16:creationId xmlns:a16="http://schemas.microsoft.com/office/drawing/2014/main" id="{FABE5DD4-AE19-443B-A53C-BC3086D7E8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5586" y="5126503"/>
            <a:ext cx="1589707" cy="1589707"/>
          </a:xfrm>
          <a:prstGeom prst="rect">
            <a:avLst/>
          </a:prstGeom>
        </p:spPr>
      </p:pic>
      <p:pic>
        <p:nvPicPr>
          <p:cNvPr id="15" name="图片 27">
            <a:extLst>
              <a:ext uri="{FF2B5EF4-FFF2-40B4-BE49-F238E27FC236}">
                <a16:creationId xmlns:a16="http://schemas.microsoft.com/office/drawing/2014/main" id="{8EE94A94-D114-4EF0-9AC4-D132DF7BB9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646819" y="884908"/>
            <a:ext cx="2453557" cy="1351609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8742714-3BA8-402A-BD1D-818967DDA5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64" y="223654"/>
            <a:ext cx="893255" cy="9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41616" y="2318561"/>
            <a:ext cx="7996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00" b="29150" l="40000" r="54950">
                        <a14:foregroundMark x1="45950" y1="9450" x2="45950" y2="9450"/>
                        <a14:foregroundMark x1="46650" y1="9150" x2="46650" y2="9150"/>
                        <a14:foregroundMark x1="46800" y1="8350" x2="46800" y2="8350"/>
                        <a14:foregroundMark x1="47800" y1="8750" x2="47800" y2="8750"/>
                        <a14:foregroundMark x1="46950" y1="10000" x2="45950" y2="9050"/>
                        <a14:foregroundMark x1="47650" y1="8750" x2="45150" y2="12100"/>
                        <a14:foregroundMark x1="45150" y1="7350" x2="45700" y2="1110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1" t="4861" r="43194" b="70417"/>
          <a:stretch/>
        </p:blipFill>
        <p:spPr>
          <a:xfrm>
            <a:off x="2145034" y="2268598"/>
            <a:ext cx="1086546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452035" y="607139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376791" y="791388"/>
            <a:ext cx="10439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99731" y="4114124"/>
            <a:ext cx="8496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en-US" sz="28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!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!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!</a:t>
            </a:r>
            <a:endParaRPr lang="vi-VN" altLang="en-US" sz="28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819592" y="1621968"/>
            <a:ext cx="849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đi học.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Thanh đi lao động.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Ngân chăm chỉ.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Giang phấn đấu học giỏi.</a:t>
            </a: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0875311B-3CF6-435C-9263-49531192B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0146" y="3516787"/>
            <a:ext cx="6690605" cy="36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196" y="316865"/>
            <a:ext cx="2515415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487204" y="433339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64007" y="688044"/>
            <a:ext cx="10439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90586"/>
              </p:ext>
            </p:extLst>
          </p:nvPr>
        </p:nvGraphicFramePr>
        <p:xfrm>
          <a:off x="5435697" y="1654963"/>
          <a:ext cx="6267449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449">
                  <a:extLst>
                    <a:ext uri="{9D8B030D-6E8A-4147-A177-3AD203B41FA5}">
                      <a16:colId xmlns:a16="http://schemas.microsoft.com/office/drawing/2014/main" val="390870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4000" baseline="0" dirty="0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khiến</a:t>
                      </a:r>
                      <a:endParaRPr lang="en-US" sz="4000" dirty="0">
                        <a:solidFill>
                          <a:srgbClr val="8278CF"/>
                        </a:solidFill>
                        <a:latin typeface="UTM Cookies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179794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5964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161" y="2766736"/>
            <a:ext cx="479679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161" y="1889995"/>
            <a:ext cx="224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60" y="3337564"/>
            <a:ext cx="4663901" cy="46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405143" y="553392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64007" y="688044"/>
            <a:ext cx="10439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89298"/>
              </p:ext>
            </p:extLst>
          </p:nvPr>
        </p:nvGraphicFramePr>
        <p:xfrm>
          <a:off x="5168780" y="1856542"/>
          <a:ext cx="6267449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449">
                  <a:extLst>
                    <a:ext uri="{9D8B030D-6E8A-4147-A177-3AD203B41FA5}">
                      <a16:colId xmlns:a16="http://schemas.microsoft.com/office/drawing/2014/main" val="390870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4000" baseline="0" dirty="0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khiến</a:t>
                      </a:r>
                      <a:endParaRPr lang="en-US" sz="4000" dirty="0">
                        <a:solidFill>
                          <a:srgbClr val="8278CF"/>
                        </a:solidFill>
                        <a:latin typeface="UTM Cookies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179794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 chăm chỉ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chăm chỉ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chăm chỉ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5964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710" y="2682638"/>
            <a:ext cx="406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710" y="1856123"/>
            <a:ext cx="224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图片 24">
            <a:extLst>
              <a:ext uri="{FF2B5EF4-FFF2-40B4-BE49-F238E27FC236}">
                <a16:creationId xmlns:a16="http://schemas.microsoft.com/office/drawing/2014/main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52" y="3163571"/>
            <a:ext cx="3508389" cy="3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346527" y="517298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56515" y="17690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64007" y="688044"/>
            <a:ext cx="10439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69399"/>
              </p:ext>
            </p:extLst>
          </p:nvPr>
        </p:nvGraphicFramePr>
        <p:xfrm>
          <a:off x="5240812" y="1805298"/>
          <a:ext cx="6267449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449">
                  <a:extLst>
                    <a:ext uri="{9D8B030D-6E8A-4147-A177-3AD203B41FA5}">
                      <a16:colId xmlns:a16="http://schemas.microsoft.com/office/drawing/2014/main" val="390870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4000" baseline="0" dirty="0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khiến</a:t>
                      </a:r>
                      <a:endParaRPr lang="en-US" sz="4000" dirty="0">
                        <a:solidFill>
                          <a:srgbClr val="8278CF"/>
                        </a:solidFill>
                        <a:latin typeface="UTM Cookies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179794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phấn đấu học giỏi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phấn đấu học giỏi! 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phấn đấu học giỏi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 nào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5964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7838" y="2593631"/>
            <a:ext cx="4085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746" y="1823756"/>
            <a:ext cx="224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438" y="3754074"/>
            <a:ext cx="1828800" cy="3083170"/>
            <a:chOff x="57504" y="3443277"/>
            <a:chExt cx="3846280" cy="6767771"/>
          </a:xfrm>
        </p:grpSpPr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96582DAD-2F27-43B1-926F-8B8BC5D8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7504" y="3443277"/>
              <a:ext cx="3846280" cy="67677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24708" y="5498123"/>
              <a:ext cx="339969" cy="86695"/>
            </a:xfrm>
            <a:prstGeom prst="rect">
              <a:avLst/>
            </a:prstGeom>
            <a:solidFill>
              <a:srgbClr val="CA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3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196" y="316865"/>
            <a:ext cx="2515415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487204" y="433339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81592" y="697718"/>
            <a:ext cx="1043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75138" y="1616017"/>
            <a:ext cx="11289323" cy="4031873"/>
          </a:xfrm>
          <a:prstGeom prst="rect">
            <a:avLst/>
          </a:prstGeom>
          <a:noFill/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 Vào giờ kiểm tra, chẳng may bút của em bị hỏng. Em biết bạn em có hai bút. Hãy nói với bạn một câu để mượn bút.</a:t>
            </a:r>
          </a:p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Em gọi điện thoại cho bạn, gặp người ở đầu dây bên kia là bố của bạn. Em hãy nói một câu với bác để bác chuyển máy cho em nói chuyện với bạn em.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Em đang tìm nhà bạn bỗng gặp một chú từ trong nhà gần đấy bước ra. Hãy nói một câu nhờ chú ấy chỉ đường.</a:t>
            </a:r>
            <a:endParaRPr lang="vi-VN" alt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196" y="316865"/>
            <a:ext cx="2515415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487204" y="433339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81592" y="697718"/>
            <a:ext cx="1043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75138" y="1616017"/>
            <a:ext cx="11289323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 Vào giờ kiểm tra, chẳng may bút của em bị hỏng. Em biết bạn em có hai bút. Hãy nói với bạn một câu để mượn bút.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614" y="2889182"/>
            <a:ext cx="82873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id="{E3CC7129-C38F-4987-8E74-5615A7918A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560" y="3044916"/>
            <a:ext cx="5031696" cy="36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0" b="29150" l="2200" r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0" r="77778" b="70417"/>
          <a:stretch/>
        </p:blipFill>
        <p:spPr>
          <a:xfrm>
            <a:off x="1908458" y="1701451"/>
            <a:ext cx="1524000" cy="1771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2276" y="2026551"/>
            <a:ext cx="6979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6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196" y="316865"/>
            <a:ext cx="2515415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487204" y="433339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81592" y="697718"/>
            <a:ext cx="1043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75138" y="1616017"/>
            <a:ext cx="11289323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Em gọi điện thoại cho bạn, gặp người ở đầu dây bên kia là bố của bạn. Em hãy nói một câu với bác để bác chuyển máy cho em nói chuyện với bạn em.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0858" y="3519201"/>
            <a:ext cx="110287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196" y="316865"/>
            <a:ext cx="2515415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487204" y="433339"/>
            <a:ext cx="37015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4"/>
          <a:srcRect b="83485"/>
          <a:stretch>
            <a:fillRect/>
          </a:stretch>
        </p:blipFill>
        <p:spPr>
          <a:xfrm>
            <a:off x="0" y="81658"/>
            <a:ext cx="12135485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81592" y="697718"/>
            <a:ext cx="1043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75138" y="1616017"/>
            <a:ext cx="11289323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Em đang tìm nhà bạn bỗng gặp một chú từ trong nhà gần đấy bước ra. Hãy nói một câu nhờ chú ấy chỉ đường.</a:t>
            </a:r>
            <a:endParaRPr lang="vi-VN" alt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573" y="3347042"/>
            <a:ext cx="86042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7135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58331" y="766454"/>
            <a:ext cx="8520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theo những yêu cầu dưới </a:t>
            </a:r>
            <a:r>
              <a:rPr lang="vi-VN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3692" y="2594953"/>
            <a:ext cx="105156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Câu khiến có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trước động từ.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Câu khiến có </a:t>
            </a:r>
            <a:r>
              <a:rPr lang="vi-VN" sz="36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sau động từ.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Câu khiến có </a:t>
            </a:r>
            <a:r>
              <a:rPr lang="vi-VN" sz="36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vi-VN" sz="36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vi-VN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trước chủ ngữ.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246756" y="902557"/>
            <a:ext cx="27115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</a:t>
            </a:r>
            <a:r>
              <a:rPr kumimoji="0" lang="en-US" altLang="zh-CN" sz="4800" b="1" i="0" u="none" strike="noStrike" kern="1200" cap="none" spc="0" normalizeH="0" noProof="0" dirty="0" smtClean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3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CAECFF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sp>
        <p:nvSpPr>
          <p:cNvPr id="5" name="图文框 3"/>
          <p:cNvSpPr/>
          <p:nvPr/>
        </p:nvSpPr>
        <p:spPr>
          <a:xfrm>
            <a:off x="408109" y="766454"/>
            <a:ext cx="2388868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1600199" y="1961136"/>
            <a:ext cx="8915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 </a:t>
            </a:r>
            <a:r>
              <a:rPr lang="vi-VN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giúp mình giải bà</a:t>
            </a:r>
            <a:r>
              <a:rPr lang="en-US" alt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toán này nhé!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93525" y="352739"/>
            <a:ext cx="8520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theo những yêu cầu dưới </a:t>
            </a:r>
            <a:r>
              <a:rPr lang="vi-VN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525703" y="314004"/>
            <a:ext cx="27115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</a:t>
            </a:r>
            <a:r>
              <a:rPr kumimoji="0" lang="en-US" altLang="zh-CN" sz="4800" b="1" i="0" u="none" strike="noStrike" kern="1200" cap="none" spc="0" normalizeH="0" noProof="0" dirty="0" smtClean="0">
                <a:ln w="19050">
                  <a:solidFill>
                    <a:prstClr val="black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3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600199" y="2732710"/>
            <a:ext cx="7516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mình cùng chơi nhảy dây </a:t>
            </a:r>
            <a:r>
              <a:rPr lang="en-US" altLang="en-US" sz="3200" b="1" i="1" dirty="0" err="1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097676" y="3504284"/>
            <a:ext cx="7781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Chúng mình cùng làm bài đó </a:t>
            </a:r>
            <a:r>
              <a:rPr lang="en-US" altLang="en-US" sz="3200" b="1" i="1" dirty="0" err="1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600199" y="4275858"/>
            <a:ext cx="6984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vi-VN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bỏ qua cho mình! 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094213" y="5047432"/>
            <a:ext cx="7778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vi-VN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hãy tha lỗi cho con! </a:t>
            </a:r>
          </a:p>
        </p:txBody>
      </p:sp>
    </p:spTree>
    <p:extLst>
      <p:ext uri="{BB962C8B-B14F-4D97-AF65-F5344CB8AC3E}">
        <p14:creationId xmlns:p14="http://schemas.microsoft.com/office/powerpoint/2010/main" val="6745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7278" y="1085964"/>
            <a:ext cx="8520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86229" y="1270629"/>
            <a:ext cx="27115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</a:t>
            </a:r>
            <a:r>
              <a:rPr lang="en-US" altLang="zh-CN" sz="4800" b="1" dirty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latin typeface="UTM Cookies" panose="02040603050506020204" pitchFamily="18" charset="0"/>
                <a:ea typeface="字魂27号-布丁体" panose="00000500000000000000" charset="-122"/>
              </a:rPr>
              <a:t>4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CAECFF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sp>
        <p:nvSpPr>
          <p:cNvPr id="5" name="图文框 3"/>
          <p:cNvSpPr/>
          <p:nvPr/>
        </p:nvSpPr>
        <p:spPr>
          <a:xfrm>
            <a:off x="547583" y="1183088"/>
            <a:ext cx="2388868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91642"/>
              </p:ext>
            </p:extLst>
          </p:nvPr>
        </p:nvGraphicFramePr>
        <p:xfrm>
          <a:off x="349624" y="1181857"/>
          <a:ext cx="11335870" cy="5099684"/>
        </p:xfrm>
        <a:graphic>
          <a:graphicData uri="http://schemas.openxmlformats.org/drawingml/2006/table">
            <a:tbl>
              <a:tblPr/>
              <a:tblGrid>
                <a:gridCol w="609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4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78CF"/>
                          </a:solidFill>
                          <a:effectLst/>
                          <a:latin typeface="Tahoma" pitchFamily="34" charset="0"/>
                        </a:rPr>
                        <a:t>Câu khiến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78CF"/>
                          </a:solidFill>
                          <a:effectLst/>
                          <a:latin typeface="Tahoma" pitchFamily="34" charset="0"/>
                        </a:rPr>
                        <a:t>Tình huống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00859" y="3136666"/>
            <a:ext cx="53740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Chúng mình cùng chơi nhảy dây </a:t>
            </a:r>
            <a:r>
              <a:rPr lang="en-US" altLang="en-US" sz="2800" b="1" i="1" dirty="0" err="1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35917" y="4012565"/>
            <a:ext cx="5925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Chúng mình cùng làm bài đó </a:t>
            </a:r>
            <a:r>
              <a:rPr lang="en-US" altLang="en-US" sz="2800" b="1" i="1" dirty="0" err="1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63871" y="3352877"/>
            <a:ext cx="49216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rủ bạn cùng làm một việc gì  đó...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82984" y="1985610"/>
            <a:ext cx="54681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 </a:t>
            </a:r>
            <a:r>
              <a:rPr lang="vi-VN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giúp mình giải bà</a:t>
            </a:r>
            <a:r>
              <a:rPr lang="en-US" alt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toán này nhé!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738992" y="1856780"/>
            <a:ext cx="48678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bạn hướng dẫn giải bài khó.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82984" y="4927596"/>
            <a:ext cx="5468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vi-VN" alt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bỏ qua cho mình! 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59239" y="5576616"/>
            <a:ext cx="5315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vi-VN" alt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hãy tha lỗi cho con! 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738992" y="4884043"/>
            <a:ext cx="448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có lỗi, muốn xin lỗi người khác.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708376" y="11714"/>
            <a:ext cx="89771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7"/>
          <p:cNvSpPr txBox="1"/>
          <p:nvPr/>
        </p:nvSpPr>
        <p:spPr>
          <a:xfrm>
            <a:off x="85413" y="135351"/>
            <a:ext cx="27115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36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</a:t>
            </a:r>
            <a:r>
              <a:rPr lang="en-US" altLang="zh-CN" sz="3600" b="1" dirty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latin typeface="UTM Cookies" panose="02040603050506020204" pitchFamily="18" charset="0"/>
                <a:ea typeface="字魂27号-布丁体" panose="00000500000000000000" charset="-122"/>
              </a:rPr>
              <a:t>4</a:t>
            </a:r>
            <a:endParaRPr kumimoji="0" lang="zh-CN" altLang="en-US" sz="3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CAECFF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sp>
        <p:nvSpPr>
          <p:cNvPr id="27" name="图文框 3"/>
          <p:cNvSpPr/>
          <p:nvPr/>
        </p:nvSpPr>
        <p:spPr>
          <a:xfrm>
            <a:off x="512939" y="42426"/>
            <a:ext cx="1856502" cy="874769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5285" y="2632996"/>
            <a:ext cx="866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6372" y="1503225"/>
            <a:ext cx="699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5285" y="3670434"/>
            <a:ext cx="59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5389" y="1303168"/>
            <a:ext cx="95339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1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8450" y="816769"/>
            <a:ext cx="6848475" cy="923925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00475" y="2047875"/>
            <a:ext cx="6211033" cy="136207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00473" y="3614737"/>
            <a:ext cx="6211035" cy="136207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00473" y="5181599"/>
            <a:ext cx="6211035" cy="136207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ardrop 7"/>
          <p:cNvSpPr/>
          <p:nvPr/>
        </p:nvSpPr>
        <p:spPr>
          <a:xfrm rot="2424123">
            <a:off x="2858174" y="1969544"/>
            <a:ext cx="141348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ardrop 8"/>
          <p:cNvSpPr/>
          <p:nvPr/>
        </p:nvSpPr>
        <p:spPr>
          <a:xfrm rot="2424123">
            <a:off x="2858173" y="3531644"/>
            <a:ext cx="141348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ardrop 9"/>
          <p:cNvSpPr/>
          <p:nvPr/>
        </p:nvSpPr>
        <p:spPr>
          <a:xfrm rot="2424123">
            <a:off x="2858174" y="5046756"/>
            <a:ext cx="141348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Cooper Black" panose="0208090404030B0204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605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8450" y="375139"/>
            <a:ext cx="6848475" cy="1365556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00473" y="3555768"/>
            <a:ext cx="6211033" cy="1362075"/>
          </a:xfrm>
          <a:prstGeom prst="roundRect">
            <a:avLst/>
          </a:prstGeom>
          <a:solidFill>
            <a:srgbClr val="D06D57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00473" y="1991210"/>
            <a:ext cx="6211035" cy="1362075"/>
          </a:xfrm>
          <a:prstGeom prst="roundRect">
            <a:avLst/>
          </a:prstGeom>
          <a:solidFill>
            <a:srgbClr val="D06D57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00473" y="5181599"/>
            <a:ext cx="6211035" cy="1362075"/>
          </a:xfrm>
          <a:prstGeom prst="roundRect">
            <a:avLst/>
          </a:prstGeom>
          <a:solidFill>
            <a:srgbClr val="D06D57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ardrop 7"/>
          <p:cNvSpPr/>
          <p:nvPr/>
        </p:nvSpPr>
        <p:spPr>
          <a:xfrm rot="2424123">
            <a:off x="2858172" y="3477437"/>
            <a:ext cx="141348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06D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ardrop 8"/>
          <p:cNvSpPr/>
          <p:nvPr/>
        </p:nvSpPr>
        <p:spPr>
          <a:xfrm rot="2424123">
            <a:off x="2858173" y="1908117"/>
            <a:ext cx="141348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06D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ardrop 9"/>
          <p:cNvSpPr/>
          <p:nvPr/>
        </p:nvSpPr>
        <p:spPr>
          <a:xfrm rot="2424123">
            <a:off x="2858174" y="5046756"/>
            <a:ext cx="141348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06D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81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2824" y="2053027"/>
            <a:ext cx="7732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0" b="29150" l="21550" r="38900">
                        <a14:foregroundMark x1="26250" y1="10700" x2="26250" y2="10700"/>
                        <a14:foregroundMark x1="27100" y1="10700" x2="27100" y2="10700"/>
                        <a14:foregroundMark x1="26100" y1="12650" x2="26100" y2="1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5000" r="61389" b="70555"/>
          <a:stretch/>
        </p:blipFill>
        <p:spPr>
          <a:xfrm>
            <a:off x="2115975" y="1999657"/>
            <a:ext cx="115252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5126" y="2493125"/>
            <a:ext cx="7419975" cy="264378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8754"/>
              </a:avLst>
            </a:prstTxWarp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CÁCH ĐẶT </a:t>
            </a:r>
          </a:p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CÂU KHIẾN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UTM Flamenco" panose="02040603050506020204" pitchFamily="18" charset="0"/>
              </a:rPr>
              <a:t>MăngNon</a:t>
            </a:r>
            <a:endParaRPr lang="en-US" dirty="0">
              <a:solidFill>
                <a:schemeClr val="bg1"/>
              </a:solidFill>
              <a:latin typeface="UTM Flamenc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4000A-F089-944A-AB63-4284351C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506">
            <a:off x="1057774" y="2524700"/>
            <a:ext cx="533391" cy="902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8987" y="1536558"/>
            <a:ext cx="447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nl-NL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848" y="1217030"/>
            <a:ext cx="11144250" cy="3293209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rgbClr val="D06D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r>
              <a:rPr lang="vi-VN" sz="4000" dirty="0">
                <a:latin typeface="+mj-lt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+mj-lt"/>
              </a:rPr>
              <a:t>cách </a:t>
            </a:r>
            <a:r>
              <a:rPr lang="vi-VN" sz="4000" dirty="0">
                <a:latin typeface="+mj-lt"/>
              </a:rPr>
              <a:t>đặt câu khiến phù hợp với ngữ </a:t>
            </a:r>
            <a:r>
              <a:rPr lang="vi-VN" sz="4000" dirty="0" smtClean="0">
                <a:latin typeface="+mj-lt"/>
              </a:rPr>
              <a:t>cảnh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- </a:t>
            </a:r>
            <a:r>
              <a:rPr lang="vi-VN" sz="4000" dirty="0">
                <a:latin typeface="+mj-lt"/>
              </a:rPr>
              <a:t>Biết vận dụng được câu khiến trong các tình huống </a:t>
            </a:r>
            <a:r>
              <a:rPr lang="vi-VN" sz="4000" dirty="0" smtClean="0">
                <a:latin typeface="+mj-lt"/>
              </a:rPr>
              <a:t>khác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  <a:p>
            <a:r>
              <a:rPr lang="vi-VN" sz="4000" dirty="0">
                <a:latin typeface="+mj-lt"/>
              </a:rPr>
              <a:t>- Biết chuyển câu kể thành câu khiến phù </a:t>
            </a:r>
            <a:r>
              <a:rPr lang="vi-VN" sz="4000" dirty="0" smtClean="0">
                <a:latin typeface="+mj-lt"/>
              </a:rPr>
              <a:t>hợp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190" y="5705242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8938097" y="5625568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54" y="5719596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31" y="261686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4506858" y="-697322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10049963" y="4487385"/>
            <a:ext cx="2251584" cy="1919163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89950" y="3574023"/>
            <a:ext cx="110787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 smtClean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000" b="1" dirty="0" smtClean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E3B78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3000" b="1" dirty="0" smtClean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đừng</a:t>
            </a:r>
            <a:r>
              <a:rPr lang="en-US" sz="30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chớ</a:t>
            </a:r>
            <a:r>
              <a:rPr lang="en-US" sz="30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 </a:t>
            </a:r>
            <a:r>
              <a:rPr lang="en-US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000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000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000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89950" y="4139930"/>
            <a:ext cx="8604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89950" y="4657263"/>
            <a:ext cx="9068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 </a:t>
            </a:r>
            <a:r>
              <a:rPr lang="vi-VN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 nghị, xin, mong,...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 đầu câu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</a:t>
            </a:r>
            <a:endParaRPr lang="vi-V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89950" y="2263016"/>
            <a:ext cx="109259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83"/>
          <p:cNvSpPr txBox="1">
            <a:spLocks noChangeArrowheads="1"/>
          </p:cNvSpPr>
          <p:nvPr/>
        </p:nvSpPr>
        <p:spPr bwMode="auto">
          <a:xfrm>
            <a:off x="1580904" y="1637330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89950" y="5217858"/>
            <a:ext cx="8604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</a:t>
            </a:r>
            <a:r>
              <a:rPr lang="vi-V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 giọng điệu.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067516" y="1010056"/>
            <a:ext cx="868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09985" y="391202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4185" y="1418427"/>
            <a:ext cx="5052646" cy="601501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83"/>
          <p:cNvSpPr txBox="1">
            <a:spLocks noChangeArrowheads="1"/>
          </p:cNvSpPr>
          <p:nvPr/>
        </p:nvSpPr>
        <p:spPr bwMode="auto">
          <a:xfrm>
            <a:off x="1449266" y="2019928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1910" y="436323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81847" y="1395455"/>
            <a:ext cx="1559169" cy="601501"/>
          </a:xfrm>
          <a:prstGeom prst="rect">
            <a:avLst/>
          </a:prstGeom>
          <a:solidFill>
            <a:srgbClr val="8278C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5108" y="1412181"/>
            <a:ext cx="109259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</a:t>
            </a:r>
            <a:r>
              <a:rPr lang="vi-VN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đừng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chớ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137" y="2026174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Left Arrow Callout 14"/>
          <p:cNvSpPr/>
          <p:nvPr/>
        </p:nvSpPr>
        <p:spPr>
          <a:xfrm rot="5400000">
            <a:off x="3619584" y="2466558"/>
            <a:ext cx="1288165" cy="1683955"/>
          </a:xfrm>
          <a:prstGeom prst="leftArrowCallout">
            <a:avLst>
              <a:gd name="adj1" fmla="val 22357"/>
              <a:gd name="adj2" fmla="val 8457"/>
              <a:gd name="adj3" fmla="val 25000"/>
              <a:gd name="adj4" fmla="val 4992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283"/>
          <p:cNvSpPr txBox="1">
            <a:spLocks noChangeArrowheads="1"/>
          </p:cNvSpPr>
          <p:nvPr/>
        </p:nvSpPr>
        <p:spPr bwMode="auto">
          <a:xfrm>
            <a:off x="634513" y="2912701"/>
            <a:ext cx="10226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 Box 283"/>
          <p:cNvSpPr txBox="1">
            <a:spLocks noChangeArrowheads="1"/>
          </p:cNvSpPr>
          <p:nvPr/>
        </p:nvSpPr>
        <p:spPr bwMode="auto">
          <a:xfrm>
            <a:off x="634513" y="3531695"/>
            <a:ext cx="1065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Text Box 283"/>
          <p:cNvSpPr txBox="1">
            <a:spLocks noChangeArrowheads="1"/>
          </p:cNvSpPr>
          <p:nvPr/>
        </p:nvSpPr>
        <p:spPr bwMode="auto">
          <a:xfrm>
            <a:off x="634513" y="4135635"/>
            <a:ext cx="1065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Text Box 283"/>
          <p:cNvSpPr txBox="1">
            <a:spLocks noChangeArrowheads="1"/>
          </p:cNvSpPr>
          <p:nvPr/>
        </p:nvSpPr>
        <p:spPr bwMode="auto">
          <a:xfrm>
            <a:off x="634513" y="4770605"/>
            <a:ext cx="1065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Text Box 283"/>
          <p:cNvSpPr txBox="1">
            <a:spLocks noChangeArrowheads="1"/>
          </p:cNvSpPr>
          <p:nvPr/>
        </p:nvSpPr>
        <p:spPr bwMode="auto">
          <a:xfrm>
            <a:off x="634513" y="5374545"/>
            <a:ext cx="10654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2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54" y="5719596"/>
            <a:ext cx="1120392" cy="1017143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31" y="261686"/>
            <a:ext cx="1238034" cy="995606"/>
          </a:xfrm>
          <a:prstGeom prst="rect">
            <a:avLst/>
          </a:prstGeom>
        </p:spPr>
      </p:pic>
      <p:pic>
        <p:nvPicPr>
          <p:cNvPr id="24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4506858" y="-697322"/>
            <a:ext cx="1804943" cy="1919163"/>
          </a:xfrm>
          <a:prstGeom prst="rect">
            <a:avLst/>
          </a:prstGeom>
        </p:spPr>
      </p:pic>
      <p:pic>
        <p:nvPicPr>
          <p:cNvPr id="25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 rot="1282849">
            <a:off x="10515224" y="-243620"/>
            <a:ext cx="2251584" cy="1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1281</Words>
  <Application>Microsoft Office PowerPoint</Application>
  <PresentationFormat>Widescreen</PresentationFormat>
  <Paragraphs>174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宋体</vt:lpstr>
      <vt:lpstr>Arial</vt:lpstr>
      <vt:lpstr>Broadway</vt:lpstr>
      <vt:lpstr>Calibri</vt:lpstr>
      <vt:lpstr>Calibri Light</vt:lpstr>
      <vt:lpstr>Cambria</vt:lpstr>
      <vt:lpstr>Cooper Black</vt:lpstr>
      <vt:lpstr>Courier New</vt:lpstr>
      <vt:lpstr>等线</vt:lpstr>
      <vt:lpstr>等线 Light</vt:lpstr>
      <vt:lpstr>SVN-Newton</vt:lpstr>
      <vt:lpstr>Tahoma</vt:lpstr>
      <vt:lpstr>Times New Roman</vt:lpstr>
      <vt:lpstr>UTM Cancel</vt:lpstr>
      <vt:lpstr>UTM Cookies</vt:lpstr>
      <vt:lpstr>UTM Flamenco</vt:lpstr>
      <vt:lpstr>Wingdings</vt:lpstr>
      <vt:lpstr>字魂27号-布丁体</vt:lpstr>
      <vt:lpstr>字魂59号-创粗黑</vt:lpstr>
      <vt:lpstr>Office Theme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32</cp:revision>
  <dcterms:created xsi:type="dcterms:W3CDTF">2022-03-01T05:09:04Z</dcterms:created>
  <dcterms:modified xsi:type="dcterms:W3CDTF">2023-03-15T08:33:58Z</dcterms:modified>
</cp:coreProperties>
</file>