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007577078" r:id="rId8"/>
    <p:sldId id="256" r:id="rId9"/>
    <p:sldId id="259" r:id="rId10"/>
    <p:sldId id="261" r:id="rId11"/>
    <p:sldId id="2007577064" r:id="rId12"/>
    <p:sldId id="2007577065" r:id="rId13"/>
    <p:sldId id="2007577038" r:id="rId14"/>
    <p:sldId id="2007577066"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varScale="1">
        <p:scale>
          <a:sx n="63" d="100"/>
          <a:sy n="63"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12</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4999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458310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86637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86" y="-1524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5" r:id="rId8"/>
    <p:sldLayoutId id="2147483674" r:id="rId9"/>
    <p:sldLayoutId id="2147483673" r:id="rId10"/>
    <p:sldLayoutId id="214748366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9.jp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43.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3" Type="http://schemas.openxmlformats.org/officeDocument/2006/relationships/image" Target="../media/image19.jpg"/><Relationship Id="rId7" Type="http://schemas.microsoft.com/office/2007/relationships/hdphoto" Target="../media/hdphoto1.wdp"/><Relationship Id="rId12" Type="http://schemas.openxmlformats.org/officeDocument/2006/relationships/image" Target="../media/image43.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19.jp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43.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png"/><Relationship Id="rId18" Type="http://schemas.microsoft.com/office/2007/relationships/hdphoto" Target="../media/hdphoto1.wdp"/><Relationship Id="rId3" Type="http://schemas.openxmlformats.org/officeDocument/2006/relationships/image" Target="../media/image19.jpg"/><Relationship Id="rId7" Type="http://schemas.openxmlformats.org/officeDocument/2006/relationships/image" Target="../media/image42.png"/><Relationship Id="rId12" Type="http://schemas.microsoft.com/office/2007/relationships/hdphoto" Target="../media/hdphoto6.wdp"/><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1.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43.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19.jp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0069" y="1385426"/>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29" name="Rectangle 28">
            <a:extLst>
              <a:ext uri="{FF2B5EF4-FFF2-40B4-BE49-F238E27FC236}">
                <a16:creationId xmlns:a16="http://schemas.microsoft.com/office/drawing/2014/main" id="{9E3D571E-559C-43F2-AEBD-B7E6F9BCC2EC}"/>
              </a:ext>
            </a:extLst>
          </p:cNvPr>
          <p:cNvSpPr/>
          <p:nvPr/>
        </p:nvSpPr>
        <p:spPr>
          <a:xfrm>
            <a:off x="2988080" y="1922018"/>
            <a:ext cx="6154417" cy="2123658"/>
          </a:xfrm>
          <a:prstGeom prst="rect">
            <a:avLst/>
          </a:prstGeom>
          <a:noFill/>
        </p:spPr>
        <p:txBody>
          <a:bodyPr wrap="square" lIns="91440" tIns="45720" rIns="91440" bIns="45720">
            <a:spAutoFit/>
          </a:bodyPr>
          <a:lstStyle/>
          <a:p>
            <a:pPr algn="ctr"/>
            <a:r>
              <a:rPr lang="en-US" sz="6600">
                <a:ln w="19050">
                  <a:solidFill>
                    <a:srgbClr val="002060"/>
                  </a:solidFill>
                </a:ln>
                <a:solidFill>
                  <a:srgbClr val="00B050"/>
                </a:solidFill>
                <a:effectLst>
                  <a:glow rad="139700">
                    <a:srgbClr val="ED7D31">
                      <a:satMod val="175000"/>
                      <a:alpha val="40000"/>
                    </a:srgbClr>
                  </a:glow>
                  <a:outerShdw blurRad="38100" dist="19050" dir="2700000" algn="tl" rotWithShape="0">
                    <a:prstClr val="black">
                      <a:alpha val="40000"/>
                    </a:prstClr>
                  </a:outerShdw>
                </a:effectLst>
                <a:latin typeface="UVN Bo Quen" panose="04040804060802020203" pitchFamily="82" charset="0"/>
              </a:rPr>
              <a:t>LUYỆN TỪ VÀ CÂU</a:t>
            </a:r>
          </a:p>
          <a:p>
            <a:pPr algn="ctr"/>
            <a:r>
              <a:rPr lang="en-US" sz="6600">
                <a:ln w="19050">
                  <a:solidFill>
                    <a:srgbClr val="002060"/>
                  </a:solidFill>
                </a:ln>
                <a:solidFill>
                  <a:srgbClr val="00B050"/>
                </a:solidFill>
                <a:effectLst>
                  <a:glow rad="139700">
                    <a:srgbClr val="ED7D31">
                      <a:satMod val="175000"/>
                      <a:alpha val="40000"/>
                    </a:srgbClr>
                  </a:glow>
                  <a:outerShdw blurRad="38100" dist="19050" dir="2700000" algn="tl" rotWithShape="0">
                    <a:prstClr val="black">
                      <a:alpha val="40000"/>
                    </a:prstClr>
                  </a:outerShdw>
                </a:effectLst>
                <a:latin typeface="UVN Bo Quen" panose="04040804060802020203" pitchFamily="82" charset="0"/>
              </a:rPr>
              <a:t>LỚP 4 – TUẦN 26</a:t>
            </a:r>
            <a:endParaRPr lang="en-US" sz="6600" dirty="0">
              <a:ln w="19050">
                <a:solidFill>
                  <a:srgbClr val="002060"/>
                </a:solidFill>
              </a:ln>
              <a:solidFill>
                <a:srgbClr val="00B050"/>
              </a:solidFill>
              <a:effectLst>
                <a:glow rad="139700">
                  <a:srgbClr val="ED7D31">
                    <a:satMod val="175000"/>
                    <a:alpha val="40000"/>
                  </a:srgbClr>
                </a:glow>
                <a:outerShdw blurRad="38100" dist="19050" dir="2700000" algn="tl" rotWithShape="0">
                  <a:prstClr val="black">
                    <a:alpha val="40000"/>
                  </a:prstClr>
                </a:outerShdw>
              </a:effectLst>
              <a:latin typeface="UVN Bo Quen" panose="04040804060802020203" pitchFamily="82" charset="0"/>
            </a:endParaRP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750" fill="hold"/>
                                        <p:tgtEl>
                                          <p:spTgt spid="32"/>
                                        </p:tgtEl>
                                        <p:attrNameLst>
                                          <p:attrName>ppt_w</p:attrName>
                                        </p:attrNameLst>
                                      </p:cBhvr>
                                      <p:tavLst>
                                        <p:tav tm="0">
                                          <p:val>
                                            <p:fltVal val="0"/>
                                          </p:val>
                                        </p:tav>
                                        <p:tav tm="100000">
                                          <p:val>
                                            <p:strVal val="#ppt_w"/>
                                          </p:val>
                                        </p:tav>
                                      </p:tavLst>
                                    </p:anim>
                                    <p:anim calcmode="lin" valueType="num">
                                      <p:cBhvr>
                                        <p:cTn id="12" dur="750" fill="hold"/>
                                        <p:tgtEl>
                                          <p:spTgt spid="32"/>
                                        </p:tgtEl>
                                        <p:attrNameLst>
                                          <p:attrName>ppt_h</p:attrName>
                                        </p:attrNameLst>
                                      </p:cBhvr>
                                      <p:tavLst>
                                        <p:tav tm="0">
                                          <p:val>
                                            <p:fltVal val="0"/>
                                          </p:val>
                                        </p:tav>
                                        <p:tav tm="100000">
                                          <p:val>
                                            <p:strVal val="#ppt_h"/>
                                          </p:val>
                                        </p:tav>
                                      </p:tavLst>
                                    </p:anim>
                                    <p:anim calcmode="lin" valueType="num">
                                      <p:cBhvr>
                                        <p:cTn id="13" dur="750" fill="hold"/>
                                        <p:tgtEl>
                                          <p:spTgt spid="32"/>
                                        </p:tgtEl>
                                        <p:attrNameLst>
                                          <p:attrName>style.rotation</p:attrName>
                                        </p:attrNameLst>
                                      </p:cBhvr>
                                      <p:tavLst>
                                        <p:tav tm="0">
                                          <p:val>
                                            <p:fltVal val="90"/>
                                          </p:val>
                                        </p:tav>
                                        <p:tav tm="100000">
                                          <p:val>
                                            <p:fltVal val="0"/>
                                          </p:val>
                                        </p:tav>
                                      </p:tavLst>
                                    </p:anim>
                                    <p:animEffect transition="in" filter="fade">
                                      <p:cBhvr>
                                        <p:cTn id="14" dur="750"/>
                                        <p:tgtEl>
                                          <p:spTgt spid="32"/>
                                        </p:tgtEl>
                                      </p:cBhvr>
                                    </p:animEffect>
                                  </p:childTnLst>
                                </p:cTn>
                              </p:par>
                              <p:par>
                                <p:cTn id="15" presetID="2" presetClass="entr" presetSubtype="9" accel="58000" decel="42000" fill="hold" grpId="0" nodeType="withEffect">
                                  <p:stCondLst>
                                    <p:cond delay="0"/>
                                  </p:stCondLst>
                                  <p:iterate type="wd">
                                    <p:tmPct val="10000"/>
                                  </p:iterate>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1000" fill="hold"/>
                                        <p:tgtEl>
                                          <p:spTgt spid="29"/>
                                        </p:tgtEl>
                                        <p:attrNameLst>
                                          <p:attrName>ppt_x</p:attrName>
                                        </p:attrNameLst>
                                      </p:cBhvr>
                                      <p:tavLst>
                                        <p:tav tm="0">
                                          <p:val>
                                            <p:strVal val="0-#ppt_w/2"/>
                                          </p:val>
                                        </p:tav>
                                        <p:tav tm="100000">
                                          <p:val>
                                            <p:strVal val="#ppt_x"/>
                                          </p:val>
                                        </p:tav>
                                      </p:tavLst>
                                    </p:anim>
                                    <p:anim calcmode="lin" valueType="num">
                                      <p:cBhvr additive="base">
                                        <p:cTn id="1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0"/>
                </p:tgtEl>
              </p:cMediaNode>
            </p:audio>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err="1">
                <a:solidFill>
                  <a:srgbClr val="0033CC"/>
                </a:solidFill>
                <a:latin typeface="Times New Roman" panose="02020603050405020304" pitchFamily="18" charset="0"/>
                <a:cs typeface="Times New Roman" panose="02020603050405020304" pitchFamily="18" charset="0"/>
              </a:rPr>
              <a:t>Tìm</a:t>
            </a:r>
            <a:r>
              <a:rPr lang="en-US" altLang="en-US" sz="2800" b="1">
                <a:solidFill>
                  <a:srgbClr val="0033CC"/>
                </a:solidFill>
                <a:latin typeface="Times New Roman" panose="02020603050405020304" pitchFamily="18" charset="0"/>
                <a:cs typeface="Times New Roman" panose="02020603050405020304" pitchFamily="18" charset="0"/>
              </a:rPr>
              <a:t> câu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149449"/>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069372"/>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13565"/>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75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a:t>
            </a:r>
            <a:r>
              <a:rPr lang="vi-VN" altLang="en-US" sz="3200" b="1">
                <a:solidFill>
                  <a:srgbClr val="000000"/>
                </a:solidFill>
                <a:latin typeface="Times New Roman" panose="02020603050405020304" pitchFamily="18" charset="0"/>
              </a:rPr>
              <a:t>Phương  là </a:t>
            </a:r>
            <a:r>
              <a:rPr lang="vi-VN" altLang="en-US" sz="3200" b="1" dirty="0">
                <a:solidFill>
                  <a:srgbClr val="000000"/>
                </a:solidFill>
                <a:latin typeface="Times New Roman" panose="02020603050405020304" pitchFamily="18" charset="0"/>
              </a:rPr>
              <a:t>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897778"/>
            <a:ext cx="8114587"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a:t>
            </a:r>
            <a:r>
              <a:rPr lang="vi-VN" altLang="en-US" sz="3200" b="1">
                <a:solidFill>
                  <a:srgbClr val="000000"/>
                </a:solidFill>
                <a:latin typeface="Times New Roman" panose="02020603050405020304" pitchFamily="18" charset="0"/>
              </a:rPr>
              <a:t>không phải  </a:t>
            </a:r>
            <a:r>
              <a:rPr lang="vi-VN" altLang="en-US" sz="3200" b="1" dirty="0">
                <a:solidFill>
                  <a:srgbClr val="000000"/>
                </a:solidFill>
                <a:latin typeface="Times New Roman" panose="02020603050405020304" pitchFamily="18" charset="0"/>
              </a:rPr>
              <a:t>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42577" y="3885296"/>
            <a:ext cx="9427514" cy="75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a:t>
            </a:r>
            <a:r>
              <a:rPr lang="vi-VN" altLang="en-US" sz="3200" b="1">
                <a:solidFill>
                  <a:srgbClr val="000000"/>
                </a:solidFill>
                <a:latin typeface="Times New Roman" panose="02020603050405020304" pitchFamily="18" charset="0"/>
              </a:rPr>
              <a:t>Năm  là </a:t>
            </a:r>
            <a:r>
              <a:rPr lang="vi-VN" altLang="en-US" sz="3200" b="1" dirty="0">
                <a:solidFill>
                  <a:srgbClr val="000000"/>
                </a:solidFill>
                <a:latin typeface="Times New Roman" panose="02020603050405020304" pitchFamily="18" charset="0"/>
              </a:rPr>
              <a:t>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345165" y="4798720"/>
            <a:ext cx="10222088"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err="1">
                <a:solidFill>
                  <a:srgbClr val="000000"/>
                </a:solidFill>
                <a:latin typeface="Times New Roman" panose="02020603050405020304" pitchFamily="18" charset="0"/>
              </a:rPr>
              <a:t>Cần</a:t>
            </a:r>
            <a:r>
              <a:rPr lang="vi-VN" altLang="en-US" sz="3200" b="1">
                <a:solidFill>
                  <a:srgbClr val="000000"/>
                </a:solidFill>
                <a:latin typeface="Times New Roman" panose="02020603050405020304" pitchFamily="18" charset="0"/>
              </a:rPr>
              <a:t> trục  </a:t>
            </a:r>
            <a:r>
              <a:rPr lang="vi-VN" altLang="en-US" sz="3200" b="1" dirty="0">
                <a:solidFill>
                  <a:srgbClr val="000000"/>
                </a:solidFill>
                <a:latin typeface="Times New Roman" panose="02020603050405020304" pitchFamily="18" charset="0"/>
              </a:rPr>
              <a:t>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u="sng" dirty="0">
                <a:solidFill>
                  <a:srgbClr val="FF0000"/>
                </a:solidFill>
                <a:latin typeface="Times New Roman" panose="02020603050405020304" pitchFamily="18" charset="0"/>
                <a:cs typeface="Times New Roman" panose="02020603050405020304" pitchFamily="18" charset="0"/>
              </a:rPr>
              <a:t>Bài 2</a:t>
            </a:r>
            <a:r>
              <a:rPr lang="vi-VN" altLang="en-US" sz="3200" b="1" dirty="0">
                <a:solidFill>
                  <a:srgbClr val="FF0000"/>
                </a:solidFill>
                <a:latin typeface="Times New Roman" panose="02020603050405020304" pitchFamily="18" charset="0"/>
                <a:cs typeface="Times New Roman" panose="02020603050405020304" pitchFamily="18" charset="0"/>
              </a:rPr>
              <a:t>: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02487"/>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7374ED1-7353-C26C-D923-A9B3BEAAB4FA}"/>
              </a:ext>
            </a:extLst>
          </p:cNvPr>
          <p:cNvCxnSpPr>
            <a:cxnSpLocks/>
          </p:cNvCxnSpPr>
          <p:nvPr/>
        </p:nvCxnSpPr>
        <p:spPr>
          <a:xfrm flipH="1">
            <a:off x="4822466" y="1938425"/>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AB1CFFF-F3E6-B1D0-5A04-0C090E6A60A3}"/>
              </a:ext>
            </a:extLst>
          </p:cNvPr>
          <p:cNvCxnSpPr>
            <a:cxnSpLocks/>
          </p:cNvCxnSpPr>
          <p:nvPr/>
        </p:nvCxnSpPr>
        <p:spPr>
          <a:xfrm flipH="1">
            <a:off x="5605121" y="3040593"/>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F0CC7E-5840-5BA5-4075-79E0D0350333}"/>
              </a:ext>
            </a:extLst>
          </p:cNvPr>
          <p:cNvCxnSpPr>
            <a:cxnSpLocks/>
          </p:cNvCxnSpPr>
          <p:nvPr/>
        </p:nvCxnSpPr>
        <p:spPr>
          <a:xfrm flipH="1">
            <a:off x="3101009" y="4058743"/>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E5EC7-4CEF-18C4-8249-B92B666C3BF5}"/>
              </a:ext>
            </a:extLst>
          </p:cNvPr>
          <p:cNvCxnSpPr>
            <a:cxnSpLocks/>
          </p:cNvCxnSpPr>
          <p:nvPr/>
        </p:nvCxnSpPr>
        <p:spPr>
          <a:xfrm flipH="1">
            <a:off x="2919061" y="5091110"/>
            <a:ext cx="181948" cy="703366"/>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a:extLst>
              <a:ext uri="{FF2B5EF4-FFF2-40B4-BE49-F238E27FC236}">
                <a16:creationId xmlns:a16="http://schemas.microsoft.com/office/drawing/2014/main" id="{773FB86C-B502-0F85-81D0-BBBB70F6821F}"/>
              </a:ext>
            </a:extLst>
          </p:cNvPr>
          <p:cNvSpPr txBox="1">
            <a:spLocks noChangeArrowheads="1"/>
          </p:cNvSpPr>
          <p:nvPr/>
        </p:nvSpPr>
        <p:spPr bwMode="auto">
          <a:xfrm>
            <a:off x="2553957" y="222210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 Box 22">
            <a:extLst>
              <a:ext uri="{FF2B5EF4-FFF2-40B4-BE49-F238E27FC236}">
                <a16:creationId xmlns:a16="http://schemas.microsoft.com/office/drawing/2014/main" id="{A9A3228B-4B1E-575A-745C-4035BF9A4A8B}"/>
              </a:ext>
            </a:extLst>
          </p:cNvPr>
          <p:cNvSpPr txBox="1">
            <a:spLocks noChangeArrowheads="1"/>
          </p:cNvSpPr>
          <p:nvPr/>
        </p:nvSpPr>
        <p:spPr bwMode="auto">
          <a:xfrm>
            <a:off x="1526859" y="5388061"/>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 Box 22">
            <a:extLst>
              <a:ext uri="{FF2B5EF4-FFF2-40B4-BE49-F238E27FC236}">
                <a16:creationId xmlns:a16="http://schemas.microsoft.com/office/drawing/2014/main" id="{C515FFFC-9761-0E8C-C64C-24B64D1E51CA}"/>
              </a:ext>
            </a:extLst>
          </p:cNvPr>
          <p:cNvSpPr txBox="1">
            <a:spLocks noChangeArrowheads="1"/>
          </p:cNvSpPr>
          <p:nvPr/>
        </p:nvSpPr>
        <p:spPr bwMode="auto">
          <a:xfrm>
            <a:off x="1699268" y="4368747"/>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Text Box 22">
            <a:extLst>
              <a:ext uri="{FF2B5EF4-FFF2-40B4-BE49-F238E27FC236}">
                <a16:creationId xmlns:a16="http://schemas.microsoft.com/office/drawing/2014/main" id="{3DF0BB81-3B29-73EF-4513-37849831CE47}"/>
              </a:ext>
            </a:extLst>
          </p:cNvPr>
          <p:cNvSpPr txBox="1">
            <a:spLocks noChangeArrowheads="1"/>
          </p:cNvSpPr>
          <p:nvPr/>
        </p:nvSpPr>
        <p:spPr bwMode="auto">
          <a:xfrm>
            <a:off x="3101009" y="333457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CN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4" name="Text Box 22">
            <a:extLst>
              <a:ext uri="{FF2B5EF4-FFF2-40B4-BE49-F238E27FC236}">
                <a16:creationId xmlns:a16="http://schemas.microsoft.com/office/drawing/2014/main" id="{927EB5FD-3D0D-836B-EC90-9478992CBA2D}"/>
              </a:ext>
            </a:extLst>
          </p:cNvPr>
          <p:cNvSpPr txBox="1">
            <a:spLocks noChangeArrowheads="1"/>
          </p:cNvSpPr>
          <p:nvPr/>
        </p:nvSpPr>
        <p:spPr bwMode="auto">
          <a:xfrm>
            <a:off x="6048012" y="2243044"/>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5" name="Text Box 22">
            <a:extLst>
              <a:ext uri="{FF2B5EF4-FFF2-40B4-BE49-F238E27FC236}">
                <a16:creationId xmlns:a16="http://schemas.microsoft.com/office/drawing/2014/main" id="{6BBDE4FA-6EFF-C128-CC2E-B5AC037256C2}"/>
              </a:ext>
            </a:extLst>
          </p:cNvPr>
          <p:cNvSpPr txBox="1">
            <a:spLocks noChangeArrowheads="1"/>
          </p:cNvSpPr>
          <p:nvPr/>
        </p:nvSpPr>
        <p:spPr bwMode="auto">
          <a:xfrm>
            <a:off x="6401010" y="3309172"/>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Text Box 22">
            <a:extLst>
              <a:ext uri="{FF2B5EF4-FFF2-40B4-BE49-F238E27FC236}">
                <a16:creationId xmlns:a16="http://schemas.microsoft.com/office/drawing/2014/main" id="{31EAB75E-13FD-2949-D38A-26E3C2D10C0D}"/>
              </a:ext>
            </a:extLst>
          </p:cNvPr>
          <p:cNvSpPr txBox="1">
            <a:spLocks noChangeArrowheads="1"/>
          </p:cNvSpPr>
          <p:nvPr/>
        </p:nvSpPr>
        <p:spPr bwMode="auto">
          <a:xfrm>
            <a:off x="4740565" y="4305988"/>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7" name="Text Box 22">
            <a:extLst>
              <a:ext uri="{FF2B5EF4-FFF2-40B4-BE49-F238E27FC236}">
                <a16:creationId xmlns:a16="http://schemas.microsoft.com/office/drawing/2014/main" id="{B5C2A773-D6D1-9933-8AAD-B5E23045A659}"/>
              </a:ext>
            </a:extLst>
          </p:cNvPr>
          <p:cNvSpPr txBox="1">
            <a:spLocks noChangeArrowheads="1"/>
          </p:cNvSpPr>
          <p:nvPr/>
        </p:nvSpPr>
        <p:spPr bwMode="auto">
          <a:xfrm>
            <a:off x="4917422" y="5442793"/>
            <a:ext cx="1094104" cy="661207"/>
          </a:xfrm>
          <a:prstGeom prst="rect">
            <a:avLst/>
          </a:prstGeom>
          <a:noFill/>
          <a:ln>
            <a:noFill/>
            <a:headEnd/>
            <a:tailEnd/>
          </a:ln>
        </p:spPr>
        <p:style>
          <a:lnRef idx="2">
            <a:schemeClr val="dk1"/>
          </a:lnRef>
          <a:fillRef idx="1002">
            <a:schemeClr val="lt1"/>
          </a:fillRef>
          <a:effectRef idx="0">
            <a:schemeClr val="dk1"/>
          </a:effectRef>
          <a:fontRef idx="minor">
            <a:schemeClr val="dk1"/>
          </a:fontRef>
        </p:style>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VN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ircle(in)">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721935" y="190470"/>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u="sng" dirty="0">
                <a:solidFill>
                  <a:srgbClr val="002060"/>
                </a:solidFill>
                <a:latin typeface="Times New Roman" panose="02020603050405020304" pitchFamily="18" charset="0"/>
              </a:rPr>
              <a:t>Bài 3</a:t>
            </a:r>
            <a:r>
              <a:rPr lang="vi-VN" altLang="en-US" sz="3600" b="1" dirty="0">
                <a:solidFill>
                  <a:srgbClr val="002060"/>
                </a:solidFill>
                <a:latin typeface="Times New Roman" panose="02020603050405020304" pitchFamily="18" charset="0"/>
              </a:rPr>
              <a:t>: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u="sng" dirty="0" err="1">
                <a:solidFill>
                  <a:srgbClr val="002060"/>
                </a:solidFill>
                <a:latin typeface="Times New Roman" panose="02020603050405020304" pitchFamily="18" charset="0"/>
                <a:cs typeface="Times New Roman" panose="02020603050405020304" pitchFamily="18" charset="0"/>
              </a:rPr>
              <a:t>Ví</a:t>
            </a:r>
            <a:r>
              <a:rPr lang="en-US" altLang="en-US" sz="3600" b="1" u="sng" dirty="0">
                <a:solidFill>
                  <a:srgbClr val="002060"/>
                </a:solidFill>
                <a:latin typeface="Times New Roman" panose="02020603050405020304" pitchFamily="18" charset="0"/>
                <a:cs typeface="Times New Roman" panose="02020603050405020304" pitchFamily="18" charset="0"/>
              </a:rPr>
              <a:t> </a:t>
            </a:r>
            <a:r>
              <a:rPr lang="en-US" altLang="en-US" sz="3600" b="1" u="sng"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các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bạn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“T</a:t>
            </a:r>
            <a:r>
              <a:rPr lang="vi-VN" altLang="en-US" sz="3600" b="1" dirty="0">
                <a:solidFill>
                  <a:srgbClr val="002060"/>
                </a:solidFill>
                <a:latin typeface="Times New Roman" panose="02020603050405020304" pitchFamily="18" charset="0"/>
                <a:cs typeface="Times New Roman" panose="02020603050405020304" pitchFamily="18" charset="0"/>
              </a:rPr>
              <a: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Biết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nên chúng cháu đến thăm bạn ấy ạ</a:t>
            </a:r>
            <a:r>
              <a:rPr lang="en-US" altLang="en-US" sz="3600" b="1" dirty="0">
                <a:solidFill>
                  <a:srgbClr val="002060"/>
                </a:solidFill>
                <a:latin typeface="Times New Roman" panose="02020603050405020304" pitchFamily="18" charset="0"/>
                <a:cs typeface="Times New Roman" panose="02020603050405020304" pitchFamily="18" charset="0"/>
              </a:rPr>
              <a:t>!</a:t>
            </a:r>
            <a:endParaRPr lang="vi-VN" altLang="en-US" sz="3600" b="1" dirty="0">
              <a:solidFill>
                <a:srgbClr val="002060"/>
              </a:solidFill>
              <a:latin typeface="Times New Roman" panose="02020603050405020304" pitchFamily="18" charset="0"/>
              <a:cs typeface="Times New Roman" panose="02020603050405020304" pitchFamily="18" charset="0"/>
            </a:endParaRP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Nam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a:t>
            </a:r>
            <a:r>
              <a:rPr lang="en-US" altLang="en-US" sz="3600" b="1" dirty="0">
                <a:solidFill>
                  <a:srgbClr val="002060"/>
                </a:solidFill>
                <a:latin typeface="Times New Roman" panose="02020603050405020304" pitchFamily="18" charset="0"/>
                <a:cs typeface="Times New Roman" panose="02020603050405020304" pitchFamily="18" charset="0"/>
              </a:rPr>
              <a:t>Minh</a:t>
            </a:r>
            <a:r>
              <a:rPr lang="vi-VN" altLang="en-US" sz="3600" b="1" dirty="0">
                <a:solidFill>
                  <a:srgbClr val="002060"/>
                </a:solidFill>
                <a:latin typeface="Times New Roman" panose="02020603050405020304" pitchFamily="18" charset="0"/>
                <a:cs typeface="Times New Roman" panose="02020603050405020304" pitchFamily="18" charset="0"/>
              </a:rPr>
              <a:t>, bạn </a:t>
            </a:r>
            <a:r>
              <a:rPr lang="en-US" altLang="en-US" sz="3600" b="1" dirty="0">
                <a:solidFill>
                  <a:srgbClr val="002060"/>
                </a:solidFill>
                <a:latin typeface="Times New Roman" panose="02020603050405020304" pitchFamily="18" charset="0"/>
                <a:cs typeface="Times New Roman" panose="02020603050405020304" pitchFamily="18" charset="0"/>
              </a:rPr>
              <a:t>Lan</a:t>
            </a:r>
            <a:r>
              <a:rPr lang="vi-VN" altLang="en-US" sz="3600" b="1" dirty="0">
                <a:solidFill>
                  <a:srgbClr val="002060"/>
                </a:solidFill>
                <a:latin typeface="Times New Roman" panose="02020603050405020304" pitchFamily="18" charset="0"/>
                <a:cs typeface="Times New Roman" panose="02020603050405020304" pitchFamily="18" charset="0"/>
              </a:rPr>
              <a:t> và bạn </a:t>
            </a:r>
            <a:r>
              <a:rPr lang="en-US" altLang="en-US" sz="3600" b="1" dirty="0" err="1">
                <a:solidFill>
                  <a:srgbClr val="002060"/>
                </a:solidFill>
                <a:latin typeface="Times New Roman" panose="02020603050405020304" pitchFamily="18" charset="0"/>
                <a:cs typeface="Times New Roman" panose="02020603050405020304" pitchFamily="18" charset="0"/>
              </a:rPr>
              <a:t>Hiền</a:t>
            </a:r>
            <a:r>
              <a:rPr lang="vi-VN" altLang="en-US" sz="3600" b="1" dirty="0">
                <a:solidFill>
                  <a:srgbClr val="002060"/>
                </a:solidFill>
                <a:latin typeface="Times New Roman" panose="02020603050405020304" pitchFamily="18" charset="0"/>
                <a:cs typeface="Times New Roman" panose="02020603050405020304" pitchFamily="18" charset="0"/>
              </a:rPr>
              <a:t>.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Minh</a:t>
            </a:r>
            <a:r>
              <a:rPr lang="vi-VN" altLang="en-US" sz="3600" b="1" dirty="0">
                <a:solidFill>
                  <a:srgbClr val="002060"/>
                </a:solidFill>
                <a:latin typeface="Times New Roman" panose="02020603050405020304" pitchFamily="18" charset="0"/>
                <a:cs typeface="Times New Roman" panose="02020603050405020304" pitchFamily="18" charset="0"/>
              </a:rPr>
              <a:t> là lớp phó lao động. Còn bạn </a:t>
            </a:r>
            <a:r>
              <a:rPr lang="en-US" altLang="en-US" sz="3600" b="1" dirty="0">
                <a:solidFill>
                  <a:srgbClr val="002060"/>
                </a:solidFill>
                <a:latin typeface="Times New Roman" panose="02020603050405020304" pitchFamily="18" charset="0"/>
                <a:cs typeface="Times New Roman" panose="02020603050405020304" pitchFamily="18" charset="0"/>
              </a:rPr>
              <a:t>Lan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  …</a:t>
            </a:r>
            <a:endParaRPr lang="vi-VN" alt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036087" y="2647195"/>
            <a:ext cx="613982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Vận dụng</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107996"/>
          </a:xfrm>
          <a:prstGeom prst="rect">
            <a:avLst/>
          </a:prstGeom>
          <a:noFill/>
          <a:ln>
            <a:solidFill>
              <a:srgbClr val="00B050"/>
            </a:solidFill>
          </a:ln>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60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Vận dụng,Trải nghiệm</a:t>
            </a:r>
            <a:endParaRPr lang="en-US" sz="66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70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2209798" y="324057"/>
            <a:ext cx="777240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3" name="TextBox 52"/>
          <p:cNvSpPr txBox="1"/>
          <p:nvPr/>
        </p:nvSpPr>
        <p:spPr>
          <a:xfrm>
            <a:off x="3505566" y="3451105"/>
            <a:ext cx="6107480" cy="769441"/>
          </a:xfrm>
          <a:prstGeom prst="rect">
            <a:avLst/>
          </a:prstGeom>
          <a:noFill/>
          <a:effectLst>
            <a:glow>
              <a:schemeClr val="accent1"/>
            </a:glow>
            <a:softEdge rad="0"/>
          </a:effectLst>
        </p:spPr>
        <p:txBody>
          <a:bodyPr wrap="square" rtlCol="0">
            <a:spAutoFit/>
          </a:bodyPr>
          <a:lstStyle/>
          <a:p>
            <a:pPr algn="ct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Ai </a:t>
            </a:r>
            <a:r>
              <a:rPr lang="en-US" sz="4400" b="1" i="1" dirty="0" err="1">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là</a:t>
            </a: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gì</a:t>
            </a:r>
            <a:r>
              <a:rPr lang="en-US" sz="4400" b="1" i="1" dirty="0">
                <a:solidFill>
                  <a:srgbClr val="FF0066"/>
                </a:solidFill>
                <a:effectLst>
                  <a:glow rad="381000">
                    <a:schemeClr val="bg1">
                      <a:alpha val="53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29" name="Text Box 10"/>
          <p:cNvSpPr txBox="1">
            <a:spLocks noChangeArrowheads="1"/>
          </p:cNvSpPr>
          <p:nvPr/>
        </p:nvSpPr>
        <p:spPr bwMode="auto">
          <a:xfrm>
            <a:off x="-691809" y="684748"/>
            <a:ext cx="13964348" cy="1477328"/>
          </a:xfrm>
          <a:prstGeom prst="rect">
            <a:avLst/>
          </a:prstGeom>
          <a:noFill/>
          <a:ln w="9525">
            <a:noFill/>
            <a:miter lim="800000"/>
            <a:headEnd/>
            <a:tailEnd/>
          </a:ln>
          <a:effectLst>
            <a:prstShdw prst="shdw17" dist="17961" dir="2700000">
              <a:srgbClr val="4F81BD">
                <a:gamma/>
                <a:shade val="60000"/>
                <a:invGamma/>
              </a:srgbClr>
            </a:prstShdw>
          </a:effectLst>
        </p:spPr>
        <p:txBody>
          <a:bodyPr wrap="square">
            <a:spAutoFit/>
          </a:bodyPr>
          <a:lstStyle/>
          <a:p>
            <a:pPr algn="ctr" eaLnBrk="0" fontAlgn="base" hangingPunct="0">
              <a:spcBef>
                <a:spcPct val="50000"/>
              </a:spcBef>
              <a:spcAft>
                <a:spcPct val="0"/>
              </a:spcAft>
              <a:defRPr/>
            </a:pPr>
            <a:r>
              <a:rPr lang="en-US" sz="3600" b="1" kern="0" dirty="0" err="1">
                <a:solidFill>
                  <a:srgbClr val="FF0066"/>
                </a:solidFill>
                <a:latin typeface="Times New Roman" pitchFamily="18" charset="0"/>
                <a:ea typeface="微软雅黑"/>
                <a:cs typeface="Times New Roman" pitchFamily="18" charset="0"/>
              </a:rPr>
              <a:t>Thứ</a:t>
            </a:r>
            <a:r>
              <a:rPr lang="en-US" sz="3600" b="1" kern="0" dirty="0">
                <a:solidFill>
                  <a:srgbClr val="FF0066"/>
                </a:solidFill>
                <a:latin typeface="Times New Roman" pitchFamily="18" charset="0"/>
                <a:ea typeface="微软雅黑"/>
                <a:cs typeface="Times New Roman" pitchFamily="18" charset="0"/>
              </a:rPr>
              <a:t>  </a:t>
            </a:r>
            <a:r>
              <a:rPr lang="en-US" sz="3600" b="1" kern="0" dirty="0" err="1">
                <a:solidFill>
                  <a:srgbClr val="FF0066"/>
                </a:solidFill>
                <a:latin typeface="Times New Roman" pitchFamily="18" charset="0"/>
                <a:ea typeface="微软雅黑"/>
                <a:cs typeface="Times New Roman" pitchFamily="18" charset="0"/>
              </a:rPr>
              <a:t>ba</a:t>
            </a:r>
            <a:r>
              <a:rPr lang="en-US" sz="3600" b="1" kern="0" dirty="0">
                <a:solidFill>
                  <a:srgbClr val="FF0066"/>
                </a:solidFill>
                <a:latin typeface="Times New Roman" pitchFamily="18" charset="0"/>
                <a:ea typeface="微软雅黑"/>
                <a:cs typeface="Times New Roman" pitchFamily="18" charset="0"/>
              </a:rPr>
              <a:t>  </a:t>
            </a:r>
            <a:r>
              <a:rPr lang="en-US" sz="3600" b="1" kern="0" dirty="0" err="1">
                <a:solidFill>
                  <a:srgbClr val="FF0066"/>
                </a:solidFill>
                <a:latin typeface="Times New Roman" pitchFamily="18" charset="0"/>
                <a:ea typeface="微软雅黑"/>
                <a:cs typeface="Times New Roman" pitchFamily="18" charset="0"/>
              </a:rPr>
              <a:t>ngày</a:t>
            </a:r>
            <a:r>
              <a:rPr lang="en-US" sz="3600" b="1" kern="0" dirty="0">
                <a:solidFill>
                  <a:srgbClr val="FF0066"/>
                </a:solidFill>
                <a:latin typeface="Times New Roman" pitchFamily="18" charset="0"/>
                <a:ea typeface="微软雅黑"/>
                <a:cs typeface="Times New Roman" pitchFamily="18" charset="0"/>
              </a:rPr>
              <a:t>  14 </a:t>
            </a:r>
            <a:r>
              <a:rPr lang="en-US" sz="3600" b="1" kern="0" dirty="0" err="1">
                <a:solidFill>
                  <a:srgbClr val="FF0066"/>
                </a:solidFill>
                <a:latin typeface="Times New Roman" pitchFamily="18" charset="0"/>
                <a:ea typeface="微软雅黑"/>
                <a:cs typeface="Times New Roman" pitchFamily="18" charset="0"/>
              </a:rPr>
              <a:t>tháng</a:t>
            </a:r>
            <a:r>
              <a:rPr lang="en-US" sz="3600" b="1" kern="0" dirty="0">
                <a:solidFill>
                  <a:srgbClr val="FF0066"/>
                </a:solidFill>
                <a:latin typeface="Times New Roman" pitchFamily="18" charset="0"/>
                <a:ea typeface="微软雅黑"/>
                <a:cs typeface="Times New Roman" pitchFamily="18" charset="0"/>
              </a:rPr>
              <a:t> 3 </a:t>
            </a:r>
            <a:r>
              <a:rPr lang="en-US" sz="3600" b="1" kern="0" dirty="0" err="1">
                <a:solidFill>
                  <a:srgbClr val="FF0066"/>
                </a:solidFill>
                <a:latin typeface="Times New Roman" pitchFamily="18" charset="0"/>
                <a:ea typeface="微软雅黑"/>
                <a:cs typeface="Times New Roman" pitchFamily="18" charset="0"/>
              </a:rPr>
              <a:t>năm</a:t>
            </a:r>
            <a:r>
              <a:rPr lang="en-US" sz="3600" b="1" kern="0" dirty="0">
                <a:solidFill>
                  <a:srgbClr val="FF0066"/>
                </a:solidFill>
                <a:latin typeface="Times New Roman" pitchFamily="18" charset="0"/>
                <a:ea typeface="微软雅黑"/>
                <a:cs typeface="Times New Roman" pitchFamily="18" charset="0"/>
              </a:rPr>
              <a:t> 2023</a:t>
            </a:r>
          </a:p>
          <a:p>
            <a:pPr algn="ctr" eaLnBrk="0" fontAlgn="base" hangingPunct="0">
              <a:spcBef>
                <a:spcPct val="50000"/>
              </a:spcBef>
              <a:spcAft>
                <a:spcPct val="0"/>
              </a:spcAft>
              <a:defRPr/>
            </a:pPr>
            <a:r>
              <a:rPr lang="en-US" sz="3600" b="1" u="sng" kern="0" dirty="0" err="1">
                <a:solidFill>
                  <a:srgbClr val="FF0066"/>
                </a:solidFill>
                <a:latin typeface="Times New Roman" pitchFamily="18" charset="0"/>
                <a:ea typeface="微软雅黑"/>
                <a:cs typeface="Times New Roman" pitchFamily="18" charset="0"/>
              </a:rPr>
              <a:t>Luyện</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từ</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và</a:t>
            </a:r>
            <a:r>
              <a:rPr lang="en-US" sz="3600" b="1" u="sng" kern="0" dirty="0">
                <a:solidFill>
                  <a:srgbClr val="FF0066"/>
                </a:solidFill>
                <a:latin typeface="Times New Roman" pitchFamily="18" charset="0"/>
                <a:ea typeface="微软雅黑"/>
                <a:cs typeface="Times New Roman" pitchFamily="18" charset="0"/>
              </a:rPr>
              <a:t> </a:t>
            </a:r>
            <a:r>
              <a:rPr lang="en-US" sz="3600" b="1" u="sng" kern="0" dirty="0" err="1">
                <a:solidFill>
                  <a:srgbClr val="FF0066"/>
                </a:solidFill>
                <a:latin typeface="Times New Roman" pitchFamily="18" charset="0"/>
                <a:ea typeface="微软雅黑"/>
                <a:cs typeface="Times New Roman" pitchFamily="18" charset="0"/>
              </a:rPr>
              <a:t>câu</a:t>
            </a:r>
            <a:r>
              <a:rPr lang="en-US" sz="3600" b="1" u="sng" kern="0" dirty="0">
                <a:solidFill>
                  <a:srgbClr val="FF0066"/>
                </a:solidFill>
                <a:latin typeface="Times New Roman" pitchFamily="18" charset="0"/>
                <a:ea typeface="微软雅黑"/>
                <a:cs typeface="Times New Roman" pitchFamily="18" charset="0"/>
              </a:rPr>
              <a:t>:</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2BBC-1DBD-B723-E09B-5FF64C830F0C}"/>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2F8B4A96-4D0B-F7BF-3268-E2F75056DFC5}"/>
              </a:ext>
            </a:extLst>
          </p:cNvPr>
          <p:cNvSpPr>
            <a:spLocks noGrp="1"/>
          </p:cNvSpPr>
          <p:nvPr>
            <p:ph idx="1"/>
          </p:nvPr>
        </p:nvSpPr>
        <p:spPr/>
        <p:txBody>
          <a:bodyPr/>
          <a:lstStyle/>
          <a:p>
            <a:pPr>
              <a:lnSpc>
                <a:spcPct val="115000"/>
              </a:lnSpc>
              <a:spcAft>
                <a:spcPts val="1000"/>
              </a:spcAft>
            </a:pPr>
            <a:r>
              <a:rPr lang="vi-VN" sz="3200" dirty="0">
                <a:effectLst/>
                <a:latin typeface="Times New Roman" panose="02020603050405020304" pitchFamily="18" charset="0"/>
                <a:ea typeface="Times New Roman" panose="02020603050405020304" pitchFamily="18" charset="0"/>
              </a:rPr>
              <a:t>- HS </a:t>
            </a:r>
            <a:r>
              <a:rPr lang="en-US" sz="3200" dirty="0" err="1">
                <a:effectLst/>
                <a:latin typeface="Times New Roman" panose="02020603050405020304" pitchFamily="18" charset="0"/>
                <a:ea typeface="Times New Roman" panose="02020603050405020304" pitchFamily="18" charset="0"/>
              </a:rPr>
              <a:t>nắm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chức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về câu kể Ai là gì?</a:t>
            </a:r>
            <a:endParaRPr lang="en-US" sz="32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pl-PL" sz="3200" dirty="0">
                <a:effectLst/>
                <a:latin typeface="Times New Roman" panose="02020603050405020304" pitchFamily="18" charset="0"/>
                <a:ea typeface="Times New Roman" panose="02020603050405020304" pitchFamily="18" charset="0"/>
              </a:rPr>
              <a:t>- HS </a:t>
            </a:r>
            <a:r>
              <a:rPr lang="pt-BR" sz="3200" dirty="0">
                <a:effectLst/>
                <a:latin typeface="Times New Roman" panose="02020603050405020304" pitchFamily="18" charset="0"/>
                <a:ea typeface="Times New Roman" panose="02020603050405020304" pitchFamily="18" charset="0"/>
              </a:rPr>
              <a:t>có kĩ năng viết đoạn văn có dùng câu kể Ai là gì? đúng ngữ pháp, chân thực, giàu hình ảnh, sáng tạo</a:t>
            </a:r>
            <a:endParaRPr lang="en-US" sz="3200" dirty="0">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202867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0" y="-368252"/>
            <a:ext cx="12192000" cy="7226252"/>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354969"/>
              <a:ext cx="10210800" cy="5772848"/>
              <a:chOff x="990600" y="354969"/>
              <a:chExt cx="10210800" cy="5772848"/>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354969"/>
                <a:ext cx="10210800" cy="5772848"/>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1520" y="484295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302075" y="570024"/>
            <a:ext cx="1188992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a:cxnSpLocks/>
          </p:cNvCxnSpPr>
          <p:nvPr/>
        </p:nvCxnSpPr>
        <p:spPr>
          <a:xfrm>
            <a:off x="1496833" y="1105161"/>
            <a:ext cx="3391080"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267297" y="1940937"/>
            <a:ext cx="1184293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8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sz="2800" b="1" dirty="0">
              <a:latin typeface="Arial" panose="020B0604020202020204" pitchFamily="34" charset="0"/>
            </a:endParaRPr>
          </a:p>
        </p:txBody>
      </p:sp>
      <p:sp>
        <p:nvSpPr>
          <p:cNvPr id="18" name="Rectangle 25"/>
          <p:cNvSpPr>
            <a:spLocks noChangeArrowheads="1"/>
          </p:cNvSpPr>
          <p:nvPr/>
        </p:nvSpPr>
        <p:spPr bwMode="auto">
          <a:xfrm>
            <a:off x="267297" y="4296393"/>
            <a:ext cx="115840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8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2800" b="1" dirty="0"/>
              <a:t> </a:t>
            </a:r>
          </a:p>
        </p:txBody>
      </p:sp>
      <p:sp>
        <p:nvSpPr>
          <p:cNvPr id="19" name="Text Box 26"/>
          <p:cNvSpPr txBox="1">
            <a:spLocks noChangeArrowheads="1"/>
          </p:cNvSpPr>
          <p:nvPr/>
        </p:nvSpPr>
        <p:spPr bwMode="auto">
          <a:xfrm>
            <a:off x="361476" y="5412681"/>
            <a:ext cx="97997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8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endParaRPr lang="en-US" altLang="en-US" sz="2800" b="1" dirty="0">
              <a:latin typeface="Arial" panose="020B0604020202020204" pitchFamily="34" charset="0"/>
            </a:endParaRPr>
          </a:p>
        </p:txBody>
      </p:sp>
      <p:cxnSp>
        <p:nvCxnSpPr>
          <p:cNvPr id="20" name="Straight Connector 19"/>
          <p:cNvCxnSpPr/>
          <p:nvPr/>
        </p:nvCxnSpPr>
        <p:spPr>
          <a:xfrm>
            <a:off x="6464342" y="1076202"/>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8298" y="1584334"/>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41057" y="1560984"/>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Hình ảnh 1" descr="Ảnh có chứa văn bản, mẫu họa&#10;&#10;Mô tả được tạo tự động">
            <a:extLst>
              <a:ext uri="{FF2B5EF4-FFF2-40B4-BE49-F238E27FC236}">
                <a16:creationId xmlns:a16="http://schemas.microsoft.com/office/drawing/2014/main" id="{09FF54A7-5275-C4DA-72E1-134FD1FF5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3506" y="22216"/>
            <a:ext cx="1108494" cy="519725"/>
          </a:xfrm>
          <a:prstGeom prst="rect">
            <a:avLst/>
          </a:prstGeom>
        </p:spPr>
      </p:pic>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80682" y="-797858"/>
            <a:ext cx="12102352" cy="7655858"/>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3451967" y="1422511"/>
            <a:ext cx="798889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2800" b="1" dirty="0"/>
              <a:t>     </a:t>
            </a:r>
            <a:r>
              <a:rPr lang="vi-VN" altLang="en-US" sz="28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sz="2800" b="1" dirty="0">
              <a:latin typeface="Arial" panose="020B0604020202020204" pitchFamily="34" charset="0"/>
            </a:endParaRPr>
          </a:p>
        </p:txBody>
      </p:sp>
      <p:sp>
        <p:nvSpPr>
          <p:cNvPr id="13" name="Text Box 9"/>
          <p:cNvSpPr txBox="1">
            <a:spLocks noChangeArrowheads="1"/>
          </p:cNvSpPr>
          <p:nvPr/>
        </p:nvSpPr>
        <p:spPr bwMode="auto">
          <a:xfrm>
            <a:off x="1158529" y="189679"/>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190603" y="1003175"/>
            <a:ext cx="2575194" cy="2802544"/>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flipV="1">
            <a:off x="4436782" y="1994644"/>
            <a:ext cx="7004084" cy="29611"/>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95170" y="3267135"/>
            <a:ext cx="4625465" cy="23944"/>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892988" y="2616819"/>
            <a:ext cx="2476860" cy="21904"/>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2586919" y="1314185"/>
            <a:ext cx="9228484" cy="5274873"/>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500253" y="6273194"/>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20" y="3905662"/>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 name="INKNOELEADERBOARD" val="-6001228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1128</Words>
  <Application>Microsoft Office PowerPoint</Application>
  <PresentationFormat>Widescreen</PresentationFormat>
  <Paragraphs>117</Paragraphs>
  <Slides>23</Slides>
  <Notes>15</Notes>
  <HiddenSlides>0</HiddenSlides>
  <MMClips>3</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等线</vt:lpstr>
      <vt:lpstr>等线 Light</vt:lpstr>
      <vt:lpstr>.VnTime</vt:lpstr>
      <vt:lpstr>Arial</vt:lpstr>
      <vt:lpstr>Calibri</vt:lpstr>
      <vt:lpstr>Calibri Light</vt:lpstr>
      <vt:lpstr>Comic Sans MS</vt:lpstr>
      <vt:lpstr>open sans</vt:lpstr>
      <vt:lpstr>Times New Roman</vt:lpstr>
      <vt:lpstr>UTM Avo</vt:lpstr>
      <vt:lpstr>UTM Cookies</vt:lpstr>
      <vt:lpstr>UTM Flavour</vt:lpstr>
      <vt:lpstr>UTM God's Word</vt:lpstr>
      <vt:lpstr>UTM Showcard</vt:lpstr>
      <vt:lpstr>UVN Bo Quen</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ADMIN</cp:lastModifiedBy>
  <cp:revision>106</cp:revision>
  <dcterms:created xsi:type="dcterms:W3CDTF">2019-05-31T00:36:43Z</dcterms:created>
  <dcterms:modified xsi:type="dcterms:W3CDTF">2023-03-12T08:50:44Z</dcterms:modified>
  <cp:version>R21</cp:version>
</cp:coreProperties>
</file>