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12520" r:id="rId2"/>
    <p:sldId id="2007577475" r:id="rId3"/>
    <p:sldId id="2007577456" r:id="rId4"/>
    <p:sldId id="2007577457" r:id="rId5"/>
    <p:sldId id="7622" r:id="rId6"/>
    <p:sldId id="9615" r:id="rId7"/>
    <p:sldId id="2007577458" r:id="rId8"/>
    <p:sldId id="2007577459" r:id="rId9"/>
    <p:sldId id="2007577460" r:id="rId10"/>
    <p:sldId id="2007577461" r:id="rId11"/>
    <p:sldId id="2007577463" r:id="rId12"/>
    <p:sldId id="2007577462" r:id="rId13"/>
    <p:sldId id="2007577464" r:id="rId14"/>
    <p:sldId id="2007577466" r:id="rId15"/>
    <p:sldId id="2007577467" r:id="rId16"/>
    <p:sldId id="2007577471" r:id="rId17"/>
    <p:sldId id="2007577469" r:id="rId18"/>
    <p:sldId id="2007577470" r:id="rId19"/>
    <p:sldId id="2007577473" r:id="rId20"/>
    <p:sldId id="2007577472" r:id="rId21"/>
    <p:sldId id="2007577474" r:id="rId22"/>
  </p:sldIdLst>
  <p:sldSz cx="12192000" cy="6858000"/>
  <p:notesSz cx="6858000" cy="9144000"/>
  <p:embeddedFontLst>
    <p:embeddedFont>
      <p:font typeface="等线" panose="020B0604020202020204" charset="-122"/>
      <p:regular r:id="rId24"/>
      <p:bold r:id="rId25"/>
    </p:embeddedFont>
    <p:embeddedFont>
      <p:font typeface="UTM Avo" panose="02040603050506020204" pitchFamily="18" charset="0"/>
      <p:regular r:id="rId26"/>
      <p:bold r:id="rId27"/>
      <p:italic r:id="rId28"/>
      <p:boldItalic r:id="rId29"/>
    </p:embeddedFont>
    <p:embeddedFont>
      <p:font typeface="UTM Yen Tu" panose="02040603050506020204" pitchFamily="18" charset="0"/>
      <p:regular r:id="rId30"/>
    </p:embeddedFont>
    <p:embeddedFont>
      <p:font typeface="UTM Trajan Pro Bold" panose="02040603050506020204" pitchFamily="18" charset="0"/>
      <p:regular r:id="rId31"/>
    </p:embeddedFont>
    <p:embeddedFont>
      <p:font typeface="等线 Light" panose="020B0604020202020204"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0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9" autoAdjust="0"/>
    <p:restoredTop sz="94660"/>
  </p:normalViewPr>
  <p:slideViewPr>
    <p:cSldViewPr snapToGrid="0" showGuides="1">
      <p:cViewPr varScale="1">
        <p:scale>
          <a:sx n="67" d="100"/>
          <a:sy n="67" d="100"/>
        </p:scale>
        <p:origin x="768" y="6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2023/3/3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*Cờ</a:t>
            </a:r>
            <a:r>
              <a:rPr lang="en-US" altLang="zh-CN" baseline="0"/>
              <a:t> Soviet</a:t>
            </a:r>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11</a:t>
            </a:fld>
            <a:endParaRPr lang="zh-CN" altLang="en-US"/>
          </a:p>
        </p:txBody>
      </p:sp>
    </p:spTree>
    <p:extLst>
      <p:ext uri="{BB962C8B-B14F-4D97-AF65-F5344CB8AC3E}">
        <p14:creationId xmlns:p14="http://schemas.microsoft.com/office/powerpoint/2010/main" val="371843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370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13</a:t>
            </a:fld>
            <a:endParaRPr lang="zh-CN" altLang="en-US"/>
          </a:p>
        </p:txBody>
      </p:sp>
    </p:spTree>
    <p:extLst>
      <p:ext uri="{BB962C8B-B14F-4D97-AF65-F5344CB8AC3E}">
        <p14:creationId xmlns:p14="http://schemas.microsoft.com/office/powerpoint/2010/main" val="130948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16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15</a:t>
            </a:fld>
            <a:endParaRPr lang="zh-CN" altLang="en-US"/>
          </a:p>
        </p:txBody>
      </p:sp>
    </p:spTree>
    <p:extLst>
      <p:ext uri="{BB962C8B-B14F-4D97-AF65-F5344CB8AC3E}">
        <p14:creationId xmlns:p14="http://schemas.microsoft.com/office/powerpoint/2010/main" val="29260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555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17</a:t>
            </a:fld>
            <a:endParaRPr lang="zh-CN" altLang="en-US"/>
          </a:p>
        </p:txBody>
      </p:sp>
    </p:spTree>
    <p:extLst>
      <p:ext uri="{BB962C8B-B14F-4D97-AF65-F5344CB8AC3E}">
        <p14:creationId xmlns:p14="http://schemas.microsoft.com/office/powerpoint/2010/main" val="1159058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18</a:t>
            </a:fld>
            <a:endParaRPr lang="zh-CN" altLang="en-US"/>
          </a:p>
        </p:txBody>
      </p:sp>
    </p:spTree>
    <p:extLst>
      <p:ext uri="{BB962C8B-B14F-4D97-AF65-F5344CB8AC3E}">
        <p14:creationId xmlns:p14="http://schemas.microsoft.com/office/powerpoint/2010/main" val="232688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19</a:t>
            </a:fld>
            <a:endParaRPr lang="zh-CN" altLang="en-US"/>
          </a:p>
        </p:txBody>
      </p:sp>
    </p:spTree>
    <p:extLst>
      <p:ext uri="{BB962C8B-B14F-4D97-AF65-F5344CB8AC3E}">
        <p14:creationId xmlns:p14="http://schemas.microsoft.com/office/powerpoint/2010/main" val="2398669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20</a:t>
            </a:fld>
            <a:endParaRPr lang="zh-CN" altLang="en-US"/>
          </a:p>
        </p:txBody>
      </p:sp>
    </p:spTree>
    <p:extLst>
      <p:ext uri="{BB962C8B-B14F-4D97-AF65-F5344CB8AC3E}">
        <p14:creationId xmlns:p14="http://schemas.microsoft.com/office/powerpoint/2010/main" val="201366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bởi tác giả</a:t>
            </a:r>
            <a:r>
              <a:rPr lang="vi-VN"/>
              <a:t> TRAJAN 117</a:t>
            </a:r>
            <a:r>
              <a:rPr lang="en-US"/>
              <a:t>.</a:t>
            </a:r>
            <a:r>
              <a:rPr lang="vi-VN"/>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3</a:t>
            </a:fld>
            <a:endParaRPr lang="zh-CN" altLang="en-US"/>
          </a:p>
        </p:txBody>
      </p:sp>
    </p:spTree>
    <p:extLst>
      <p:ext uri="{BB962C8B-B14F-4D97-AF65-F5344CB8AC3E}">
        <p14:creationId xmlns:p14="http://schemas.microsoft.com/office/powerpoint/2010/main" val="44219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21</a:t>
            </a:fld>
            <a:endParaRPr lang="zh-CN" altLang="en-US"/>
          </a:p>
        </p:txBody>
      </p:sp>
    </p:spTree>
    <p:extLst>
      <p:ext uri="{BB962C8B-B14F-4D97-AF65-F5344CB8AC3E}">
        <p14:creationId xmlns:p14="http://schemas.microsoft.com/office/powerpoint/2010/main" val="197032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bởi tác giả</a:t>
            </a:r>
            <a:r>
              <a:rPr lang="vi-VN"/>
              <a:t> TRAJAN 117</a:t>
            </a:r>
            <a:r>
              <a:rPr lang="en-US"/>
              <a:t>.</a:t>
            </a:r>
            <a:r>
              <a:rPr lang="vi-VN"/>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4</a:t>
            </a:fld>
            <a:endParaRPr lang="zh-CN" altLang="en-US"/>
          </a:p>
        </p:txBody>
      </p:sp>
    </p:spTree>
    <p:extLst>
      <p:ext uri="{BB962C8B-B14F-4D97-AF65-F5344CB8AC3E}">
        <p14:creationId xmlns:p14="http://schemas.microsoft.com/office/powerpoint/2010/main" val="55931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6</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7</a:t>
            </a:fld>
            <a:endParaRPr lang="zh-CN" altLang="en-US"/>
          </a:p>
        </p:txBody>
      </p:sp>
    </p:spTree>
    <p:extLst>
      <p:ext uri="{BB962C8B-B14F-4D97-AF65-F5344CB8AC3E}">
        <p14:creationId xmlns:p14="http://schemas.microsoft.com/office/powerpoint/2010/main" val="298857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95962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9</a:t>
            </a:fld>
            <a:endParaRPr lang="zh-CN" altLang="en-US"/>
          </a:p>
        </p:txBody>
      </p:sp>
    </p:spTree>
    <p:extLst>
      <p:ext uri="{BB962C8B-B14F-4D97-AF65-F5344CB8AC3E}">
        <p14:creationId xmlns:p14="http://schemas.microsoft.com/office/powerpoint/2010/main" val="418864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10</a:t>
            </a:fld>
            <a:endParaRPr lang="zh-CN" altLang="en-US"/>
          </a:p>
        </p:txBody>
      </p:sp>
    </p:spTree>
    <p:extLst>
      <p:ext uri="{BB962C8B-B14F-4D97-AF65-F5344CB8AC3E}">
        <p14:creationId xmlns:p14="http://schemas.microsoft.com/office/powerpoint/2010/main" val="13939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6" r="9373"/>
          <a:stretch/>
        </p:blipFill>
        <p:spPr>
          <a:xfrm>
            <a:off x="0" y="645"/>
            <a:ext cx="12192000" cy="6857355"/>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2023/3/3</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2023/3/3</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1" name="TextBox 10">
            <a:extLst>
              <a:ext uri="{FF2B5EF4-FFF2-40B4-BE49-F238E27FC236}">
                <a16:creationId xmlns:a16="http://schemas.microsoft.com/office/drawing/2014/main" id="{FB22C09E-345D-449A-B0D7-DD6371FDEB49}"/>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youtube.com/watch?v=SGgiC0ItwF8"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120428" y="-179697"/>
            <a:ext cx="1253643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5464157" y="-59323"/>
            <a:ext cx="3836307" cy="938719"/>
          </a:xfrm>
          <a:prstGeom prst="rect">
            <a:avLst/>
          </a:prstGeom>
          <a:noFill/>
        </p:spPr>
        <p:txBody>
          <a:bodyPr wrap="none" rtlCol="0">
            <a:spAutoFit/>
          </a:bodyPr>
          <a:lstStyle/>
          <a:p>
            <a:pPr lvl="0">
              <a:defRPr/>
            </a:pPr>
            <a:r>
              <a:rPr lang="en-US" altLang="zh-CN" sz="5500" b="1" dirty="0" err="1"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Kể</a:t>
            </a:r>
            <a:r>
              <a:rPr lang="en-US" altLang="zh-CN" sz="5500" b="1" dirty="0"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 </a:t>
            </a:r>
            <a:r>
              <a:rPr lang="en-US" altLang="zh-CN" sz="5500" b="1" dirty="0" err="1"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chyện</a:t>
            </a:r>
            <a:endParaRPr kumimoji="0" lang="zh-CN" altLang="en-US" sz="5500" b="1" i="0" u="none" strike="noStrike" kern="1200" cap="none" spc="0" normalizeH="0" baseline="0" noProof="0" dirty="0">
              <a:ln>
                <a:noFill/>
              </a:ln>
              <a:solidFill>
                <a:prstClr val="white"/>
              </a:solidFill>
              <a:effectLst>
                <a:reflection blurRad="6350" stA="55000" endA="300" endPos="45500" dir="5400000" sy="-100000" algn="bl" rotWithShape="0"/>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4" name="文本框 23">
            <a:extLst>
              <a:ext uri="{FF2B5EF4-FFF2-40B4-BE49-F238E27FC236}">
                <a16:creationId xmlns:a16="http://schemas.microsoft.com/office/drawing/2014/main" id="{A8B4EFEA-C6F0-4F91-B184-E201BC26E754}"/>
              </a:ext>
            </a:extLst>
          </p:cNvPr>
          <p:cNvSpPr txBox="1"/>
          <p:nvPr/>
        </p:nvSpPr>
        <p:spPr>
          <a:xfrm>
            <a:off x="2890057" y="751459"/>
            <a:ext cx="6090129" cy="3170099"/>
          </a:xfrm>
          <a:prstGeom prst="rect">
            <a:avLst/>
          </a:prstGeom>
          <a:noFill/>
        </p:spPr>
        <p:txBody>
          <a:bodyPr wrap="none" rtlCol="0">
            <a:spAutoFit/>
          </a:bodyPr>
          <a:lstStyle/>
          <a:p>
            <a:pPr lvl="0" algn="ctr">
              <a:defRPr/>
            </a:pPr>
            <a:r>
              <a:rPr lang="en-US" altLang="zh-CN" sz="10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Những</a:t>
            </a:r>
            <a:r>
              <a:rPr lang="en-US" altLang="zh-CN" sz="10000" b="1" dirty="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 </a:t>
            </a:r>
            <a:r>
              <a:rPr lang="en-US" altLang="zh-CN" sz="10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chú</a:t>
            </a:r>
            <a:r>
              <a:rPr lang="en-US" altLang="zh-CN" sz="10000" b="1" dirty="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 </a:t>
            </a:r>
            <a:r>
              <a:rPr lang="en-US" altLang="zh-CN" sz="10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bé</a:t>
            </a:r>
            <a:endParaRPr lang="en-US" altLang="zh-CN" sz="10000" b="1" dirty="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endParaRPr>
          </a:p>
          <a:p>
            <a:pPr lvl="0" algn="ctr">
              <a:defRPr/>
            </a:pPr>
            <a:r>
              <a:rPr lang="en-US" altLang="zh-CN" sz="10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không</a:t>
            </a:r>
            <a:r>
              <a:rPr lang="en-US" altLang="zh-CN" sz="10000" b="1" dirty="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 </a:t>
            </a:r>
            <a:r>
              <a:rPr lang="en-US" altLang="zh-CN" sz="10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chết</a:t>
            </a:r>
            <a:endParaRPr kumimoji="0" lang="zh-CN" altLang="en-US" sz="10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sp>
        <p:nvSpPr>
          <p:cNvPr id="10" name="文本框 23">
            <a:extLst>
              <a:ext uri="{FF2B5EF4-FFF2-40B4-BE49-F238E27FC236}">
                <a16:creationId xmlns:a16="http://schemas.microsoft.com/office/drawing/2014/main" id="{A8B4EFEA-C6F0-4F91-B184-E201BC26E754}"/>
              </a:ext>
            </a:extLst>
          </p:cNvPr>
          <p:cNvSpPr txBox="1"/>
          <p:nvPr/>
        </p:nvSpPr>
        <p:spPr>
          <a:xfrm>
            <a:off x="3365202" y="4024412"/>
            <a:ext cx="3794629" cy="553998"/>
          </a:xfrm>
          <a:prstGeom prst="rect">
            <a:avLst/>
          </a:prstGeom>
          <a:noFill/>
        </p:spPr>
        <p:txBody>
          <a:bodyPr wrap="none" rtlCol="0">
            <a:spAutoFit/>
          </a:bodyPr>
          <a:lstStyle/>
          <a:p>
            <a:pPr lvl="0" algn="ctr">
              <a:defRPr/>
            </a:pPr>
            <a:r>
              <a:rPr lang="en-US" altLang="zh-CN" sz="3000" b="1">
                <a:solidFill>
                  <a:schemeClr val="bg1"/>
                </a:solidFill>
                <a:latin typeface="UTM Trajan Pro Bold" panose="02040603050506020204" pitchFamily="18" charset="0"/>
                <a:ea typeface="Source Han Serif SC" panose="02020400000000000000" pitchFamily="18" charset="-122"/>
                <a:sym typeface="Source Han Serif SC" panose="02020400000000000000" pitchFamily="18" charset="-122"/>
              </a:rPr>
              <a:t>Quy-ra-xkê-vích</a:t>
            </a:r>
            <a:endParaRPr kumimoji="0" lang="zh-CN" altLang="en-US" sz="3000" b="1" i="0" u="none" strike="noStrike" kern="1200" cap="none" spc="0" normalizeH="0" baseline="0" noProof="0" dirty="0">
              <a:ln>
                <a:noFill/>
              </a:ln>
              <a:solidFill>
                <a:schemeClr val="bg1"/>
              </a:solidFill>
              <a:effectLst/>
              <a:uLnTx/>
              <a:uFillTx/>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9" repeatCount="indefinite" fill="hold" display="0">
                  <p:stCondLst>
                    <p:cond delay="indefinite"/>
                  </p:stCondLst>
                  <p:endCondLst>
                    <p:cond evt="onStopAudio" delay="0">
                      <p:tgtEl>
                        <p:sldTgt/>
                      </p:tgtEl>
                    </p:cond>
                  </p:endCondLst>
                </p:cTn>
                <p:tgtEl>
                  <p:spTgt spid="9"/>
                </p:tgtEl>
              </p:cMediaNode>
            </p:audio>
          </p:childTnLst>
        </p:cTn>
      </p:par>
    </p:tnLst>
    <p:bldLst>
      <p:bldP spid="14" grpId="0"/>
      <p:bldP spid="2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1450" t="50080" r="177" b="192"/>
          <a:stretch/>
        </p:blipFill>
        <p:spPr>
          <a:xfrm>
            <a:off x="2880360" y="1005840"/>
            <a:ext cx="5745480" cy="5664119"/>
          </a:xfrm>
          <a:prstGeom prst="rect">
            <a:avLst/>
          </a:prstGeom>
        </p:spPr>
      </p:pic>
    </p:spTree>
    <p:extLst>
      <p:ext uri="{BB962C8B-B14F-4D97-AF65-F5344CB8AC3E}">
        <p14:creationId xmlns:p14="http://schemas.microsoft.com/office/powerpoint/2010/main" val="15728825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Giọng kể</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579137" y="1160525"/>
            <a:ext cx="11175602" cy="4794798"/>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hồi hộp, phân biệt tâm lý các nhân vật:</a:t>
            </a:r>
          </a:p>
          <a:p>
            <a:pPr marL="571500" indent="-571500">
              <a:buFontTx/>
              <a:buChar char="-"/>
            </a:pPr>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Tên sĩ quan lúc đầu hống hách, sau ngạc nhiên, kinh hãi đến hoảng loạn;</a:t>
            </a:r>
          </a:p>
          <a:p>
            <a:pPr marL="571500" indent="-571500">
              <a:buFontTx/>
              <a:buChar char="-"/>
            </a:pPr>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Các chú bé du kích dõng dạc, kiêu hãnh.</a:t>
            </a:r>
          </a:p>
          <a:p>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Nhấn mạnh chi tiết “vẫn là chú bé mặc áo sơmi xanh có hang cúc trắng”.</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1158762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504427"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kể trong nhóm</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342192479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9261231" cy="630928"/>
            <a:chOff x="0" y="246077"/>
            <a:chExt cx="9261231"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8295570"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lại từng đoạn câu chuyện</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rotWithShape="1">
          <a:blip r:embed="rId3"/>
          <a:srcRect l="45334" r="25916" b="51037"/>
          <a:stretch/>
        </p:blipFill>
        <p:spPr>
          <a:xfrm>
            <a:off x="0" y="1069984"/>
            <a:ext cx="3361963" cy="3220663"/>
          </a:xfrm>
          <a:prstGeom prst="rect">
            <a:avLst/>
          </a:prstGeom>
        </p:spPr>
      </p:pic>
      <p:pic>
        <p:nvPicPr>
          <p:cNvPr id="8" name="Picture 7"/>
          <p:cNvPicPr>
            <a:picLocks noChangeAspect="1"/>
          </p:cNvPicPr>
          <p:nvPr/>
        </p:nvPicPr>
        <p:blipFill rotWithShape="1">
          <a:blip r:embed="rId3"/>
          <a:srcRect l="74160" t="135" r="628" b="49029"/>
          <a:stretch/>
        </p:blipFill>
        <p:spPr>
          <a:xfrm>
            <a:off x="3218759" y="3376613"/>
            <a:ext cx="3069562" cy="3481387"/>
          </a:xfrm>
          <a:prstGeom prst="rect">
            <a:avLst/>
          </a:prstGeom>
        </p:spPr>
      </p:pic>
      <p:pic>
        <p:nvPicPr>
          <p:cNvPr id="9" name="Picture 8"/>
          <p:cNvPicPr>
            <a:picLocks noChangeAspect="1"/>
          </p:cNvPicPr>
          <p:nvPr/>
        </p:nvPicPr>
        <p:blipFill rotWithShape="1">
          <a:blip r:embed="rId3"/>
          <a:srcRect l="45259" t="49373" r="27421" b="-209"/>
          <a:stretch/>
        </p:blipFill>
        <p:spPr>
          <a:xfrm>
            <a:off x="6184204" y="1069984"/>
            <a:ext cx="3077027" cy="3220663"/>
          </a:xfrm>
          <a:prstGeom prst="rect">
            <a:avLst/>
          </a:prstGeom>
        </p:spPr>
      </p:pic>
      <p:pic>
        <p:nvPicPr>
          <p:cNvPr id="10" name="Picture 9"/>
          <p:cNvPicPr>
            <a:picLocks noChangeAspect="1"/>
          </p:cNvPicPr>
          <p:nvPr/>
        </p:nvPicPr>
        <p:blipFill rotWithShape="1">
          <a:blip r:embed="rId3"/>
          <a:srcRect l="71450" t="50080" r="177" b="192"/>
          <a:stretch/>
        </p:blipFill>
        <p:spPr>
          <a:xfrm>
            <a:off x="9079383" y="3774830"/>
            <a:ext cx="3151239" cy="3106615"/>
          </a:xfrm>
          <a:prstGeom prst="rect">
            <a:avLst/>
          </a:prstGeom>
        </p:spPr>
      </p:pic>
    </p:spTree>
    <p:extLst>
      <p:ext uri="{BB962C8B-B14F-4D97-AF65-F5344CB8AC3E}">
        <p14:creationId xmlns:p14="http://schemas.microsoft.com/office/powerpoint/2010/main" val="39985532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823338"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Thi kể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20599750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5814646" cy="630928"/>
            <a:chOff x="0" y="246077"/>
            <a:chExt cx="5814646"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4848985"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Tiêu chí đánh giá</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4800" y="2193563"/>
            <a:ext cx="3887031" cy="466443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6932" y="2193562"/>
            <a:ext cx="3887031" cy="4664437"/>
          </a:xfrm>
          <a:prstGeom prst="rect">
            <a:avLst/>
          </a:prstGeom>
        </p:spPr>
      </p:pic>
      <p:sp>
        <p:nvSpPr>
          <p:cNvPr id="9" name="矩形: 圆角 2">
            <a:extLst>
              <a:ext uri="{FF2B5EF4-FFF2-40B4-BE49-F238E27FC236}">
                <a16:creationId xmlns:a16="http://schemas.microsoft.com/office/drawing/2014/main" id="{39B48277-18A9-4BF7-B831-38D30BFF9F7B}"/>
              </a:ext>
            </a:extLst>
          </p:cNvPr>
          <p:cNvSpPr/>
          <p:nvPr/>
        </p:nvSpPr>
        <p:spPr>
          <a:xfrm>
            <a:off x="5814646" y="1160524"/>
            <a:ext cx="5940092" cy="451344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571500" indent="-571500" algn="just">
              <a:lnSpc>
                <a:spcPct val="120000"/>
              </a:lnSpc>
              <a:buFont typeface="Arial" panose="020B0604020202020204" pitchFamily="34" charset="0"/>
              <a:buChar char="•"/>
            </a:pPr>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Kể đúng nội dung câu chuyện.</a:t>
            </a:r>
          </a:p>
          <a:p>
            <a:pPr marL="571500" indent="-571500" algn="just">
              <a:lnSpc>
                <a:spcPct val="120000"/>
              </a:lnSpc>
              <a:buFont typeface="Arial" panose="020B0604020202020204" pitchFamily="34" charset="0"/>
              <a:buChar char="•"/>
            </a:pPr>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phù hợp từng nhân vật.</a:t>
            </a:r>
          </a:p>
          <a:p>
            <a:pPr marL="571500" indent="-571500" algn="just">
              <a:lnSpc>
                <a:spcPct val="120000"/>
              </a:lnSpc>
              <a:buFont typeface="Arial" panose="020B0604020202020204" pitchFamily="34" charset="0"/>
              <a:buChar char="•"/>
            </a:pPr>
            <a:r>
              <a:rPr lang="en-US" altLang="zh-CN" sz="36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Kết hợp ngôn ngữ cơ thể.</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15366659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815154" y="2469860"/>
            <a:ext cx="12220907" cy="1918924"/>
            <a:chOff x="3978204" y="2238183"/>
            <a:chExt cx="12220907"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04</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0" y="2774452"/>
              <a:ext cx="10055611" cy="846386"/>
            </a:xfrm>
            <a:prstGeom prst="rect">
              <a:avLst/>
            </a:prstGeom>
          </p:spPr>
          <p:txBody>
            <a:bodyPr wrap="square" lIns="0" tIns="0" rIns="0" bIns="0">
              <a:spAutoFit/>
            </a:bodyPr>
            <a:lstStyle/>
            <a:p>
              <a:pPr lvl="0" defTabSz="609402">
                <a:defRPr/>
              </a:pPr>
              <a:r>
                <a:rPr lang="en-US" altLang="zh-CN" sz="550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Tìm hiểu câu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5786596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12626090" cy="630928"/>
            <a:chOff x="0" y="246077"/>
            <a:chExt cx="12626090"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7"/>
              <a:ext cx="11906277"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phẩm chất gì ở các chú bé?</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371539"/>
            <a:ext cx="11332707" cy="3012891"/>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vi-VN"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tinh thần dũng cảm, sự hy sinh cao cả của các chiến sĩ nhỏ tuổi trong cuộc chiến đấu chống kẻ thù xâm lược, bảo vệ Tổ quốc.</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pic>
        <p:nvPicPr>
          <p:cNvPr id="3" name="Picture 2"/>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99490" y="3440692"/>
            <a:ext cx="3733800" cy="3733800"/>
          </a:xfrm>
          <a:prstGeom prst="rect">
            <a:avLst/>
          </a:prstGeom>
        </p:spPr>
      </p:pic>
    </p:spTree>
    <p:extLst>
      <p:ext uri="{BB962C8B-B14F-4D97-AF65-F5344CB8AC3E}">
        <p14:creationId xmlns:p14="http://schemas.microsoft.com/office/powerpoint/2010/main" val="294751652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1320476"/>
            <a:chOff x="0" y="246076"/>
            <a:chExt cx="11833290" cy="1320476"/>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1320476"/>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Tại sao truyện có tên là “Những chú bé không chết?</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934246"/>
            <a:ext cx="11332707" cy="336458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Ba chú bé là ba anh em ruột, ăn mặc giống nhau khiến tên phát xít nhầm tưởng những chú bé đã bị hắn giết luôn sống lại. Điều này khiến hắn kinh hoảng, khiếp sợ.</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3769388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674145"/>
            <a:chOff x="0" y="246076"/>
            <a:chExt cx="11833290" cy="674145"/>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674145"/>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Thử đặt tên khác cho câu chuyện này</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359906" y="1239276"/>
            <a:ext cx="7236648"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dũng cảm</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7" name="矩形: 圆角 2">
            <a:extLst>
              <a:ext uri="{FF2B5EF4-FFF2-40B4-BE49-F238E27FC236}">
                <a16:creationId xmlns:a16="http://schemas.microsoft.com/office/drawing/2014/main" id="{39B48277-18A9-4BF7-B831-38D30BFF9F7B}"/>
              </a:ext>
            </a:extLst>
          </p:cNvPr>
          <p:cNvSpPr/>
          <p:nvPr/>
        </p:nvSpPr>
        <p:spPr>
          <a:xfrm>
            <a:off x="5369168" y="2942432"/>
            <a:ext cx="6464121"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bất tử</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8" name="矩形: 圆角 2">
            <a:extLst>
              <a:ext uri="{FF2B5EF4-FFF2-40B4-BE49-F238E27FC236}">
                <a16:creationId xmlns:a16="http://schemas.microsoft.com/office/drawing/2014/main" id="{39B48277-18A9-4BF7-B831-38D30BFF9F7B}"/>
              </a:ext>
            </a:extLst>
          </p:cNvPr>
          <p:cNvSpPr/>
          <p:nvPr/>
        </p:nvSpPr>
        <p:spPr>
          <a:xfrm>
            <a:off x="359906" y="4645588"/>
            <a:ext cx="10777017"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chú bé không bao giờ chết</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8527183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6" y="1522414"/>
            <a:ext cx="5133975" cy="977900"/>
          </a:xfrm>
        </p:spPr>
        <p:txBody>
          <a:bodyPr>
            <a:normAutofit/>
          </a:bodyPr>
          <a:lstStyle/>
          <a:p>
            <a:r>
              <a:rPr lang="en-US" sz="5400" b="1" dirty="0" err="1" smtClean="0">
                <a:solidFill>
                  <a:srgbClr val="FF0000"/>
                </a:solidFill>
                <a:latin typeface="Times New Roman" panose="02020603050405020304" pitchFamily="18" charset="0"/>
                <a:cs typeface="Times New Roman" panose="02020603050405020304" pitchFamily="18" charset="0"/>
              </a:rPr>
              <a:t>Yêu</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cầu</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cần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đạt</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71600" y="2688463"/>
            <a:ext cx="9672638" cy="2200089"/>
          </a:xfrm>
          <a:prstGeom prst="rect">
            <a:avLst/>
          </a:prstGeom>
        </p:spPr>
        <p:txBody>
          <a:bodyPr wrap="square">
            <a:spAutoFit/>
          </a:bodyPr>
          <a:lstStyle/>
          <a:p>
            <a:pPr marL="285750" indent="-285750">
              <a:lnSpc>
                <a:spcPct val="107000"/>
              </a:lnSpc>
              <a:spcAft>
                <a:spcPts val="0"/>
              </a:spcAft>
              <a:buFontTx/>
              <a:buChar char="-"/>
            </a:pPr>
            <a:r>
              <a:rPr lang="vi-VN" sz="3200" dirty="0" smtClean="0">
                <a:latin typeface="Times New Roman" panose="02020603050405020304" pitchFamily="18" charset="0"/>
                <a:ea typeface="Arial" panose="020B0604020202020204" pitchFamily="34" charset="0"/>
                <a:cs typeface="Angsana New"/>
              </a:rPr>
              <a:t>Hiểu </a:t>
            </a:r>
            <a:r>
              <a:rPr lang="vi-VN" sz="3200" dirty="0">
                <a:latin typeface="Times New Roman" panose="02020603050405020304" pitchFamily="18" charset="0"/>
                <a:ea typeface="Arial" panose="020B0604020202020204" pitchFamily="34" charset="0"/>
                <a:cs typeface="Angsana New"/>
              </a:rPr>
              <a:t>nội dung, ý nghĩa câu </a:t>
            </a:r>
            <a:r>
              <a:rPr lang="vi-VN" sz="3200" dirty="0" smtClean="0">
                <a:latin typeface="Times New Roman" panose="02020603050405020304" pitchFamily="18" charset="0"/>
                <a:ea typeface="Arial" panose="020B0604020202020204" pitchFamily="34" charset="0"/>
                <a:cs typeface="Angsana New"/>
              </a:rPr>
              <a:t>chuyện</a:t>
            </a:r>
            <a:endParaRPr lang="en-US" sz="3200" dirty="0">
              <a:latin typeface="Times New Roman" panose="02020603050405020304" pitchFamily="18" charset="0"/>
              <a:ea typeface="Arial" panose="020B0604020202020204" pitchFamily="34" charset="0"/>
              <a:cs typeface="Angsana New"/>
            </a:endParaRPr>
          </a:p>
          <a:p>
            <a:pPr marL="285750" indent="-285750">
              <a:lnSpc>
                <a:spcPct val="107000"/>
              </a:lnSpc>
              <a:spcAft>
                <a:spcPts val="0"/>
              </a:spcAft>
              <a:buFontTx/>
              <a:buChar char="-"/>
            </a:pPr>
            <a:r>
              <a:rPr lang="vi-VN" sz="3200" dirty="0" smtClean="0">
                <a:latin typeface="Times New Roman" panose="02020603050405020304" pitchFamily="18" charset="0"/>
                <a:ea typeface="Arial" panose="020B0604020202020204" pitchFamily="34" charset="0"/>
                <a:cs typeface="Angsana New"/>
              </a:rPr>
              <a:t>HS </a:t>
            </a:r>
            <a:r>
              <a:rPr lang="vi-VN" sz="3200" dirty="0">
                <a:latin typeface="Times New Roman" panose="02020603050405020304" pitchFamily="18" charset="0"/>
                <a:ea typeface="Arial" panose="020B0604020202020204" pitchFamily="34" charset="0"/>
                <a:cs typeface="Angsana New"/>
              </a:rPr>
              <a:t>dựa vào tranh và lời kể của GV kể được từng đọan, câu chuyện một cách tự nhiên. Rèn kỹ năng nghe, nhận xét lời kể của bạn.</a:t>
            </a:r>
            <a:endParaRPr lang="en-US" sz="3200" dirty="0">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160011201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2192000" cy="1384980"/>
            <a:chOff x="0" y="246076"/>
            <a:chExt cx="12192000" cy="1384980"/>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472187" cy="1384980"/>
            </a:xfrm>
            <a:prstGeom prst="rect">
              <a:avLst/>
            </a:prstGeom>
            <a:noFill/>
          </p:spPr>
          <p:txBody>
            <a:bodyPr wrap="square" lIns="91426" tIns="45713" rIns="91426" bIns="45713" rtlCol="0">
              <a:spAutoFit/>
            </a:bodyPr>
            <a:lstStyle/>
            <a:p>
              <a:pPr defTabSz="1088387">
                <a:lnSpc>
                  <a:spcPct val="120000"/>
                </a:lnSpc>
              </a:pPr>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tên một vài tấm gương thanh niên Việt Nam dũng cảm</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3" name="Picture 2"/>
          <p:cNvPicPr>
            <a:picLocks noChangeAspect="1"/>
          </p:cNvPicPr>
          <p:nvPr/>
        </p:nvPicPr>
        <p:blipFill>
          <a:blip r:embed="rId3"/>
          <a:stretch>
            <a:fillRect/>
          </a:stretch>
        </p:blipFill>
        <p:spPr>
          <a:xfrm>
            <a:off x="359906" y="3171090"/>
            <a:ext cx="2852738" cy="3429001"/>
          </a:xfrm>
          <a:prstGeom prst="roundRect">
            <a:avLst>
              <a:gd name="adj" fmla="val 129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77" y="2496762"/>
            <a:ext cx="2696307" cy="36977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303" y="1583238"/>
            <a:ext cx="3024553" cy="40017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6644807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24" name="文本框 23">
            <a:extLst>
              <a:ext uri="{FF2B5EF4-FFF2-40B4-BE49-F238E27FC236}">
                <a16:creationId xmlns:a16="http://schemas.microsoft.com/office/drawing/2014/main" id="{A8B4EFEA-C6F0-4F91-B184-E201BC26E754}"/>
              </a:ext>
            </a:extLst>
          </p:cNvPr>
          <p:cNvSpPr txBox="1"/>
          <p:nvPr/>
        </p:nvSpPr>
        <p:spPr>
          <a:xfrm rot="19955350">
            <a:off x="2602291" y="1079580"/>
            <a:ext cx="6312947" cy="2400657"/>
          </a:xfrm>
          <a:prstGeom prst="rect">
            <a:avLst/>
          </a:prstGeom>
          <a:noFill/>
        </p:spPr>
        <p:txBody>
          <a:bodyPr wrap="none" rtlCol="0">
            <a:spAutoFit/>
          </a:bodyPr>
          <a:lstStyle/>
          <a:p>
            <a:pPr lvl="0" algn="ctr">
              <a:defRPr/>
            </a:pPr>
            <a:r>
              <a:rPr lang="en-US" altLang="zh-CN" sz="15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Tạm</a:t>
            </a:r>
            <a:r>
              <a:rPr lang="en-US" altLang="zh-CN" sz="15000" b="1" dirty="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 </a:t>
            </a:r>
            <a:r>
              <a:rPr lang="en-US" altLang="zh-CN" sz="15000" b="1" dirty="0" err="1">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biệt</a:t>
            </a:r>
            <a:endParaRPr kumimoji="0" lang="zh-CN" altLang="en-US" sz="15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22676097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569777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 y="-2727960"/>
            <a:ext cx="13868400" cy="13868400"/>
          </a:xfrm>
          <a:prstGeom prst="rect">
            <a:avLst/>
          </a:prstGeom>
        </p:spPr>
      </p:pic>
      <p:sp>
        <p:nvSpPr>
          <p:cNvPr id="3" name="矩形 20">
            <a:extLst>
              <a:ext uri="{FF2B5EF4-FFF2-40B4-BE49-F238E27FC236}">
                <a16:creationId xmlns:a16="http://schemas.microsoft.com/office/drawing/2014/main" id="{EFEF88D7-9451-4684-9A6D-CD3509A14DFC}"/>
              </a:ext>
            </a:extLst>
          </p:cNvPr>
          <p:cNvSpPr/>
          <p:nvPr/>
        </p:nvSpPr>
        <p:spPr>
          <a:xfrm>
            <a:off x="2977662" y="1271113"/>
            <a:ext cx="3310684" cy="846386"/>
          </a:xfrm>
          <a:prstGeom prst="rect">
            <a:avLst/>
          </a:prstGeom>
        </p:spPr>
        <p:txBody>
          <a:bodyPr wrap="square" lIns="0" tIns="0" rIns="0" bIns="0">
            <a:spAutoFit/>
          </a:bodyPr>
          <a:lstStyle/>
          <a:p>
            <a:pPr lvl="0" defTabSz="609402">
              <a:defRPr/>
            </a:pPr>
            <a:r>
              <a:rPr lang="en-US" altLang="zh-CN" sz="550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LIÊN XÔ</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4586163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3333227" y="2469860"/>
            <a:ext cx="5932781" cy="1918924"/>
            <a:chOff x="3978204" y="2238183"/>
            <a:chExt cx="5932781"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3767484" cy="846386"/>
            </a:xfrm>
            <a:prstGeom prst="rect">
              <a:avLst/>
            </a:prstGeom>
          </p:spPr>
          <p:txBody>
            <a:bodyPr wrap="square" lIns="0" tIns="0" rIns="0" bIns="0">
              <a:spAutoFit/>
            </a:bodyPr>
            <a:lstStyle/>
            <a:p>
              <a:pPr lvl="0" defTabSz="609402">
                <a:defRPr/>
              </a:pPr>
              <a:r>
                <a:rPr lang="en-US" altLang="zh-CN" sz="550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Nghe kể</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1</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grpSp>
        <p:nvGrpSpPr>
          <p:cNvPr id="9" name="Group 8"/>
          <p:cNvGrpSpPr/>
          <p:nvPr/>
        </p:nvGrpSpPr>
        <p:grpSpPr>
          <a:xfrm>
            <a:off x="1308532" y="-1831384"/>
            <a:ext cx="9694748" cy="9694748"/>
            <a:chOff x="1293292" y="-2044744"/>
            <a:chExt cx="9694748" cy="9694748"/>
          </a:xfrm>
        </p:grpSpPr>
        <p:pic>
          <p:nvPicPr>
            <p:cNvPr id="8" name="Picture 7"/>
            <p:cNvPicPr>
              <a:picLocks noChangeAspect="1"/>
            </p:cNvPicPr>
            <p:nvPr/>
          </p:nvPicPr>
          <p:blipFill rotWithShape="1">
            <a:blip r:embed="rId3"/>
            <a:srcRect l="44917"/>
            <a:stretch/>
          </p:blipFill>
          <p:spPr>
            <a:xfrm>
              <a:off x="3535680" y="1637711"/>
              <a:ext cx="4100903" cy="3543889"/>
            </a:xfrm>
            <a:prstGeom prst="rect">
              <a:avLst/>
            </a:prstGeom>
          </p:spPr>
        </p:pic>
        <p:grpSp>
          <p:nvGrpSpPr>
            <p:cNvPr id="7" name="Group 6"/>
            <p:cNvGrpSpPr/>
            <p:nvPr/>
          </p:nvGrpSpPr>
          <p:grpSpPr>
            <a:xfrm>
              <a:off x="1293292" y="-2044744"/>
              <a:ext cx="9694748" cy="9694748"/>
              <a:chOff x="1293292" y="-2044744"/>
              <a:chExt cx="9694748" cy="969474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292" y="-2044744"/>
                <a:ext cx="9694748" cy="9694748"/>
              </a:xfrm>
              <a:prstGeom prst="rect">
                <a:avLst/>
              </a:prstGeom>
            </p:spPr>
          </p:pic>
          <p:sp>
            <p:nvSpPr>
              <p:cNvPr id="3" name="Rectangle 2"/>
              <p:cNvSpPr/>
              <p:nvPr/>
            </p:nvSpPr>
            <p:spPr>
              <a:xfrm>
                <a:off x="3355539" y="5181600"/>
                <a:ext cx="5942204" cy="477054"/>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2500" dirty="0">
                    <a:solidFill>
                      <a:schemeClr val="accent4">
                        <a:lumMod val="60000"/>
                        <a:lumOff val="40000"/>
                      </a:schemeClr>
                    </a:solidFill>
                    <a:latin typeface="UTM Avo" panose="02040603050506020204" pitchFamily="18" charset="0"/>
                    <a:hlinkClick r:id="rId5"/>
                  </a:rPr>
                  <a:t>youtube.com/</a:t>
                </a:r>
                <a:r>
                  <a:rPr lang="en-US" sz="2500" dirty="0" err="1">
                    <a:solidFill>
                      <a:schemeClr val="accent4">
                        <a:lumMod val="60000"/>
                        <a:lumOff val="40000"/>
                      </a:schemeClr>
                    </a:solidFill>
                    <a:latin typeface="UTM Avo" panose="02040603050506020204" pitchFamily="18" charset="0"/>
                    <a:hlinkClick r:id="rId5"/>
                  </a:rPr>
                  <a:t>watch?v</a:t>
                </a:r>
                <a:r>
                  <a:rPr lang="en-US" sz="2500" dirty="0">
                    <a:solidFill>
                      <a:schemeClr val="accent4">
                        <a:lumMod val="60000"/>
                        <a:lumOff val="40000"/>
                      </a:schemeClr>
                    </a:solidFill>
                    <a:latin typeface="UTM Avo" panose="02040603050506020204" pitchFamily="18" charset="0"/>
                    <a:hlinkClick r:id="rId5"/>
                  </a:rPr>
                  <a:t>=SGgiC0ItwF8</a:t>
                </a:r>
                <a:endParaRPr lang="en-US" sz="2500" dirty="0">
                  <a:solidFill>
                    <a:schemeClr val="accent4">
                      <a:lumMod val="60000"/>
                      <a:lumOff val="40000"/>
                    </a:schemeClr>
                  </a:solidFill>
                  <a:latin typeface="UTM Avo" panose="02040603050506020204" pitchFamily="18" charset="0"/>
                </a:endParaRPr>
              </a:p>
            </p:txBody>
          </p:sp>
        </p:grpSp>
      </p:grpSp>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334" r="25916" b="51037"/>
          <a:stretch/>
        </p:blipFill>
        <p:spPr>
          <a:xfrm>
            <a:off x="3032760" y="976199"/>
            <a:ext cx="5821680" cy="5577001"/>
          </a:xfrm>
          <a:prstGeom prst="rect">
            <a:avLst/>
          </a:prstGeom>
        </p:spPr>
      </p:pic>
    </p:spTree>
    <p:extLst>
      <p:ext uri="{BB962C8B-B14F-4D97-AF65-F5344CB8AC3E}">
        <p14:creationId xmlns:p14="http://schemas.microsoft.com/office/powerpoint/2010/main" val="13360461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4160" t="135" r="628" b="49029"/>
          <a:stretch/>
        </p:blipFill>
        <p:spPr>
          <a:xfrm>
            <a:off x="3520440" y="879598"/>
            <a:ext cx="5105400" cy="5790361"/>
          </a:xfrm>
          <a:prstGeom prst="rect">
            <a:avLst/>
          </a:prstGeom>
        </p:spPr>
      </p:pic>
    </p:spTree>
    <p:extLst>
      <p:ext uri="{BB962C8B-B14F-4D97-AF65-F5344CB8AC3E}">
        <p14:creationId xmlns:p14="http://schemas.microsoft.com/office/powerpoint/2010/main" val="8268925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259" t="49373" r="27421" b="-209"/>
          <a:stretch/>
        </p:blipFill>
        <p:spPr>
          <a:xfrm>
            <a:off x="3230880" y="879598"/>
            <a:ext cx="5532120" cy="5790361"/>
          </a:xfrm>
          <a:prstGeom prst="rect">
            <a:avLst/>
          </a:prstGeom>
        </p:spPr>
      </p:pic>
    </p:spTree>
    <p:extLst>
      <p:ext uri="{BB962C8B-B14F-4D97-AF65-F5344CB8AC3E}">
        <p14:creationId xmlns:p14="http://schemas.microsoft.com/office/powerpoint/2010/main" val="232325906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402</Words>
  <Application>Microsoft Office PowerPoint</Application>
  <PresentationFormat>Widescreen</PresentationFormat>
  <Paragraphs>65</Paragraphs>
  <Slides>21</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Source Han Serif SC</vt:lpstr>
      <vt:lpstr>Angsana New</vt:lpstr>
      <vt:lpstr>等线</vt:lpstr>
      <vt:lpstr>UTM Avo</vt:lpstr>
      <vt:lpstr>Times New Roman</vt:lpstr>
      <vt:lpstr>Arial</vt:lpstr>
      <vt:lpstr>UTM Yen Tu</vt:lpstr>
      <vt:lpstr>UTM Trajan Pro Bold</vt:lpstr>
      <vt:lpstr>等线 Light</vt:lpstr>
      <vt:lpstr>Office 主题​​</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Admin</cp:lastModifiedBy>
  <cp:revision>53</cp:revision>
  <dcterms:created xsi:type="dcterms:W3CDTF">2019-05-28T06:54:44Z</dcterms:created>
  <dcterms:modified xsi:type="dcterms:W3CDTF">2023-03-03T03:55:51Z</dcterms:modified>
  <cp:version>P07</cp:version>
</cp:coreProperties>
</file>