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2" r:id="rId4"/>
    <p:sldId id="614" r:id="rId5"/>
    <p:sldId id="611" r:id="rId6"/>
    <p:sldId id="261" r:id="rId7"/>
    <p:sldId id="263" r:id="rId8"/>
    <p:sldId id="612" r:id="rId9"/>
    <p:sldId id="609" r:id="rId10"/>
    <p:sldId id="267" r:id="rId11"/>
    <p:sldId id="613" r:id="rId12"/>
    <p:sldId id="603" r:id="rId13"/>
    <p:sldId id="265" r:id="rId14"/>
    <p:sldId id="264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#9Slide03 Kaleko 105 Round Bold" panose="020B060402020202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VN Dinh Hon" panose="03030602040405080B03" pitchFamily="66" charset="0"/>
      <p:regular r:id="rId23"/>
    </p:embeddedFont>
    <p:embeddedFont>
      <p:font typeface="UVN Thanh Pho Nang" panose="0206040604070607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043" autoAdjust="0"/>
  </p:normalViewPr>
  <p:slideViewPr>
    <p:cSldViewPr snapToGrid="0">
      <p:cViewPr varScale="1">
        <p:scale>
          <a:sx n="53" d="100"/>
          <a:sy n="53" d="100"/>
        </p:scale>
        <p:origin x="1200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E8505-7766-447B-B755-AC9211641DA1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0883C-38D5-4FF9-AAA0-74122EC3E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44AF-C6A2-49D2-9AA9-0F619A284D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1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0525D6-3386-4BE7-999A-752088B4A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2B88B-BD5F-4902-B411-13D4750E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4F301-E42D-4CF6-A5ED-8AC43CAD7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1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28CFA7-3895-4F1B-B719-DA3A6A1DF43B}"/>
              </a:ext>
            </a:extLst>
          </p:cNvPr>
          <p:cNvGrpSpPr/>
          <p:nvPr userDrawn="1"/>
        </p:nvGrpSpPr>
        <p:grpSpPr>
          <a:xfrm>
            <a:off x="0" y="0"/>
            <a:ext cx="12192635" cy="6858635"/>
            <a:chOff x="0" y="0"/>
            <a:chExt cx="12192635" cy="6858635"/>
          </a:xfrm>
        </p:grpSpPr>
        <p:pic>
          <p:nvPicPr>
            <p:cNvPr id="3" name="图片 1" descr="5ff6b823bbd68">
              <a:extLst>
                <a:ext uri="{FF2B5EF4-FFF2-40B4-BE49-F238E27FC236}">
                  <a16:creationId xmlns:a16="http://schemas.microsoft.com/office/drawing/2014/main" id="{9CFBDC72-5C33-4760-B91C-A72DB2D74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635" cy="6858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212759-289A-4733-8AFA-16CC94994CFB}"/>
                </a:ext>
              </a:extLst>
            </p:cNvPr>
            <p:cNvSpPr txBox="1"/>
            <p:nvPr userDrawn="1"/>
          </p:nvSpPr>
          <p:spPr>
            <a:xfrm>
              <a:off x="0" y="0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>
                      <a:lumMod val="10000"/>
                    </a:schemeClr>
                  </a:solidFill>
                  <a:latin typeface="UTM Khuccamta" panose="02040603050506020204" pitchFamily="18" charset="0"/>
                </a:rPr>
                <a:t>KTUTS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3CD594-926B-45A7-BD61-996BF37F9EA7}"/>
                </a:ext>
              </a:extLst>
            </p:cNvPr>
            <p:cNvSpPr txBox="1"/>
            <p:nvPr userDrawn="1"/>
          </p:nvSpPr>
          <p:spPr>
            <a:xfrm>
              <a:off x="11329263" y="6488668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>
                      <a:lumMod val="10000"/>
                    </a:schemeClr>
                  </a:solidFill>
                  <a:latin typeface="UTM Khuccamta" panose="02040603050506020204" pitchFamily="18" charset="0"/>
                </a:rPr>
                <a:t>KTUTS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00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78F89F-4097-429C-A5C9-458A22149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66D2FC-B2FC-4058-A3F1-3A413A5F30A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F1B259-C691-4286-91EC-B1AF845AA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D026F6-E20B-4F8C-8F50-C3F34A53A3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994AE9-D6C6-40E8-B6B1-20FF5A8A4F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1AF31-397D-4AAC-BD45-1603269F1DD8}"/>
              </a:ext>
            </a:extLst>
          </p:cNvPr>
          <p:cNvSpPr txBox="1"/>
          <p:nvPr userDrawn="1"/>
        </p:nvSpPr>
        <p:spPr>
          <a:xfrm>
            <a:off x="2880780" y="1076625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9F830-1730-4E99-8116-8AAE15451DB8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4E0D14-2E5C-4129-B590-6EF5D5386ED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2" y="1041526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vtv.vn/video/khat-vong-non-song-quan-tay-son-danh-thanh-thang-long-473698.ht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0">
            <a:extLst>
              <a:ext uri="{FF2B5EF4-FFF2-40B4-BE49-F238E27FC236}">
                <a16:creationId xmlns:a16="http://schemas.microsoft.com/office/drawing/2014/main" id="{D0BFD6BF-4E87-4DC4-B2F3-FE56B21B5AEB}"/>
              </a:ext>
            </a:extLst>
          </p:cNvPr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3" name="图片 58" descr="5ff6b823bbd68 (4)">
              <a:extLst>
                <a:ext uri="{FF2B5EF4-FFF2-40B4-BE49-F238E27FC236}">
                  <a16:creationId xmlns:a16="http://schemas.microsoft.com/office/drawing/2014/main" id="{45CD5FE9-0FFC-48C6-9758-1760FB05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4" name="图片 59" descr="5ff6b823bbd68 (4)">
              <a:extLst>
                <a:ext uri="{FF2B5EF4-FFF2-40B4-BE49-F238E27FC236}">
                  <a16:creationId xmlns:a16="http://schemas.microsoft.com/office/drawing/2014/main" id="{DF959876-A3C8-4C99-85E9-ED164AF7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5EB4A0-9EBC-41EB-B470-628647975B3D}"/>
              </a:ext>
            </a:extLst>
          </p:cNvPr>
          <p:cNvSpPr txBox="1"/>
          <p:nvPr/>
        </p:nvSpPr>
        <p:spPr>
          <a:xfrm>
            <a:off x="4582968" y="79746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err="1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TM Staccato " panose="02040603050506020204" pitchFamily="18" charset="0"/>
              </a:rPr>
              <a:t>KHỞI</a:t>
            </a:r>
            <a:r>
              <a:rPr lang="en-US" sz="480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TM Staccato " panose="02040603050506020204" pitchFamily="18" charset="0"/>
              </a:rPr>
              <a:t> ĐỘNG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TM Staccato " panose="02040603050506020204" pitchFamily="18" charset="0"/>
            </a:endParaRPr>
          </a:p>
        </p:txBody>
      </p:sp>
      <p:sp>
        <p:nvSpPr>
          <p:cNvPr id="6" name="矩形: 圆角 17">
            <a:extLst>
              <a:ext uri="{FF2B5EF4-FFF2-40B4-BE49-F238E27FC236}">
                <a16:creationId xmlns:a16="http://schemas.microsoft.com/office/drawing/2014/main" id="{187EB5F8-115A-4E5A-957B-7D639D9B05FC}"/>
              </a:ext>
            </a:extLst>
          </p:cNvPr>
          <p:cNvSpPr/>
          <p:nvPr/>
        </p:nvSpPr>
        <p:spPr>
          <a:xfrm>
            <a:off x="1942465" y="1764447"/>
            <a:ext cx="9306684" cy="1083488"/>
          </a:xfrm>
          <a:prstGeom prst="roundRect">
            <a:avLst>
              <a:gd name="adj" fmla="val 24861"/>
            </a:avLst>
          </a:prstGeo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 defTabSz="1219140">
              <a:spcBef>
                <a:spcPct val="0"/>
              </a:spcBef>
              <a:defRPr/>
            </a:pPr>
            <a:endParaRPr lang="zh-CN" altLang="en-US" sz="2667" b="1" dirty="0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856C6D3-0342-4482-90F7-3DD0C786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4667" y="1740682"/>
            <a:ext cx="1114492" cy="111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2D472A-4017-4F3F-BEC7-F45364DD7103}"/>
              </a:ext>
            </a:extLst>
          </p:cNvPr>
          <p:cNvSpPr txBox="1"/>
          <p:nvPr/>
        </p:nvSpPr>
        <p:spPr>
          <a:xfrm>
            <a:off x="2429159" y="1856085"/>
            <a:ext cx="86248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D23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thành thị nào của nước ta nổi tiếng sôi động, nhộn nhịp vào thế kỉ XVI – XVII?</a:t>
            </a:r>
            <a:endParaRPr lang="en-US" sz="2800" b="1" dirty="0">
              <a:solidFill>
                <a:srgbClr val="4D23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126DF-EC91-4BD3-A818-964DFB7BD41C}"/>
              </a:ext>
            </a:extLst>
          </p:cNvPr>
          <p:cNvSpPr txBox="1"/>
          <p:nvPr/>
        </p:nvSpPr>
        <p:spPr>
          <a:xfrm>
            <a:off x="1938274" y="3119914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8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Thăng Long, Hội An, Sài Gòn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4ED22AAF-8E75-4C00-9C24-84F27F3DB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54100" y="3125071"/>
            <a:ext cx="1224852" cy="512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4AA6ED-8570-4F7E-BEAE-474BE42A9903}"/>
              </a:ext>
            </a:extLst>
          </p:cNvPr>
          <p:cNvSpPr txBox="1"/>
          <p:nvPr/>
        </p:nvSpPr>
        <p:spPr>
          <a:xfrm>
            <a:off x="1924939" y="3967480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B. Thăng Long, Phố Hiến, Hội An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F14727AA-B54A-4F23-9120-D6EE736E4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40765" y="3972637"/>
            <a:ext cx="1224852" cy="512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8AD88A-8E96-4955-9C79-884AB49C868C}"/>
              </a:ext>
            </a:extLst>
          </p:cNvPr>
          <p:cNvSpPr txBox="1"/>
          <p:nvPr/>
        </p:nvSpPr>
        <p:spPr>
          <a:xfrm>
            <a:off x="1931797" y="4820059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Huế, Hạ Long, Thăng Long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3D30EA14-80EE-4858-884C-E63D2C6ED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47623" y="4825216"/>
            <a:ext cx="1224852" cy="5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  <p:bldP spid="11" grpId="0" animBg="1"/>
      <p:bldP spid="11" grpId="1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3">
            <a:extLst>
              <a:ext uri="{FF2B5EF4-FFF2-40B4-BE49-F238E27FC236}">
                <a16:creationId xmlns:a16="http://schemas.microsoft.com/office/drawing/2014/main" id="{18E7453F-53CB-4D10-8C1C-27A18E41C7F8}"/>
              </a:ext>
            </a:extLst>
          </p:cNvPr>
          <p:cNvGrpSpPr/>
          <p:nvPr/>
        </p:nvGrpSpPr>
        <p:grpSpPr>
          <a:xfrm>
            <a:off x="428117" y="375931"/>
            <a:ext cx="11335766" cy="6949503"/>
            <a:chOff x="409" y="1095"/>
            <a:chExt cx="18212" cy="10245"/>
          </a:xfrm>
        </p:grpSpPr>
        <p:grpSp>
          <p:nvGrpSpPr>
            <p:cNvPr id="22" name="组合 5">
              <a:extLst>
                <a:ext uri="{FF2B5EF4-FFF2-40B4-BE49-F238E27FC236}">
                  <a16:creationId xmlns:a16="http://schemas.microsoft.com/office/drawing/2014/main" id="{32F2B710-838A-4235-A3AF-2259B14C3EE1}"/>
                </a:ext>
              </a:extLst>
            </p:cNvPr>
            <p:cNvGrpSpPr/>
            <p:nvPr/>
          </p:nvGrpSpPr>
          <p:grpSpPr>
            <a:xfrm>
              <a:off x="767" y="1962"/>
              <a:ext cx="17719" cy="9379"/>
              <a:chOff x="767" y="1962"/>
              <a:chExt cx="17719" cy="9379"/>
            </a:xfrm>
          </p:grpSpPr>
          <p:grpSp>
            <p:nvGrpSpPr>
              <p:cNvPr id="25" name="组合 6">
                <a:extLst>
                  <a:ext uri="{FF2B5EF4-FFF2-40B4-BE49-F238E27FC236}">
                    <a16:creationId xmlns:a16="http://schemas.microsoft.com/office/drawing/2014/main" id="{4B259EB1-8BAC-4BBE-81C2-48635904E34C}"/>
                  </a:ext>
                </a:extLst>
              </p:cNvPr>
              <p:cNvGrpSpPr/>
              <p:nvPr/>
            </p:nvGrpSpPr>
            <p:grpSpPr>
              <a:xfrm>
                <a:off x="767" y="1962"/>
                <a:ext cx="17719" cy="9379"/>
                <a:chOff x="767" y="1962"/>
                <a:chExt cx="17719" cy="9379"/>
              </a:xfrm>
            </p:grpSpPr>
            <p:sp>
              <p:nvSpPr>
                <p:cNvPr id="27" name="矩形 7">
                  <a:extLst>
                    <a:ext uri="{FF2B5EF4-FFF2-40B4-BE49-F238E27FC236}">
                      <a16:creationId xmlns:a16="http://schemas.microsoft.com/office/drawing/2014/main" id="{28952A15-D07A-45A4-95B0-5851B3F304C1}"/>
                    </a:ext>
                  </a:extLst>
                </p:cNvPr>
                <p:cNvSpPr/>
                <p:nvPr/>
              </p:nvSpPr>
              <p:spPr>
                <a:xfrm>
                  <a:off x="767" y="1962"/>
                  <a:ext cx="17719" cy="8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28" name="Picture 15">
                  <a:extLst>
                    <a:ext uri="{FF2B5EF4-FFF2-40B4-BE49-F238E27FC236}">
                      <a16:creationId xmlns:a16="http://schemas.microsoft.com/office/drawing/2014/main" id="{08A268B2-B4E8-42F4-B715-CB1FCC9D9F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5400000" flipH="1">
                  <a:off x="8855" y="1711"/>
                  <a:ext cx="1542" cy="17718"/>
                </a:xfrm>
                <a:prstGeom prst="rect">
                  <a:avLst/>
                </a:prstGeom>
              </p:spPr>
            </p:pic>
          </p:grpSp>
          <p:pic>
            <p:nvPicPr>
              <p:cNvPr id="26" name="图片 10" descr="5ff6b823bbd68 (6)">
                <a:extLst>
                  <a:ext uri="{FF2B5EF4-FFF2-40B4-BE49-F238E27FC236}">
                    <a16:creationId xmlns:a16="http://schemas.microsoft.com/office/drawing/2014/main" id="{C100B688-EE75-4683-95C7-DB2C4CA45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39458"/>
              <a:stretch>
                <a:fillRect/>
              </a:stretch>
            </p:blipFill>
            <p:spPr>
              <a:xfrm>
                <a:off x="6258" y="8415"/>
                <a:ext cx="6736" cy="1384"/>
              </a:xfrm>
              <a:prstGeom prst="rect">
                <a:avLst/>
              </a:prstGeom>
            </p:spPr>
          </p:pic>
        </p:grpSp>
        <p:pic>
          <p:nvPicPr>
            <p:cNvPr id="23" name="图片 27" descr="5ff6b823bbd68 (1)">
              <a:extLst>
                <a:ext uri="{FF2B5EF4-FFF2-40B4-BE49-F238E27FC236}">
                  <a16:creationId xmlns:a16="http://schemas.microsoft.com/office/drawing/2014/main" id="{579E615D-D44B-479A-8456-0A961A58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-3915" y="5419"/>
              <a:ext cx="9243" cy="595"/>
            </a:xfrm>
            <a:prstGeom prst="rect">
              <a:avLst/>
            </a:prstGeom>
          </p:spPr>
        </p:pic>
        <p:pic>
          <p:nvPicPr>
            <p:cNvPr id="24" name="图片 11" descr="5ff6b823bbd68 (1)">
              <a:extLst>
                <a:ext uri="{FF2B5EF4-FFF2-40B4-BE49-F238E27FC236}">
                  <a16:creationId xmlns:a16="http://schemas.microsoft.com/office/drawing/2014/main" id="{65A6F60F-4082-4A26-A924-167A0056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5400000" flipH="1">
              <a:off x="13703" y="5419"/>
              <a:ext cx="9243" cy="59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859B98-B2B2-4F08-88B1-038B4130D5AC}"/>
              </a:ext>
            </a:extLst>
          </p:cNvPr>
          <p:cNvSpPr txBox="1"/>
          <p:nvPr/>
        </p:nvSpPr>
        <p:spPr>
          <a:xfrm>
            <a:off x="1660918" y="173400"/>
            <a:ext cx="963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2.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NGHĨA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QUÂN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TÂY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SƠN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TIẾN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RA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THĂNG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LONG</a:t>
            </a: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466A008E-6960-425D-A3F0-3639DBDC2DE3}"/>
              </a:ext>
            </a:extLst>
          </p:cNvPr>
          <p:cNvGrpSpPr/>
          <p:nvPr/>
        </p:nvGrpSpPr>
        <p:grpSpPr>
          <a:xfrm>
            <a:off x="1389907" y="1231626"/>
            <a:ext cx="3546164" cy="879950"/>
            <a:chOff x="1199073" y="3001786"/>
            <a:chExt cx="3546164" cy="879950"/>
          </a:xfrm>
          <a:solidFill>
            <a:srgbClr val="AC7136"/>
          </a:solidFill>
        </p:grpSpPr>
        <p:sp>
          <p:nvSpPr>
            <p:cNvPr id="5" name="矩形 15">
              <a:extLst>
                <a:ext uri="{FF2B5EF4-FFF2-40B4-BE49-F238E27FC236}">
                  <a16:creationId xmlns:a16="http://schemas.microsoft.com/office/drawing/2014/main" id="{580BC72A-AA7D-4B02-B01D-60DD8AF5D821}"/>
                </a:ext>
              </a:extLst>
            </p:cNvPr>
            <p:cNvSpPr/>
            <p:nvPr/>
          </p:nvSpPr>
          <p:spPr>
            <a:xfrm>
              <a:off x="1199073" y="3001786"/>
              <a:ext cx="3546164" cy="879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D1182B2A-2E67-458D-9231-F9FEA32C4F85}"/>
                </a:ext>
              </a:extLst>
            </p:cNvPr>
            <p:cNvSpPr/>
            <p:nvPr/>
          </p:nvSpPr>
          <p:spPr>
            <a:xfrm>
              <a:off x="1199073" y="3178005"/>
              <a:ext cx="3546164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quân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Tây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文本框 16">
            <a:extLst>
              <a:ext uri="{FF2B5EF4-FFF2-40B4-BE49-F238E27FC236}">
                <a16:creationId xmlns:a16="http://schemas.microsoft.com/office/drawing/2014/main" id="{27E3E7FF-E03C-4062-8878-1F9554336C10}"/>
              </a:ext>
            </a:extLst>
          </p:cNvPr>
          <p:cNvSpPr txBox="1"/>
          <p:nvPr/>
        </p:nvSpPr>
        <p:spPr>
          <a:xfrm>
            <a:off x="5865479" y="2208896"/>
            <a:ext cx="461665" cy="2988290"/>
          </a:xfrm>
          <a:prstGeom prst="rect">
            <a:avLst/>
          </a:prstGeom>
          <a:gradFill>
            <a:gsLst>
              <a:gs pos="0">
                <a:srgbClr val="5A5548"/>
              </a:gs>
              <a:gs pos="100000">
                <a:srgbClr val="DDD0AF"/>
              </a:gs>
            </a:gsLst>
            <a:lin ang="5400000" scaled="0"/>
          </a:gradFill>
          <a:ln>
            <a:noFill/>
          </a:ln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44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/>
            <a:endParaRPr lang="zh-CN" altLang="en-US" sz="1800" b="1" dirty="0">
              <a:solidFill>
                <a:srgbClr val="5A5548"/>
              </a:solidFill>
            </a:endParaRPr>
          </a:p>
        </p:txBody>
      </p:sp>
      <p:grpSp>
        <p:nvGrpSpPr>
          <p:cNvPr id="8" name="组合 12">
            <a:extLst>
              <a:ext uri="{FF2B5EF4-FFF2-40B4-BE49-F238E27FC236}">
                <a16:creationId xmlns:a16="http://schemas.microsoft.com/office/drawing/2014/main" id="{919B35D1-91C2-4987-981A-8007DF47D8D2}"/>
              </a:ext>
            </a:extLst>
          </p:cNvPr>
          <p:cNvGrpSpPr/>
          <p:nvPr/>
        </p:nvGrpSpPr>
        <p:grpSpPr>
          <a:xfrm>
            <a:off x="7169110" y="1260257"/>
            <a:ext cx="3319596" cy="879950"/>
            <a:chOff x="6825876" y="2878017"/>
            <a:chExt cx="3319596" cy="879950"/>
          </a:xfrm>
          <a:solidFill>
            <a:srgbClr val="AC7136"/>
          </a:solidFill>
        </p:grpSpPr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57F5843A-E765-441A-969A-2B329ED71285}"/>
                </a:ext>
              </a:extLst>
            </p:cNvPr>
            <p:cNvSpPr/>
            <p:nvPr/>
          </p:nvSpPr>
          <p:spPr>
            <a:xfrm>
              <a:off x="6825876" y="2878017"/>
              <a:ext cx="3319596" cy="879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6DF4C2CB-8865-4F70-9794-ED106E54AE82}"/>
                </a:ext>
              </a:extLst>
            </p:cNvPr>
            <p:cNvSpPr/>
            <p:nvPr/>
          </p:nvSpPr>
          <p:spPr>
            <a:xfrm>
              <a:off x="7479083" y="2992202"/>
              <a:ext cx="2005485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Chúa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Trịnh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4B09FD-9755-478A-BFAC-42FEBF17B07A}"/>
              </a:ext>
            </a:extLst>
          </p:cNvPr>
          <p:cNvSpPr txBox="1"/>
          <p:nvPr/>
        </p:nvSpPr>
        <p:spPr>
          <a:xfrm>
            <a:off x="836345" y="2379158"/>
            <a:ext cx="4796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/>
              <a:t>Tiến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vũ</a:t>
            </a:r>
            <a:r>
              <a:rPr lang="en-US" sz="2800" b="1" dirty="0"/>
              <a:t> </a:t>
            </a:r>
            <a:r>
              <a:rPr lang="en-US" sz="2800" b="1" dirty="0" err="1"/>
              <a:t>bão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phía</a:t>
            </a:r>
            <a:r>
              <a:rPr lang="en-US" sz="2800" b="1" dirty="0"/>
              <a:t> </a:t>
            </a:r>
            <a:r>
              <a:rPr lang="en-US" sz="2800" b="1" dirty="0" err="1"/>
              <a:t>Thăng</a:t>
            </a:r>
            <a:r>
              <a:rPr lang="en-US" sz="2800" b="1" dirty="0"/>
              <a:t> Long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25603-781C-4FAD-A2C7-209136068CE8}"/>
              </a:ext>
            </a:extLst>
          </p:cNvPr>
          <p:cNvSpPr txBox="1"/>
          <p:nvPr/>
        </p:nvSpPr>
        <p:spPr>
          <a:xfrm>
            <a:off x="836345" y="3390832"/>
            <a:ext cx="472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/>
              <a:t>Đánh</a:t>
            </a:r>
            <a:r>
              <a:rPr lang="en-US" sz="2800" b="1" dirty="0"/>
              <a:t> </a:t>
            </a:r>
            <a:r>
              <a:rPr lang="en-US" sz="2800" b="1" dirty="0" err="1"/>
              <a:t>mạnh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trận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quân</a:t>
            </a:r>
            <a:r>
              <a:rPr lang="en-US" sz="2800" b="1" dirty="0"/>
              <a:t> </a:t>
            </a:r>
            <a:r>
              <a:rPr lang="en-US" sz="2800" b="1" dirty="0" err="1"/>
              <a:t>Trịnh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98C1B-00AB-4BEC-85BE-521570442D74}"/>
              </a:ext>
            </a:extLst>
          </p:cNvPr>
          <p:cNvSpPr txBox="1"/>
          <p:nvPr/>
        </p:nvSpPr>
        <p:spPr>
          <a:xfrm>
            <a:off x="808689" y="4496048"/>
            <a:ext cx="472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/>
              <a:t>Bắn</a:t>
            </a:r>
            <a:r>
              <a:rPr lang="en-US" sz="2800" b="1" dirty="0"/>
              <a:t> </a:t>
            </a:r>
            <a:r>
              <a:rPr lang="en-US" sz="2800" b="1" dirty="0" err="1"/>
              <a:t>đạn</a:t>
            </a:r>
            <a:r>
              <a:rPr lang="en-US" sz="2800" b="1" dirty="0"/>
              <a:t> </a:t>
            </a:r>
            <a:r>
              <a:rPr lang="en-US" sz="2800" b="1" dirty="0" err="1"/>
              <a:t>lửa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quân</a:t>
            </a:r>
            <a:r>
              <a:rPr lang="en-US" sz="2800" b="1" dirty="0"/>
              <a:t> </a:t>
            </a:r>
            <a:r>
              <a:rPr lang="en-US" sz="2800" b="1" dirty="0" err="1"/>
              <a:t>Trịnh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D8A2B-0FC5-484E-94F8-38CCFA275912}"/>
              </a:ext>
            </a:extLst>
          </p:cNvPr>
          <p:cNvSpPr txBox="1"/>
          <p:nvPr/>
        </p:nvSpPr>
        <p:spPr>
          <a:xfrm>
            <a:off x="6403810" y="2431093"/>
            <a:ext cx="472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</a:rPr>
              <a:t>Đứng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ngồi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yên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sợ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tìm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chạy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3D38C-9260-4A84-A379-22FBEB997793}"/>
              </a:ext>
            </a:extLst>
          </p:cNvPr>
          <p:cNvSpPr txBox="1"/>
          <p:nvPr/>
        </p:nvSpPr>
        <p:spPr>
          <a:xfrm>
            <a:off x="6403809" y="3415706"/>
            <a:ext cx="472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</a:rPr>
              <a:t>Bỏ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thuyền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tản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mát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D7EA8-CE3E-47B3-9F80-24762527ACE9}"/>
              </a:ext>
            </a:extLst>
          </p:cNvPr>
          <p:cNvSpPr txBox="1"/>
          <p:nvPr/>
        </p:nvSpPr>
        <p:spPr>
          <a:xfrm>
            <a:off x="6403808" y="4518243"/>
            <a:ext cx="472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</a:rPr>
              <a:t>Nhìn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nhau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dám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tiến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B7380C-5FCF-435C-B630-187B632D6E6A}"/>
              </a:ext>
            </a:extLst>
          </p:cNvPr>
          <p:cNvCxnSpPr>
            <a:cxnSpLocks/>
          </p:cNvCxnSpPr>
          <p:nvPr/>
        </p:nvCxnSpPr>
        <p:spPr>
          <a:xfrm>
            <a:off x="900674" y="5450927"/>
            <a:ext cx="652094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30C401-47D8-4C4A-A5EF-5343544958BA}"/>
              </a:ext>
            </a:extLst>
          </p:cNvPr>
          <p:cNvSpPr/>
          <p:nvPr/>
        </p:nvSpPr>
        <p:spPr>
          <a:xfrm>
            <a:off x="1552768" y="5043678"/>
            <a:ext cx="305580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tâm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F034C0-FB87-46D2-965C-BE1230893B83}"/>
              </a:ext>
            </a:extLst>
          </p:cNvPr>
          <p:cNvCxnSpPr>
            <a:cxnSpLocks/>
          </p:cNvCxnSpPr>
          <p:nvPr/>
        </p:nvCxnSpPr>
        <p:spPr>
          <a:xfrm>
            <a:off x="7087051" y="5426517"/>
            <a:ext cx="652094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DB9C47-1D9A-482B-BF60-D5ABDC01CAB8}"/>
              </a:ext>
            </a:extLst>
          </p:cNvPr>
          <p:cNvSpPr/>
          <p:nvPr/>
        </p:nvSpPr>
        <p:spPr>
          <a:xfrm>
            <a:off x="7739145" y="5019268"/>
            <a:ext cx="305580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Chủ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8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4ED71B2C-08AC-4155-B9B2-7FFC818E21F9}"/>
              </a:ext>
            </a:extLst>
          </p:cNvPr>
          <p:cNvGrpSpPr/>
          <p:nvPr/>
        </p:nvGrpSpPr>
        <p:grpSpPr>
          <a:xfrm>
            <a:off x="426683" y="344030"/>
            <a:ext cx="11016978" cy="3386721"/>
            <a:chOff x="2300" y="2414"/>
            <a:chExt cx="13789" cy="4688"/>
          </a:xfrm>
        </p:grpSpPr>
        <p:sp>
          <p:nvSpPr>
            <p:cNvPr id="3" name="圆角矩形 25">
              <a:extLst>
                <a:ext uri="{FF2B5EF4-FFF2-40B4-BE49-F238E27FC236}">
                  <a16:creationId xmlns:a16="http://schemas.microsoft.com/office/drawing/2014/main" id="{8F6F6E1E-4767-4F91-BC6B-0CB8F8BBBC05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27" descr="5ff6b823bbd68 (1)">
              <a:extLst>
                <a:ext uri="{FF2B5EF4-FFF2-40B4-BE49-F238E27FC236}">
                  <a16:creationId xmlns:a16="http://schemas.microsoft.com/office/drawing/2014/main" id="{021DEFDD-D1AF-484F-AA17-09873589E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5" name="图片 28" descr="5ff6b823bbd68 (1)">
              <a:extLst>
                <a:ext uri="{FF2B5EF4-FFF2-40B4-BE49-F238E27FC236}">
                  <a16:creationId xmlns:a16="http://schemas.microsoft.com/office/drawing/2014/main" id="{99324B5B-EF9B-45FB-8A66-EDF17B2AA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E8F26E-12D5-424D-B637-E2F160A9E838}"/>
              </a:ext>
            </a:extLst>
          </p:cNvPr>
          <p:cNvSpPr txBox="1"/>
          <p:nvPr/>
        </p:nvSpPr>
        <p:spPr>
          <a:xfrm>
            <a:off x="1440537" y="857518"/>
            <a:ext cx="9538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Ý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QUÂN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SƠN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LONG</a:t>
            </a:r>
          </a:p>
        </p:txBody>
      </p:sp>
      <p:pic>
        <p:nvPicPr>
          <p:cNvPr id="8" name="Picture 2" descr="Những vị tướng vĩ đại nhất trong lịch sử thế giới - HỘI KỶ LỤC GIA VIỆT NAM  - TỔ CHỨC KỶ LỤC VIỆT NAM(VIETKINGS)">
            <a:extLst>
              <a:ext uri="{FF2B5EF4-FFF2-40B4-BE49-F238E27FC236}">
                <a16:creationId xmlns:a16="http://schemas.microsoft.com/office/drawing/2014/main" id="{8E053905-803B-4736-8EB3-60FE6F57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7135" l="9961" r="97266">
                        <a14:foregroundMark x1="22656" y1="66927" x2="26953" y2="73698"/>
                        <a14:foregroundMark x1="19922" y1="41146" x2="21680" y2="45573"/>
                        <a14:foregroundMark x1="63281" y1="51302" x2="88086" y2="76823"/>
                        <a14:foregroundMark x1="92773" y1="75521" x2="97266" y2="75000"/>
                        <a14:foregroundMark x1="97266" y1="71094" x2="95508" y2="80208"/>
                        <a14:foregroundMark x1="95117" y1="94792" x2="43555" y2="89583"/>
                        <a14:foregroundMark x1="43555" y1="89583" x2="43555" y2="89323"/>
                        <a14:foregroundMark x1="58203" y1="81250" x2="35547" y2="96354"/>
                        <a14:foregroundMark x1="35547" y1="96354" x2="35352" y2="97135"/>
                        <a14:foregroundMark x1="56445" y1="39063" x2="70898" y2="52344"/>
                        <a14:foregroundMark x1="20898" y1="52865" x2="18750" y2="65625"/>
                        <a14:foregroundMark x1="79297" y1="65365" x2="79297" y2="65365"/>
                        <a14:foregroundMark x1="77734" y1="61719" x2="81836" y2="66927"/>
                        <a14:foregroundMark x1="68359" y1="44792" x2="69336" y2="47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860267"/>
            <a:ext cx="6096000" cy="4997733"/>
          </a:xfrm>
          <a:prstGeom prst="rect">
            <a:avLst/>
          </a:prstGeom>
          <a:noFill/>
          <a:effectLst>
            <a:glow rad="139700">
              <a:schemeClr val="accent3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2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59" name="图片 58" descr="5ff6b823bbd68 (4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60" name="图片 59" descr="5ff6b823bbd68 (4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C823838-D684-4F38-8EA7-1DB39885E959}"/>
              </a:ext>
            </a:extLst>
          </p:cNvPr>
          <p:cNvSpPr txBox="1"/>
          <p:nvPr/>
        </p:nvSpPr>
        <p:spPr>
          <a:xfrm>
            <a:off x="1809792" y="868868"/>
            <a:ext cx="925331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Đọc SGK trang 60.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hãy trình bày kết quả của việc nghĩa quân Tây Sơn tiến ra Thăng Long?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07AEE-4E76-4480-AEA6-081BB32A9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93" y="2091574"/>
            <a:ext cx="8817104" cy="2674852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C8DB30E-D7B7-45A5-B861-80929607E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99" y="2829059"/>
            <a:ext cx="4220136" cy="40289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CDF469-D19C-4B7A-BA05-610A2A5A389E}"/>
              </a:ext>
            </a:extLst>
          </p:cNvPr>
          <p:cNvCxnSpPr>
            <a:cxnSpLocks/>
          </p:cNvCxnSpPr>
          <p:nvPr/>
        </p:nvCxnSpPr>
        <p:spPr>
          <a:xfrm>
            <a:off x="2020711" y="3176220"/>
            <a:ext cx="74055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F4F1C3-A8DA-48D1-94B1-AEE130567D8A}"/>
              </a:ext>
            </a:extLst>
          </p:cNvPr>
          <p:cNvCxnSpPr>
            <a:cxnSpLocks/>
          </p:cNvCxnSpPr>
          <p:nvPr/>
        </p:nvCxnSpPr>
        <p:spPr>
          <a:xfrm>
            <a:off x="677333" y="3560042"/>
            <a:ext cx="35447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71DCCB-D33E-41B6-A610-A333D11BC68C}"/>
              </a:ext>
            </a:extLst>
          </p:cNvPr>
          <p:cNvCxnSpPr>
            <a:cxnSpLocks/>
          </p:cNvCxnSpPr>
          <p:nvPr/>
        </p:nvCxnSpPr>
        <p:spPr>
          <a:xfrm>
            <a:off x="1140178" y="4056753"/>
            <a:ext cx="8026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77F99E-03BE-4DB0-8951-8C89180C6918}"/>
              </a:ext>
            </a:extLst>
          </p:cNvPr>
          <p:cNvCxnSpPr>
            <a:cxnSpLocks/>
          </p:cNvCxnSpPr>
          <p:nvPr/>
        </p:nvCxnSpPr>
        <p:spPr>
          <a:xfrm>
            <a:off x="677333" y="4406708"/>
            <a:ext cx="84892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945BEE-6519-497B-A645-3F92B09C54C1}"/>
              </a:ext>
            </a:extLst>
          </p:cNvPr>
          <p:cNvCxnSpPr>
            <a:cxnSpLocks/>
          </p:cNvCxnSpPr>
          <p:nvPr/>
        </p:nvCxnSpPr>
        <p:spPr>
          <a:xfrm>
            <a:off x="677333" y="4743848"/>
            <a:ext cx="39511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5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D7082710-8239-42E1-883D-455E7B4C8149}"/>
              </a:ext>
            </a:extLst>
          </p:cNvPr>
          <p:cNvGrpSpPr/>
          <p:nvPr/>
        </p:nvGrpSpPr>
        <p:grpSpPr>
          <a:xfrm>
            <a:off x="1464342" y="111220"/>
            <a:ext cx="10104564" cy="6635559"/>
            <a:chOff x="2300" y="2414"/>
            <a:chExt cx="13789" cy="4688"/>
          </a:xfrm>
        </p:grpSpPr>
        <p:sp>
          <p:nvSpPr>
            <p:cNvPr id="3" name="圆角矩形 25">
              <a:extLst>
                <a:ext uri="{FF2B5EF4-FFF2-40B4-BE49-F238E27FC236}">
                  <a16:creationId xmlns:a16="http://schemas.microsoft.com/office/drawing/2014/main" id="{E1FFBA2A-6A38-4842-92A9-88082A6B29F5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" name="图片 27" descr="5ff6b823bbd68 (1)">
              <a:extLst>
                <a:ext uri="{FF2B5EF4-FFF2-40B4-BE49-F238E27FC236}">
                  <a16:creationId xmlns:a16="http://schemas.microsoft.com/office/drawing/2014/main" id="{BFECA2DF-B9FF-4BB8-A8A4-E55EB01E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5" name="图片 28" descr="5ff6b823bbd68 (1)">
              <a:extLst>
                <a:ext uri="{FF2B5EF4-FFF2-40B4-BE49-F238E27FC236}">
                  <a16:creationId xmlns:a16="http://schemas.microsoft.com/office/drawing/2014/main" id="{7271EBE6-3F3A-45E2-AEEE-6F1716F1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52F068-298B-4FC4-901B-09819A23281E}"/>
              </a:ext>
            </a:extLst>
          </p:cNvPr>
          <p:cNvSpPr txBox="1"/>
          <p:nvPr/>
        </p:nvSpPr>
        <p:spPr>
          <a:xfrm>
            <a:off x="5246084" y="1115568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UTM Alexander" panose="02040603050506020204" pitchFamily="18" charset="0"/>
              </a:rPr>
              <a:t>GHI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UTM Alexander" panose="02040603050506020204" pitchFamily="18" charset="0"/>
              </a:rPr>
              <a:t>NHỚ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UTM Alexander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F3D41-EBA4-409A-A238-5886C30B409D}"/>
              </a:ext>
            </a:extLst>
          </p:cNvPr>
          <p:cNvSpPr txBox="1"/>
          <p:nvPr/>
        </p:nvSpPr>
        <p:spPr>
          <a:xfrm>
            <a:off x="2168354" y="2151726"/>
            <a:ext cx="8696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        </a:t>
            </a:r>
            <a:r>
              <a:rPr lang="en-US" sz="3200" b="1" dirty="0" err="1"/>
              <a:t>Nguyễn</a:t>
            </a:r>
            <a:r>
              <a:rPr lang="en-US" sz="3200" b="1" dirty="0"/>
              <a:t> </a:t>
            </a:r>
            <a:r>
              <a:rPr lang="en-US" sz="3200" b="1" dirty="0" err="1"/>
              <a:t>Huệ</a:t>
            </a:r>
            <a:r>
              <a:rPr lang="en-US" sz="3200" b="1" dirty="0"/>
              <a:t> </a:t>
            </a:r>
            <a:r>
              <a:rPr lang="en-US" sz="3200" b="1" dirty="0" err="1"/>
              <a:t>kéo</a:t>
            </a:r>
            <a:r>
              <a:rPr lang="en-US" sz="3200" b="1" dirty="0"/>
              <a:t>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, </a:t>
            </a:r>
            <a:r>
              <a:rPr lang="en-US" sz="3200" b="1" dirty="0" err="1"/>
              <a:t>tiến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Thăng</a:t>
            </a:r>
            <a:r>
              <a:rPr lang="en-US" sz="3200" b="1" dirty="0"/>
              <a:t> Long, </a:t>
            </a:r>
            <a:r>
              <a:rPr lang="en-US" sz="3200" b="1" dirty="0" err="1"/>
              <a:t>tiêu</a:t>
            </a:r>
            <a:r>
              <a:rPr lang="en-US" sz="3200" b="1" dirty="0"/>
              <a:t> </a:t>
            </a:r>
            <a:r>
              <a:rPr lang="en-US" sz="3200" b="1" dirty="0" err="1"/>
              <a:t>diệt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quyền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Trịnh</a:t>
            </a:r>
            <a:r>
              <a:rPr lang="en-US" sz="3200" b="1" dirty="0"/>
              <a:t>.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Nguyễn</a:t>
            </a:r>
            <a:r>
              <a:rPr lang="en-US" sz="3200" b="1" dirty="0"/>
              <a:t> </a:t>
            </a:r>
            <a:r>
              <a:rPr lang="en-US" sz="3200" b="1" dirty="0" err="1"/>
              <a:t>Huệ</a:t>
            </a:r>
            <a:r>
              <a:rPr lang="en-US" sz="3200" b="1" dirty="0"/>
              <a:t> </a:t>
            </a:r>
            <a:r>
              <a:rPr lang="en-US" sz="3200" b="1" dirty="0" err="1"/>
              <a:t>đi</a:t>
            </a:r>
            <a:r>
              <a:rPr lang="en-US" sz="3200" b="1" dirty="0"/>
              <a:t> </a:t>
            </a:r>
            <a:r>
              <a:rPr lang="en-US" sz="3200" b="1" dirty="0" err="1"/>
              <a:t>tới</a:t>
            </a:r>
            <a:r>
              <a:rPr lang="en-US" sz="3200" b="1" dirty="0"/>
              <a:t> </a:t>
            </a:r>
            <a:r>
              <a:rPr lang="en-US" sz="3200" b="1" dirty="0" err="1"/>
              <a:t>đâu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thắng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 </a:t>
            </a:r>
          </a:p>
          <a:p>
            <a:pPr algn="just"/>
            <a:r>
              <a:rPr lang="en-US" sz="3200" b="1" dirty="0"/>
              <a:t>        </a:t>
            </a:r>
            <a:r>
              <a:rPr lang="en-US" sz="3200" b="1" dirty="0" err="1"/>
              <a:t>Năm</a:t>
            </a:r>
            <a:r>
              <a:rPr lang="en-US" sz="3200" b="1" dirty="0"/>
              <a:t> 1786,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Tây</a:t>
            </a:r>
            <a:r>
              <a:rPr lang="en-US" sz="3200" b="1" dirty="0"/>
              <a:t> </a:t>
            </a:r>
            <a:r>
              <a:rPr lang="en-US" sz="3200" b="1" dirty="0" err="1"/>
              <a:t>Sơn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Thăng</a:t>
            </a:r>
            <a:r>
              <a:rPr lang="en-US" sz="3200" b="1" dirty="0"/>
              <a:t> Long, </a:t>
            </a:r>
            <a:r>
              <a:rPr lang="en-US" sz="3200" b="1" dirty="0" err="1"/>
              <a:t>mở</a:t>
            </a:r>
            <a:r>
              <a:rPr lang="en-US" sz="3200" b="1" dirty="0"/>
              <a:t> </a:t>
            </a:r>
            <a:r>
              <a:rPr lang="en-US" sz="3200" b="1" dirty="0" err="1"/>
              <a:t>đầu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thống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.</a:t>
            </a:r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FA4AFC97-D53E-46EE-BD7D-D53D40D5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7461" y="5126024"/>
            <a:ext cx="2239460" cy="1223722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61228513-1EAC-40DD-ACED-8B963AC0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299" y="1210315"/>
            <a:ext cx="2561520" cy="11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1.01719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59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375E-17 4.44444E-6 L 1.05443 -0.04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7E359995-C543-4D9C-B583-B92A3879D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0" t="3774" r="29561"/>
          <a:stretch/>
        </p:blipFill>
        <p:spPr>
          <a:xfrm>
            <a:off x="8422105" y="1009316"/>
            <a:ext cx="2901559" cy="4839368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38DB978-48E7-4A09-8F76-62CF2BE6CC89}"/>
              </a:ext>
            </a:extLst>
          </p:cNvPr>
          <p:cNvSpPr/>
          <p:nvPr/>
        </p:nvSpPr>
        <p:spPr>
          <a:xfrm>
            <a:off x="4521782" y="787588"/>
            <a:ext cx="3272589" cy="1809813"/>
          </a:xfrm>
          <a:prstGeom prst="wedgeRoundRectCallout">
            <a:avLst>
              <a:gd name="adj1" fmla="val 89151"/>
              <a:gd name="adj2" fmla="val 3488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Dặn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dò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14855-97E1-44D4-B550-9C7B59FF72EE}"/>
              </a:ext>
            </a:extLst>
          </p:cNvPr>
          <p:cNvSpPr txBox="1"/>
          <p:nvPr/>
        </p:nvSpPr>
        <p:spPr>
          <a:xfrm>
            <a:off x="1574399" y="2434946"/>
            <a:ext cx="6340197" cy="2382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000" b="1">
                <a:solidFill>
                  <a:schemeClr val="accent4">
                    <a:lumMod val="50000"/>
                  </a:schemeClr>
                </a:solidFill>
              </a:rPr>
              <a:t>Học thuộc ghi nhớ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Chuẩn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bị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học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tiếp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theo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4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0">
            <a:extLst>
              <a:ext uri="{FF2B5EF4-FFF2-40B4-BE49-F238E27FC236}">
                <a16:creationId xmlns:a16="http://schemas.microsoft.com/office/drawing/2014/main" id="{711C930E-92E7-47EC-9BF3-C191379EC3F8}"/>
              </a:ext>
            </a:extLst>
          </p:cNvPr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3" name="图片 58" descr="5ff6b823bbd68 (4)">
              <a:extLst>
                <a:ext uri="{FF2B5EF4-FFF2-40B4-BE49-F238E27FC236}">
                  <a16:creationId xmlns:a16="http://schemas.microsoft.com/office/drawing/2014/main" id="{FC392456-2355-4357-BF70-20210535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4" name="图片 59" descr="5ff6b823bbd68 (4)">
              <a:extLst>
                <a:ext uri="{FF2B5EF4-FFF2-40B4-BE49-F238E27FC236}">
                  <a16:creationId xmlns:a16="http://schemas.microsoft.com/office/drawing/2014/main" id="{5C0A7CD8-3217-419B-9EDC-64EA71F4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22D00E-0E4E-402A-B947-92822D7BFAE7}"/>
              </a:ext>
            </a:extLst>
          </p:cNvPr>
          <p:cNvSpPr txBox="1"/>
          <p:nvPr/>
        </p:nvSpPr>
        <p:spPr>
          <a:xfrm>
            <a:off x="4574589" y="71755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 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TM Staccato 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矩形: 圆角 17">
            <a:extLst>
              <a:ext uri="{FF2B5EF4-FFF2-40B4-BE49-F238E27FC236}">
                <a16:creationId xmlns:a16="http://schemas.microsoft.com/office/drawing/2014/main" id="{A208029E-4BBC-4161-9364-C51D7959D386}"/>
              </a:ext>
            </a:extLst>
          </p:cNvPr>
          <p:cNvSpPr/>
          <p:nvPr/>
        </p:nvSpPr>
        <p:spPr>
          <a:xfrm>
            <a:off x="1942465" y="1764447"/>
            <a:ext cx="9306684" cy="1083488"/>
          </a:xfrm>
          <a:prstGeom prst="roundRect">
            <a:avLst>
              <a:gd name="adj" fmla="val 24861"/>
            </a:avLst>
          </a:prstGeo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6036F-1BDA-487C-B7AB-6C658B2E6C31}"/>
              </a:ext>
            </a:extLst>
          </p:cNvPr>
          <p:cNvSpPr txBox="1"/>
          <p:nvPr/>
        </p:nvSpPr>
        <p:spPr>
          <a:xfrm>
            <a:off x="2463111" y="2074852"/>
            <a:ext cx="8624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 thị nào là thành phố cảng lớn nhất ở Đàng Trong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51FFE-18DC-45B6-AD39-E5B83B9FF2E9}"/>
              </a:ext>
            </a:extLst>
          </p:cNvPr>
          <p:cNvSpPr txBox="1"/>
          <p:nvPr/>
        </p:nvSpPr>
        <p:spPr>
          <a:xfrm>
            <a:off x="1938274" y="3119914"/>
            <a:ext cx="4157726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1C9C1EC3-C417-4222-88F6-2A8F4F681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54100" y="3125071"/>
            <a:ext cx="1224852" cy="512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C84A6-831F-4840-BBCA-DC8B70DC9E83}"/>
              </a:ext>
            </a:extLst>
          </p:cNvPr>
          <p:cNvSpPr txBox="1"/>
          <p:nvPr/>
        </p:nvSpPr>
        <p:spPr>
          <a:xfrm>
            <a:off x="1924939" y="3967480"/>
            <a:ext cx="4171061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Thăng Long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BFCE7981-CA85-43E2-864C-30035A5D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0765" y="3972637"/>
            <a:ext cx="1224852" cy="512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DC3C19-5483-4493-B285-CDD8101580A8}"/>
              </a:ext>
            </a:extLst>
          </p:cNvPr>
          <p:cNvSpPr txBox="1"/>
          <p:nvPr/>
        </p:nvSpPr>
        <p:spPr>
          <a:xfrm>
            <a:off x="1931797" y="4820059"/>
            <a:ext cx="4164203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C4162F74-0B3E-49E6-9616-32D80E9BC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7623" y="4825216"/>
            <a:ext cx="1224852" cy="51290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67407A85-A89D-4F2E-AECB-5551F33B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4042" y="1699344"/>
            <a:ext cx="1224852" cy="1227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0E778-4E1D-48CE-9A09-62BB660A0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08" y="3008254"/>
            <a:ext cx="4416573" cy="29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8" grpId="1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6661C-04F7-4224-9C4A-2E50BD2E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BB315CEA-AB4C-44DD-BA9B-E005907F8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" y="943339"/>
            <a:ext cx="11793415" cy="2872425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0C245C20-8254-4E63-84F5-84A9714E6313}"/>
              </a:ext>
            </a:extLst>
          </p:cNvPr>
          <p:cNvGrpSpPr/>
          <p:nvPr/>
        </p:nvGrpSpPr>
        <p:grpSpPr>
          <a:xfrm>
            <a:off x="1717992" y="-209550"/>
            <a:ext cx="8756015" cy="3638550"/>
            <a:chOff x="2300" y="2414"/>
            <a:chExt cx="13789" cy="4688"/>
          </a:xfrm>
          <a:effectLst>
            <a:glow rad="63500">
              <a:schemeClr val="accent4">
                <a:lumMod val="20000"/>
                <a:lumOff val="80000"/>
              </a:schemeClr>
            </a:glow>
          </a:effectLst>
        </p:grpSpPr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D5CFA18C-B875-49B1-9203-943D1A827107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 cap="flat" cmpd="sng" algn="ctr">
              <a:solidFill>
                <a:srgbClr val="5A554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27" descr="5ff6b823bbd68 (1)">
              <a:extLst>
                <a:ext uri="{FF2B5EF4-FFF2-40B4-BE49-F238E27FC236}">
                  <a16:creationId xmlns:a16="http://schemas.microsoft.com/office/drawing/2014/main" id="{EDFAD714-B04D-4A58-ADA9-1E3B1087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0" name="图片 28" descr="5ff6b823bbd68 (1)">
              <a:extLst>
                <a:ext uri="{FF2B5EF4-FFF2-40B4-BE49-F238E27FC236}">
                  <a16:creationId xmlns:a16="http://schemas.microsoft.com/office/drawing/2014/main" id="{7E3DE401-E1A9-46A5-A2C7-68342CD2D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7F5B1C-876E-4072-88A5-3D45CB1F6B93}"/>
              </a:ext>
            </a:extLst>
          </p:cNvPr>
          <p:cNvSpPr txBox="1"/>
          <p:nvPr/>
        </p:nvSpPr>
        <p:spPr>
          <a:xfrm>
            <a:off x="1887386" y="695318"/>
            <a:ext cx="8381517" cy="2258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NGHĨA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QUÂN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TÂY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SƠN</a:t>
            </a: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TIẾN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RA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THĂNG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LONG</a:t>
            </a: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DE11DA14-44CC-4E85-B293-287E87BCC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335"/>
            <a:ext cx="13303976" cy="1182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76FBC7-9977-43C5-96F0-E5380B00CD15}"/>
              </a:ext>
            </a:extLst>
          </p:cNvPr>
          <p:cNvSpPr txBox="1"/>
          <p:nvPr/>
        </p:nvSpPr>
        <p:spPr>
          <a:xfrm>
            <a:off x="5413223" y="270842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4D2307"/>
                </a:solidFill>
                <a:latin typeface="UTM Silk Script" panose="02040603050506020204" pitchFamily="18" charset="0"/>
              </a:rPr>
              <a:t>Lịch sử</a:t>
            </a:r>
            <a:endParaRPr lang="en-US" sz="4000" b="1" dirty="0">
              <a:solidFill>
                <a:srgbClr val="4D2307"/>
              </a:solidFill>
              <a:latin typeface="UTM Silk Script" panose="020406030505060202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3AB00552-2178-4370-ACC5-21BF42569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2235" y="1404608"/>
            <a:ext cx="2239460" cy="122372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A105D7-D948-48F9-952B-7D2F67239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32" y="106968"/>
            <a:ext cx="2561520" cy="1142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38FECE-FD5A-4048-95EA-CD9912EC39F6}"/>
              </a:ext>
            </a:extLst>
          </p:cNvPr>
          <p:cNvSpPr txBox="1"/>
          <p:nvPr/>
        </p:nvSpPr>
        <p:spPr>
          <a:xfrm>
            <a:off x="-18457" y="63913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E5768-BF40-452A-9C89-33DE9CB958E7}"/>
              </a:ext>
            </a:extLst>
          </p:cNvPr>
          <p:cNvSpPr txBox="1"/>
          <p:nvPr/>
        </p:nvSpPr>
        <p:spPr>
          <a:xfrm>
            <a:off x="11130366" y="262280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89C9F"/>
                </a:solidFill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144C93-D55B-46DC-80E9-53FABAD3FB86}"/>
              </a:ext>
            </a:extLst>
          </p:cNvPr>
          <p:cNvSpPr txBox="1"/>
          <p:nvPr/>
        </p:nvSpPr>
        <p:spPr>
          <a:xfrm>
            <a:off x="-2443035" y="75867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81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1.01718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59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763 -0.01065 L -0.27903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3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ECFC6A-CAD1-273B-13AE-9515A1291BDF}"/>
              </a:ext>
            </a:extLst>
          </p:cNvPr>
          <p:cNvSpPr txBox="1"/>
          <p:nvPr/>
        </p:nvSpPr>
        <p:spPr>
          <a:xfrm>
            <a:off x="3569918" y="889347"/>
            <a:ext cx="7002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07E48-12AB-D560-C6BE-FC185BBA200E}"/>
              </a:ext>
            </a:extLst>
          </p:cNvPr>
          <p:cNvSpPr txBox="1"/>
          <p:nvPr/>
        </p:nvSpPr>
        <p:spPr>
          <a:xfrm>
            <a:off x="1505209" y="2081804"/>
            <a:ext cx="9832933" cy="2694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8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9">
            <a:extLst>
              <a:ext uri="{FF2B5EF4-FFF2-40B4-BE49-F238E27FC236}">
                <a16:creationId xmlns:a16="http://schemas.microsoft.com/office/drawing/2014/main" id="{82E9D06F-5A10-4D38-9DEE-ACBB91280CE6}"/>
              </a:ext>
            </a:extLst>
          </p:cNvPr>
          <p:cNvGrpSpPr/>
          <p:nvPr/>
        </p:nvGrpSpPr>
        <p:grpSpPr>
          <a:xfrm>
            <a:off x="426683" y="344030"/>
            <a:ext cx="11016978" cy="3386721"/>
            <a:chOff x="2300" y="2414"/>
            <a:chExt cx="13789" cy="4688"/>
          </a:xfrm>
        </p:grpSpPr>
        <p:sp>
          <p:nvSpPr>
            <p:cNvPr id="6" name="圆角矩形 25">
              <a:extLst>
                <a:ext uri="{FF2B5EF4-FFF2-40B4-BE49-F238E27FC236}">
                  <a16:creationId xmlns:a16="http://schemas.microsoft.com/office/drawing/2014/main" id="{6B512A98-B459-4850-8C48-E202D5CE7678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7" name="图片 27" descr="5ff6b823bbd68 (1)">
              <a:extLst>
                <a:ext uri="{FF2B5EF4-FFF2-40B4-BE49-F238E27FC236}">
                  <a16:creationId xmlns:a16="http://schemas.microsoft.com/office/drawing/2014/main" id="{3EE39F79-5295-4314-9FED-902844A90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8" name="图片 28" descr="5ff6b823bbd68 (1)">
              <a:extLst>
                <a:ext uri="{FF2B5EF4-FFF2-40B4-BE49-F238E27FC236}">
                  <a16:creationId xmlns:a16="http://schemas.microsoft.com/office/drawing/2014/main" id="{280D6858-53DA-44EA-A1C0-44A2E97D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636E95-2D45-48DB-A020-CF696AAC43E7}"/>
              </a:ext>
            </a:extLst>
          </p:cNvPr>
          <p:cNvSpPr txBox="1"/>
          <p:nvPr/>
        </p:nvSpPr>
        <p:spPr>
          <a:xfrm>
            <a:off x="1577045" y="805970"/>
            <a:ext cx="9538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1. MỤC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ĐÍCH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QUÂN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LONG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HUỆ - THÁI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HỌ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TRỊNH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9C3A0966-0A4B-4954-82B5-A94E785E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" y="1976731"/>
            <a:ext cx="5112913" cy="48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6985F-94B2-4AEC-B18E-58489C2AFB6D}"/>
              </a:ext>
            </a:extLst>
          </p:cNvPr>
          <p:cNvSpPr txBox="1"/>
          <p:nvPr/>
        </p:nvSpPr>
        <p:spPr>
          <a:xfrm>
            <a:off x="1137109" y="697865"/>
            <a:ext cx="1021220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Đọc đoạn 1; 2 SGK trang 59 và trả lời câu hỏi sau: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5124BA-16A1-4D29-B887-4B262F58A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68" y="2908111"/>
            <a:ext cx="8421054" cy="26052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0B8E5-9DCD-490E-9EB5-739637D46253}"/>
              </a:ext>
            </a:extLst>
          </p:cNvPr>
          <p:cNvCxnSpPr>
            <a:cxnSpLocks/>
          </p:cNvCxnSpPr>
          <p:nvPr/>
        </p:nvCxnSpPr>
        <p:spPr>
          <a:xfrm>
            <a:off x="699912" y="4135775"/>
            <a:ext cx="6163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CA29DD-BF4D-467D-B584-5F383E730896}"/>
              </a:ext>
            </a:extLst>
          </p:cNvPr>
          <p:cNvCxnSpPr>
            <a:cxnSpLocks/>
          </p:cNvCxnSpPr>
          <p:nvPr/>
        </p:nvCxnSpPr>
        <p:spPr>
          <a:xfrm>
            <a:off x="2517423" y="4713113"/>
            <a:ext cx="4549421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B0950FC7-C90E-4D60-88FD-E1FFB3179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77" y="2812225"/>
            <a:ext cx="4220136" cy="4028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4AABEA-9209-4B43-95A5-F40433D4AD37}"/>
              </a:ext>
            </a:extLst>
          </p:cNvPr>
          <p:cNvSpPr txBox="1"/>
          <p:nvPr/>
        </p:nvSpPr>
        <p:spPr>
          <a:xfrm>
            <a:off x="1137109" y="1399343"/>
            <a:ext cx="1021220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rgbClr val="000000"/>
                </a:solidFill>
                <a:effectLst/>
              </a:rPr>
              <a:t>1. Năm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1786,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Nguyễn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Huệ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kéo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quân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ra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Bắc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để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err="1">
                <a:solidFill>
                  <a:srgbClr val="000000"/>
                </a:solidFill>
                <a:effectLst/>
              </a:rPr>
              <a:t>làm</a:t>
            </a:r>
            <a:r>
              <a:rPr lang="en-US" sz="3200" b="1" i="0">
                <a:solidFill>
                  <a:srgbClr val="000000"/>
                </a:solidFill>
                <a:effectLst/>
              </a:rPr>
              <a:t> gì?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D60A1-CC54-4CC2-B675-AC77F901E694}"/>
              </a:ext>
            </a:extLst>
          </p:cNvPr>
          <p:cNvSpPr txBox="1"/>
          <p:nvPr/>
        </p:nvSpPr>
        <p:spPr>
          <a:xfrm>
            <a:off x="1137109" y="2024309"/>
            <a:ext cx="1021220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2</a:t>
            </a:r>
            <a:r>
              <a:rPr lang="en-US" sz="3200" b="1" i="0">
                <a:solidFill>
                  <a:srgbClr val="000000"/>
                </a:solidFill>
                <a:effectLst/>
              </a:rPr>
              <a:t>. Thái độ của họ Trịnh như thế nào?</a:t>
            </a:r>
            <a:endParaRPr lang="en-US" sz="3200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18FDB0-AFDC-4F6B-86CF-9F1A41690E55}"/>
              </a:ext>
            </a:extLst>
          </p:cNvPr>
          <p:cNvCxnSpPr>
            <a:cxnSpLocks/>
          </p:cNvCxnSpPr>
          <p:nvPr/>
        </p:nvCxnSpPr>
        <p:spPr>
          <a:xfrm>
            <a:off x="2178757" y="3740664"/>
            <a:ext cx="66604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F20D54-1418-4F4A-B970-422C5087ED68}"/>
              </a:ext>
            </a:extLst>
          </p:cNvPr>
          <p:cNvCxnSpPr>
            <a:cxnSpLocks/>
          </p:cNvCxnSpPr>
          <p:nvPr/>
        </p:nvCxnSpPr>
        <p:spPr>
          <a:xfrm>
            <a:off x="1399823" y="5108224"/>
            <a:ext cx="7349066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1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ff6b823bbd68">
            <a:extLst>
              <a:ext uri="{FF2B5EF4-FFF2-40B4-BE49-F238E27FC236}">
                <a16:creationId xmlns:a16="http://schemas.microsoft.com/office/drawing/2014/main" id="{D5B28B2D-4B4B-4C7F-B5C8-58ED497A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3" name="图片 2" descr="5ff6b823bbd68 (1)">
            <a:extLst>
              <a:ext uri="{FF2B5EF4-FFF2-40B4-BE49-F238E27FC236}">
                <a16:creationId xmlns:a16="http://schemas.microsoft.com/office/drawing/2014/main" id="{4C57226F-D228-43FB-950A-C698BFAB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2" b="31450"/>
          <a:stretch>
            <a:fillRect/>
          </a:stretch>
        </p:blipFill>
        <p:spPr>
          <a:xfrm>
            <a:off x="2301875" y="-59055"/>
            <a:ext cx="7588885" cy="6917690"/>
          </a:xfrm>
          <a:prstGeom prst="rect">
            <a:avLst/>
          </a:prstGeom>
        </p:spPr>
      </p:pic>
      <p:pic>
        <p:nvPicPr>
          <p:cNvPr id="4" name="图片 56" descr="5ff6b823bbd68 (4)">
            <a:extLst>
              <a:ext uri="{FF2B5EF4-FFF2-40B4-BE49-F238E27FC236}">
                <a16:creationId xmlns:a16="http://schemas.microsoft.com/office/drawing/2014/main" id="{E568A341-28E3-4222-BB75-C50757236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41680" y="866140"/>
            <a:ext cx="3569335" cy="2780030"/>
          </a:xfrm>
          <a:prstGeom prst="rect">
            <a:avLst/>
          </a:prstGeom>
        </p:spPr>
      </p:pic>
      <p:pic>
        <p:nvPicPr>
          <p:cNvPr id="5" name="图片 12" descr="5ff6b823bbd68 (4)">
            <a:extLst>
              <a:ext uri="{FF2B5EF4-FFF2-40B4-BE49-F238E27FC236}">
                <a16:creationId xmlns:a16="http://schemas.microsoft.com/office/drawing/2014/main" id="{0A17405E-1271-4976-9933-EA81A6427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40800" y="4445000"/>
            <a:ext cx="3569335" cy="2780030"/>
          </a:xfrm>
          <a:prstGeom prst="rect">
            <a:avLst/>
          </a:prstGeom>
        </p:spPr>
      </p:pic>
      <p:grpSp>
        <p:nvGrpSpPr>
          <p:cNvPr id="6" name="组合 60">
            <a:extLst>
              <a:ext uri="{FF2B5EF4-FFF2-40B4-BE49-F238E27FC236}">
                <a16:creationId xmlns:a16="http://schemas.microsoft.com/office/drawing/2014/main" id="{8B1A5240-CB76-439B-A8BE-898F966B6233}"/>
              </a:ext>
            </a:extLst>
          </p:cNvPr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7" name="图片 58" descr="5ff6b823bbd68 (4)">
              <a:extLst>
                <a:ext uri="{FF2B5EF4-FFF2-40B4-BE49-F238E27FC236}">
                  <a16:creationId xmlns:a16="http://schemas.microsoft.com/office/drawing/2014/main" id="{AA03019D-F4DB-4DF0-B6BB-D5DE85C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8" name="图片 59" descr="5ff6b823bbd68 (4)">
              <a:extLst>
                <a:ext uri="{FF2B5EF4-FFF2-40B4-BE49-F238E27FC236}">
                  <a16:creationId xmlns:a16="http://schemas.microsoft.com/office/drawing/2014/main" id="{0D5B226C-A9F0-4EC7-8FAD-53CB7E02F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grpSp>
        <p:nvGrpSpPr>
          <p:cNvPr id="9" name="组合 77">
            <a:extLst>
              <a:ext uri="{FF2B5EF4-FFF2-40B4-BE49-F238E27FC236}">
                <a16:creationId xmlns:a16="http://schemas.microsoft.com/office/drawing/2014/main" id="{1722F875-6313-40E0-A6AD-897B609BEA4F}"/>
              </a:ext>
            </a:extLst>
          </p:cNvPr>
          <p:cNvGrpSpPr/>
          <p:nvPr/>
        </p:nvGrpSpPr>
        <p:grpSpPr>
          <a:xfrm>
            <a:off x="301538" y="680993"/>
            <a:ext cx="11250930" cy="6563360"/>
            <a:chOff x="767" y="1005"/>
            <a:chExt cx="17718" cy="10336"/>
          </a:xfrm>
        </p:grpSpPr>
        <p:sp>
          <p:nvSpPr>
            <p:cNvPr id="10" name="矩形 78">
              <a:extLst>
                <a:ext uri="{FF2B5EF4-FFF2-40B4-BE49-F238E27FC236}">
                  <a16:creationId xmlns:a16="http://schemas.microsoft.com/office/drawing/2014/main" id="{50C01ABD-16F8-498D-A4DA-1CB82A4C7241}"/>
                </a:ext>
              </a:extLst>
            </p:cNvPr>
            <p:cNvSpPr/>
            <p:nvPr/>
          </p:nvSpPr>
          <p:spPr>
            <a:xfrm>
              <a:off x="767" y="1005"/>
              <a:ext cx="17719" cy="8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1B8C0BBA-668F-43DC-9484-996A988A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8855" y="1711"/>
              <a:ext cx="1542" cy="17718"/>
            </a:xfrm>
            <a:prstGeom prst="rect">
              <a:avLst/>
            </a:prstGeom>
          </p:spPr>
        </p:pic>
      </p:grp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E53B6E61-A3C7-46B3-ADDA-305311A851CA}"/>
              </a:ext>
            </a:extLst>
          </p:cNvPr>
          <p:cNvGrpSpPr/>
          <p:nvPr/>
        </p:nvGrpSpPr>
        <p:grpSpPr>
          <a:xfrm>
            <a:off x="947928" y="112900"/>
            <a:ext cx="10296144" cy="1979425"/>
            <a:chOff x="409" y="1095"/>
            <a:chExt cx="18213" cy="10246"/>
          </a:xfrm>
        </p:grpSpPr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id="{57545A35-87FC-45FA-8ADA-4D9B689A87C2}"/>
                </a:ext>
              </a:extLst>
            </p:cNvPr>
            <p:cNvGrpSpPr/>
            <p:nvPr/>
          </p:nvGrpSpPr>
          <p:grpSpPr>
            <a:xfrm>
              <a:off x="767" y="1962"/>
              <a:ext cx="17719" cy="9379"/>
              <a:chOff x="767" y="1962"/>
              <a:chExt cx="17719" cy="9379"/>
            </a:xfrm>
          </p:grpSpPr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8E57C46-89F8-40C5-BB2F-6283CF168A9E}"/>
                  </a:ext>
                </a:extLst>
              </p:cNvPr>
              <p:cNvSpPr/>
              <p:nvPr/>
            </p:nvSpPr>
            <p:spPr>
              <a:xfrm>
                <a:off x="767" y="1962"/>
                <a:ext cx="17719" cy="7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Picture 15">
                <a:extLst>
                  <a:ext uri="{FF2B5EF4-FFF2-40B4-BE49-F238E27FC236}">
                    <a16:creationId xmlns:a16="http://schemas.microsoft.com/office/drawing/2014/main" id="{08C81CD7-2B4B-4CDA-9792-0627A0C24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 flipH="1">
                <a:off x="8855" y="1711"/>
                <a:ext cx="1542" cy="17718"/>
              </a:xfrm>
              <a:prstGeom prst="rect">
                <a:avLst/>
              </a:prstGeom>
            </p:spPr>
          </p:pic>
        </p:grpSp>
        <p:pic>
          <p:nvPicPr>
            <p:cNvPr id="14" name="图片 27" descr="5ff6b823bbd68 (1)">
              <a:extLst>
                <a:ext uri="{FF2B5EF4-FFF2-40B4-BE49-F238E27FC236}">
                  <a16:creationId xmlns:a16="http://schemas.microsoft.com/office/drawing/2014/main" id="{7593ED8F-BF40-4AB6-B585-4A33B7737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989" t="7782" r="19723" b="88989"/>
            <a:stretch>
              <a:fillRect/>
            </a:stretch>
          </p:blipFill>
          <p:spPr>
            <a:xfrm rot="16200000">
              <a:off x="-3915" y="5419"/>
              <a:ext cx="9243" cy="595"/>
            </a:xfrm>
            <a:prstGeom prst="rect">
              <a:avLst/>
            </a:prstGeom>
          </p:spPr>
        </p:pic>
        <p:pic>
          <p:nvPicPr>
            <p:cNvPr id="15" name="图片 11" descr="5ff6b823bbd68 (1)">
              <a:extLst>
                <a:ext uri="{FF2B5EF4-FFF2-40B4-BE49-F238E27FC236}">
                  <a16:creationId xmlns:a16="http://schemas.microsoft.com/office/drawing/2014/main" id="{135469E5-BFDF-4C26-B663-FD2F8478A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989" t="7782" r="19723" b="88989"/>
            <a:stretch>
              <a:fillRect/>
            </a:stretch>
          </p:blipFill>
          <p:spPr>
            <a:xfrm rot="5400000" flipH="1">
              <a:off x="13703" y="5419"/>
              <a:ext cx="9243" cy="59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42A975-3CF2-4D30-A579-83D0D7A0A401}"/>
              </a:ext>
            </a:extLst>
          </p:cNvPr>
          <p:cNvSpPr txBox="1"/>
          <p:nvPr/>
        </p:nvSpPr>
        <p:spPr>
          <a:xfrm>
            <a:off x="1375695" y="229800"/>
            <a:ext cx="9241213" cy="146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1. 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MỤC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ĐÍCH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TIẾN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QUÂN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RA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THĂNG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LONG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CỦA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NGUYỄN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HUỆ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-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THÁI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ĐỘ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CỦA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HỌ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TRỊNH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Alexander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B4AE7-2EC7-4B03-A490-97A6D5F2A5C0}"/>
              </a:ext>
            </a:extLst>
          </p:cNvPr>
          <p:cNvSpPr/>
          <p:nvPr/>
        </p:nvSpPr>
        <p:spPr>
          <a:xfrm>
            <a:off x="-8701" y="1943376"/>
            <a:ext cx="6002236" cy="5833222"/>
          </a:xfrm>
          <a:prstGeom prst="ellipse">
            <a:avLst/>
          </a:prstGeom>
          <a:noFill/>
          <a:ln w="28575" cap="flat" cmpd="sng" algn="ctr">
            <a:solidFill>
              <a:srgbClr val="7D5227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2" descr="Những vị tướng vĩ đại nhất trong lịch sử thế giới - HỘI KỶ LỤC GIA VIỆT NAM  - TỔ CHỨC KỶ LỤC VIỆT NAM(VIETKINGS)">
            <a:extLst>
              <a:ext uri="{FF2B5EF4-FFF2-40B4-BE49-F238E27FC236}">
                <a16:creationId xmlns:a16="http://schemas.microsoft.com/office/drawing/2014/main" id="{919A89CF-3D9B-4402-9921-98F8B1EC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135" l="9961" r="97266">
                        <a14:foregroundMark x1="22656" y1="66927" x2="26953" y2="73698"/>
                        <a14:foregroundMark x1="19922" y1="41146" x2="21680" y2="45573"/>
                        <a14:foregroundMark x1="63281" y1="51302" x2="88086" y2="76823"/>
                        <a14:foregroundMark x1="92773" y1="75521" x2="97266" y2="75000"/>
                        <a14:foregroundMark x1="97266" y1="71094" x2="95508" y2="80208"/>
                        <a14:foregroundMark x1="95117" y1="94792" x2="43555" y2="89583"/>
                        <a14:foregroundMark x1="43555" y1="89583" x2="43555" y2="89323"/>
                        <a14:foregroundMark x1="58203" y1="81250" x2="35547" y2="96354"/>
                        <a14:foregroundMark x1="35547" y1="96354" x2="35352" y2="97135"/>
                        <a14:foregroundMark x1="56445" y1="39063" x2="70898" y2="52344"/>
                        <a14:foregroundMark x1="20898" y1="52865" x2="18750" y2="65625"/>
                        <a14:foregroundMark x1="79297" y1="65365" x2="79297" y2="65365"/>
                        <a14:foregroundMark x1="77734" y1="61719" x2="81836" y2="66927"/>
                        <a14:foregroundMark x1="68359" y1="44792" x2="69336" y2="47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439" y="1403639"/>
            <a:ext cx="6211880" cy="5341462"/>
          </a:xfrm>
          <a:prstGeom prst="rect">
            <a:avLst/>
          </a:prstGeom>
          <a:noFill/>
          <a:effectLst>
            <a:glow rad="139700">
              <a:schemeClr val="accent3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iamond 20">
            <a:extLst>
              <a:ext uri="{FF2B5EF4-FFF2-40B4-BE49-F238E27FC236}">
                <a16:creationId xmlns:a16="http://schemas.microsoft.com/office/drawing/2014/main" id="{295C41C8-292D-4E4E-864F-30B78F4C6ACF}"/>
              </a:ext>
            </a:extLst>
          </p:cNvPr>
          <p:cNvSpPr/>
          <p:nvPr/>
        </p:nvSpPr>
        <p:spPr>
          <a:xfrm>
            <a:off x="5011109" y="2609735"/>
            <a:ext cx="809507" cy="772027"/>
          </a:xfrm>
          <a:prstGeom prst="diamon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#9Slide03 Kaleko 105 Round Bold" pitchFamily="2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55B27F52-0263-4677-910C-026CE6101638}"/>
              </a:ext>
            </a:extLst>
          </p:cNvPr>
          <p:cNvSpPr/>
          <p:nvPr/>
        </p:nvSpPr>
        <p:spPr>
          <a:xfrm>
            <a:off x="5498534" y="4871270"/>
            <a:ext cx="891774" cy="772027"/>
          </a:xfrm>
          <a:prstGeom prst="diamon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#9Slide03 Kaleko 105 Round Bol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E4E2D-F207-4139-B3D2-BA48DEC59E7F}"/>
              </a:ext>
            </a:extLst>
          </p:cNvPr>
          <p:cNvSpPr txBox="1"/>
          <p:nvPr/>
        </p:nvSpPr>
        <p:spPr>
          <a:xfrm>
            <a:off x="5839174" y="2123222"/>
            <a:ext cx="5713294" cy="1569660"/>
          </a:xfrm>
          <a:custGeom>
            <a:avLst/>
            <a:gdLst>
              <a:gd name="connsiteX0" fmla="*/ 0 w 5713294"/>
              <a:gd name="connsiteY0" fmla="*/ 0 h 1569660"/>
              <a:gd name="connsiteX1" fmla="*/ 5713294 w 5713294"/>
              <a:gd name="connsiteY1" fmla="*/ 0 h 1569660"/>
              <a:gd name="connsiteX2" fmla="*/ 5713294 w 5713294"/>
              <a:gd name="connsiteY2" fmla="*/ 1569660 h 1569660"/>
              <a:gd name="connsiteX3" fmla="*/ 0 w 5713294"/>
              <a:gd name="connsiteY3" fmla="*/ 1569660 h 1569660"/>
              <a:gd name="connsiteX4" fmla="*/ 0 w 5713294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294" h="1569660" fill="none" extrusionOk="0">
                <a:moveTo>
                  <a:pt x="0" y="0"/>
                </a:moveTo>
                <a:cubicBezTo>
                  <a:pt x="1704196" y="-33775"/>
                  <a:pt x="3280429" y="138873"/>
                  <a:pt x="5713294" y="0"/>
                </a:cubicBezTo>
                <a:cubicBezTo>
                  <a:pt x="5606182" y="171814"/>
                  <a:pt x="5628759" y="911667"/>
                  <a:pt x="5713294" y="1569660"/>
                </a:cubicBezTo>
                <a:cubicBezTo>
                  <a:pt x="4555721" y="1432330"/>
                  <a:pt x="575950" y="1431804"/>
                  <a:pt x="0" y="1569660"/>
                </a:cubicBezTo>
                <a:cubicBezTo>
                  <a:pt x="42701" y="862495"/>
                  <a:pt x="-4294" y="651171"/>
                  <a:pt x="0" y="0"/>
                </a:cubicBezTo>
                <a:close/>
              </a:path>
              <a:path w="5713294" h="1569660" stroke="0" extrusionOk="0">
                <a:moveTo>
                  <a:pt x="0" y="0"/>
                </a:moveTo>
                <a:cubicBezTo>
                  <a:pt x="859044" y="-101487"/>
                  <a:pt x="3922827" y="-162162"/>
                  <a:pt x="5713294" y="0"/>
                </a:cubicBezTo>
                <a:cubicBezTo>
                  <a:pt x="5693322" y="697056"/>
                  <a:pt x="5729899" y="815558"/>
                  <a:pt x="5713294" y="1569660"/>
                </a:cubicBezTo>
                <a:cubicBezTo>
                  <a:pt x="3321678" y="1619725"/>
                  <a:pt x="1401492" y="1411211"/>
                  <a:pt x="0" y="1569660"/>
                </a:cubicBezTo>
                <a:cubicBezTo>
                  <a:pt x="3654" y="909124"/>
                  <a:pt x="115097" y="3917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lật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năm 1786,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quân ra Thăng Long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lật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giang sơn.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544D14-BCE6-4957-B4F7-9D78E50D57B6}"/>
              </a:ext>
            </a:extLst>
          </p:cNvPr>
          <p:cNvSpPr txBox="1"/>
          <p:nvPr/>
        </p:nvSpPr>
        <p:spPr>
          <a:xfrm>
            <a:off x="6390308" y="4424996"/>
            <a:ext cx="5071609" cy="1569660"/>
          </a:xfrm>
          <a:custGeom>
            <a:avLst/>
            <a:gdLst>
              <a:gd name="connsiteX0" fmla="*/ 0 w 5071609"/>
              <a:gd name="connsiteY0" fmla="*/ 0 h 1569660"/>
              <a:gd name="connsiteX1" fmla="*/ 5071609 w 5071609"/>
              <a:gd name="connsiteY1" fmla="*/ 0 h 1569660"/>
              <a:gd name="connsiteX2" fmla="*/ 5071609 w 5071609"/>
              <a:gd name="connsiteY2" fmla="*/ 1569660 h 1569660"/>
              <a:gd name="connsiteX3" fmla="*/ 0 w 5071609"/>
              <a:gd name="connsiteY3" fmla="*/ 1569660 h 1569660"/>
              <a:gd name="connsiteX4" fmla="*/ 0 w 5071609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609" h="1569660" fill="none" extrusionOk="0">
                <a:moveTo>
                  <a:pt x="0" y="0"/>
                </a:moveTo>
                <a:cubicBezTo>
                  <a:pt x="1627774" y="116108"/>
                  <a:pt x="2837566" y="-67054"/>
                  <a:pt x="5071609" y="0"/>
                </a:cubicBezTo>
                <a:cubicBezTo>
                  <a:pt x="4979830" y="247149"/>
                  <a:pt x="5172108" y="1066064"/>
                  <a:pt x="5071609" y="1569660"/>
                </a:cubicBezTo>
                <a:cubicBezTo>
                  <a:pt x="3258798" y="1480621"/>
                  <a:pt x="2529612" y="1600668"/>
                  <a:pt x="0" y="1569660"/>
                </a:cubicBezTo>
                <a:cubicBezTo>
                  <a:pt x="83144" y="1014953"/>
                  <a:pt x="39828" y="721839"/>
                  <a:pt x="0" y="0"/>
                </a:cubicBezTo>
                <a:close/>
              </a:path>
              <a:path w="5071609" h="1569660" stroke="0" extrusionOk="0">
                <a:moveTo>
                  <a:pt x="0" y="0"/>
                </a:moveTo>
                <a:cubicBezTo>
                  <a:pt x="1868878" y="41259"/>
                  <a:pt x="3383995" y="-83738"/>
                  <a:pt x="5071609" y="0"/>
                </a:cubicBezTo>
                <a:cubicBezTo>
                  <a:pt x="5204964" y="540454"/>
                  <a:pt x="5062758" y="1223373"/>
                  <a:pt x="5071609" y="1569660"/>
                </a:cubicBezTo>
                <a:cubicBezTo>
                  <a:pt x="3765777" y="1550081"/>
                  <a:pt x="622233" y="1655885"/>
                  <a:pt x="0" y="1569660"/>
                </a:cubicBezTo>
                <a:cubicBezTo>
                  <a:pt x="59462" y="1242014"/>
                  <a:pt x="121678" y="38241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334919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chúa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rịnh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nhưng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quan, coi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quân.</a:t>
            </a:r>
          </a:p>
        </p:txBody>
      </p:sp>
    </p:spTree>
    <p:extLst>
      <p:ext uri="{BB962C8B-B14F-4D97-AF65-F5344CB8AC3E}">
        <p14:creationId xmlns:p14="http://schemas.microsoft.com/office/powerpoint/2010/main" val="12212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F512ECC-3942-43F0-853F-B68AECA7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9" b="99784" l="455" r="99242">
                        <a14:foregroundMark x1="6818" y1="28788" x2="6970" y2="77706"/>
                        <a14:foregroundMark x1="7576" y1="88528" x2="37576" y2="90043"/>
                        <a14:foregroundMark x1="3939" y1="32035" x2="606" y2="55195"/>
                        <a14:foregroundMark x1="1970" y1="44805" x2="3485" y2="88095"/>
                        <a14:foregroundMark x1="3485" y1="88095" x2="39545" y2="99784"/>
                        <a14:foregroundMark x1="39394" y1="7143" x2="13636" y2="8442"/>
                        <a14:foregroundMark x1="13636" y1="8442" x2="13485" y2="8225"/>
                        <a14:foregroundMark x1="56212" y1="4762" x2="14242" y2="1299"/>
                        <a14:foregroundMark x1="67879" y1="57792" x2="43030" y2="60823"/>
                        <a14:foregroundMark x1="70909" y1="54545" x2="42273" y2="59091"/>
                        <a14:foregroundMark x1="33636" y1="65584" x2="30758" y2="67100"/>
                        <a14:foregroundMark x1="66212" y1="53030" x2="49242" y2="55195"/>
                        <a14:foregroundMark x1="46167" y1="47749" x2="36212" y2="51082"/>
                        <a14:foregroundMark x1="52160" y1="45743" x2="47399" y2="47337"/>
                        <a14:foregroundMark x1="65303" y1="41342" x2="58923" y2="43478"/>
                        <a14:foregroundMark x1="40455" y1="42857" x2="33788" y2="56710"/>
                        <a14:foregroundMark x1="67273" y1="39827" x2="58030" y2="51732"/>
                        <a14:foregroundMark x1="88444" y1="42378" x2="82576" y2="75758"/>
                        <a14:foregroundMark x1="82576" y1="75758" x2="82576" y2="75758"/>
                        <a14:foregroundMark x1="91212" y1="55411" x2="82273" y2="94805"/>
                        <a14:foregroundMark x1="82273" y1="94805" x2="83333" y2="96104"/>
                        <a14:foregroundMark x1="95307" y1="76188" x2="95758" y2="97403"/>
                        <a14:foregroundMark x1="98238" y1="77888" x2="98030" y2="97835"/>
                        <a14:foregroundMark x1="98030" y1="97835" x2="97985" y2="78456"/>
                        <a14:foregroundMark x1="76667" y1="46753" x2="72424" y2="55411"/>
                        <a14:foregroundMark x1="83788" y1="33550" x2="77616" y2="44523"/>
                        <a14:foregroundMark x1="87654" y1="18078" x2="88636" y2="19481"/>
                        <a14:foregroundMark x1="99242" y1="16667" x2="98940" y2="17691"/>
                        <a14:foregroundMark x1="63636" y1="26840" x2="63365" y2="27750"/>
                        <a14:foregroundMark x1="56364" y1="34632" x2="54783" y2="40504"/>
                        <a14:foregroundMark x1="63636" y1="26407" x2="63219" y2="27657"/>
                        <a14:foregroundMark x1="73636" y1="48485" x2="73788" y2="50216"/>
                        <a14:foregroundMark x1="87727" y1="25974" x2="84848" y2="32468"/>
                        <a14:foregroundMark x1="49394" y1="42857" x2="47727" y2="41991"/>
                        <a14:backgroundMark x1="92576" y1="25325" x2="93485" y2="37446"/>
                        <a14:backgroundMark x1="93485" y1="37446" x2="93485" y2="37446"/>
                        <a14:backgroundMark x1="93485" y1="37446" x2="96970" y2="64935"/>
                        <a14:backgroundMark x1="96061" y1="63636" x2="93788" y2="74892"/>
                        <a14:backgroundMark x1="98333" y1="75974" x2="99091" y2="75974"/>
                        <a14:backgroundMark x1="99394" y1="68398" x2="96818" y2="77056"/>
                        <a14:backgroundMark x1="98333" y1="17749" x2="99697" y2="46753"/>
                        <a14:backgroundMark x1="79545" y1="27489" x2="83247" y2="27489"/>
                        <a14:backgroundMark x1="75303" y1="37879" x2="74091" y2="46104"/>
                        <a14:backgroundMark x1="55909" y1="40693" x2="55606" y2="44372"/>
                        <a14:backgroundMark x1="56212" y1="43290" x2="55000" y2="48052"/>
                        <a14:backgroundMark x1="46212" y1="45671" x2="45303" y2="46537"/>
                        <a14:backgroundMark x1="63485" y1="31602" x2="60758" y2="37662"/>
                        <a14:backgroundMark x1="63636" y1="27922" x2="62121" y2="32468"/>
                        <a14:backgroundMark x1="89697" y1="37229" x2="88636" y2="40476"/>
                        <a14:backgroundMark x1="88485" y1="33766" x2="99394" y2="50866"/>
                        <a14:backgroundMark x1="88939" y1="41775" x2="88485" y2="42424"/>
                        <a14:backgroundMark x1="88636" y1="40260" x2="88788" y2="41558"/>
                        <a14:backgroundMark x1="85124" y1="23875" x2="88485" y2="14935"/>
                        <a14:backgroundMark x1="88485" y1="14935" x2="88485" y2="14935"/>
                        <a14:backgroundMark x1="85606" y1="23593" x2="85546" y2="24215"/>
                        <a14:backgroundMark x1="61364" y1="37879" x2="59091" y2="37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1328" y="2475598"/>
            <a:ext cx="6050672" cy="4392094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76CB791C-95F3-4AAE-A4AD-001C430BC1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827" y="0"/>
            <a:ext cx="8391314" cy="83917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9E495C-1D98-49CC-A282-5DA122E5054A}"/>
              </a:ext>
            </a:extLst>
          </p:cNvPr>
          <p:cNvGrpSpPr/>
          <p:nvPr/>
        </p:nvGrpSpPr>
        <p:grpSpPr>
          <a:xfrm>
            <a:off x="316089" y="112741"/>
            <a:ext cx="11232443" cy="2591362"/>
            <a:chOff x="1437842" y="112741"/>
            <a:chExt cx="9538819" cy="2591362"/>
          </a:xfrm>
        </p:grpSpPr>
        <p:grpSp>
          <p:nvGrpSpPr>
            <p:cNvPr id="5" name="组合 29">
              <a:extLst>
                <a:ext uri="{FF2B5EF4-FFF2-40B4-BE49-F238E27FC236}">
                  <a16:creationId xmlns:a16="http://schemas.microsoft.com/office/drawing/2014/main" id="{3EDA2066-8D71-4A68-AFAA-0A7274543F99}"/>
                </a:ext>
              </a:extLst>
            </p:cNvPr>
            <p:cNvGrpSpPr/>
            <p:nvPr/>
          </p:nvGrpSpPr>
          <p:grpSpPr>
            <a:xfrm>
              <a:off x="1501421" y="112741"/>
              <a:ext cx="9411661" cy="2591362"/>
              <a:chOff x="2300" y="2414"/>
              <a:chExt cx="13789" cy="4688"/>
            </a:xfrm>
          </p:grpSpPr>
          <p:sp>
            <p:nvSpPr>
              <p:cNvPr id="6" name="圆角矩形 25">
                <a:extLst>
                  <a:ext uri="{FF2B5EF4-FFF2-40B4-BE49-F238E27FC236}">
                    <a16:creationId xmlns:a16="http://schemas.microsoft.com/office/drawing/2014/main" id="{BE5C1DA9-0CC7-435D-A401-70120CC555A2}"/>
                  </a:ext>
                </a:extLst>
              </p:cNvPr>
              <p:cNvSpPr/>
              <p:nvPr/>
            </p:nvSpPr>
            <p:spPr>
              <a:xfrm>
                <a:off x="2662" y="2931"/>
                <a:ext cx="13065" cy="3654"/>
              </a:xfrm>
              <a:prstGeom prst="roundRect">
                <a:avLst>
                  <a:gd name="adj" fmla="val 0"/>
                </a:avLst>
              </a:prstGeom>
              <a:solidFill>
                <a:srgbClr val="DDD0AF"/>
              </a:solidFill>
              <a:ln w="127000">
                <a:solidFill>
                  <a:srgbClr val="5A55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7" name="图片 27" descr="5ff6b823bbd68 (1)">
                <a:extLst>
                  <a:ext uri="{FF2B5EF4-FFF2-40B4-BE49-F238E27FC236}">
                    <a16:creationId xmlns:a16="http://schemas.microsoft.com/office/drawing/2014/main" id="{A44E6BDA-E09C-42F0-BBB9-6CD69DDBE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0989" t="7782" r="19723" b="88989"/>
              <a:stretch>
                <a:fillRect/>
              </a:stretch>
            </p:blipFill>
            <p:spPr>
              <a:xfrm rot="16200000">
                <a:off x="197" y="4517"/>
                <a:ext cx="4688" cy="483"/>
              </a:xfrm>
              <a:prstGeom prst="rect">
                <a:avLst/>
              </a:prstGeom>
            </p:spPr>
          </p:pic>
          <p:pic>
            <p:nvPicPr>
              <p:cNvPr id="8" name="图片 28" descr="5ff6b823bbd68 (1)">
                <a:extLst>
                  <a:ext uri="{FF2B5EF4-FFF2-40B4-BE49-F238E27FC236}">
                    <a16:creationId xmlns:a16="http://schemas.microsoft.com/office/drawing/2014/main" id="{852BBB28-DE6D-49FA-8E06-D48DEEC69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0989" t="7782" r="19723" b="88989"/>
              <a:stretch>
                <a:fillRect/>
              </a:stretch>
            </p:blipFill>
            <p:spPr>
              <a:xfrm rot="16200000">
                <a:off x="13504" y="4517"/>
                <a:ext cx="4688" cy="483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994AB-011A-49B4-9FF0-E6B75DF63CD2}"/>
                </a:ext>
              </a:extLst>
            </p:cNvPr>
            <p:cNvSpPr txBox="1"/>
            <p:nvPr/>
          </p:nvSpPr>
          <p:spPr>
            <a:xfrm>
              <a:off x="1437842" y="559896"/>
              <a:ext cx="95388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NGHĨA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QUÂN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TÂY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SƠN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TIẾN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RA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THĂNG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9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873A9E-50A1-4005-902D-39F5BE519DF6}"/>
              </a:ext>
            </a:extLst>
          </p:cNvPr>
          <p:cNvSpPr txBox="1"/>
          <p:nvPr/>
        </p:nvSpPr>
        <p:spPr>
          <a:xfrm>
            <a:off x="2788355" y="3074790"/>
            <a:ext cx="7574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hlinkClick r:id="rId2"/>
              </a:rPr>
              <a:t>Khát vọng non sông: Quân Tây Sơn đánh thành Thăng Long - Video đã phát trên VTV1 | VTV.VN</a:t>
            </a:r>
            <a:endParaRPr lang="en-US" sz="2400"/>
          </a:p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12E2F-F5A4-4F4E-9718-5F4B5D6753CE}"/>
              </a:ext>
            </a:extLst>
          </p:cNvPr>
          <p:cNvSpPr txBox="1"/>
          <p:nvPr/>
        </p:nvSpPr>
        <p:spPr>
          <a:xfrm>
            <a:off x="909637" y="2247077"/>
            <a:ext cx="10781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Xem phim Diễn biến “Nghĩa quân Tây Sơn tiến ra Thăng Long”:</a:t>
            </a:r>
          </a:p>
        </p:txBody>
      </p:sp>
    </p:spTree>
    <p:extLst>
      <p:ext uri="{BB962C8B-B14F-4D97-AF65-F5344CB8AC3E}">
        <p14:creationId xmlns:p14="http://schemas.microsoft.com/office/powerpoint/2010/main" val="209168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491</Words>
  <Application>Microsoft Office PowerPoint</Application>
  <PresentationFormat>Widescreen</PresentationFormat>
  <Paragraphs>48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UTM Netmuc KT</vt:lpstr>
      <vt:lpstr>#9Slide03 Kaleko 105 Round Bold</vt:lpstr>
      <vt:lpstr>UTM Camellia</vt:lpstr>
      <vt:lpstr>Source Han Serif SC</vt:lpstr>
      <vt:lpstr>UTM Azuki</vt:lpstr>
      <vt:lpstr>方正清刻本悦宋简体</vt:lpstr>
      <vt:lpstr>UTM Staccato </vt:lpstr>
      <vt:lpstr>Wingdings</vt:lpstr>
      <vt:lpstr>Arial</vt:lpstr>
      <vt:lpstr>UTM Khuccamta</vt:lpstr>
      <vt:lpstr>UTM Alexander</vt:lpstr>
      <vt:lpstr>Times New Roman</vt:lpstr>
      <vt:lpstr>等线</vt:lpstr>
      <vt:lpstr>Calibri</vt:lpstr>
      <vt:lpstr>UVN Thanh Pho Nang</vt:lpstr>
      <vt:lpstr>UVN Dinh Hon</vt:lpstr>
      <vt:lpstr>UTM Silk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Nghia quan Tay Son tien ra Thang Long; </dc:title>
  <dc:subject>Lich su 4</dc:subject>
  <dc:creator>KTUTS</dc:creator>
  <cp:keywords>YenVu</cp:keywords>
  <cp:lastModifiedBy>ADMIN</cp:lastModifiedBy>
  <cp:revision>4</cp:revision>
  <dcterms:created xsi:type="dcterms:W3CDTF">2022-03-14T04:13:08Z</dcterms:created>
  <dcterms:modified xsi:type="dcterms:W3CDTF">2023-03-26T22:00:14Z</dcterms:modified>
  <cp:version>03</cp:version>
</cp:coreProperties>
</file>