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62" r:id="rId4"/>
    <p:sldId id="258" r:id="rId5"/>
    <p:sldId id="285" r:id="rId6"/>
    <p:sldId id="286" r:id="rId7"/>
    <p:sldId id="272" r:id="rId8"/>
    <p:sldId id="263" r:id="rId9"/>
    <p:sldId id="278" r:id="rId10"/>
    <p:sldId id="265" r:id="rId11"/>
    <p:sldId id="266" r:id="rId12"/>
    <p:sldId id="279" r:id="rId13"/>
    <p:sldId id="280" r:id="rId14"/>
    <p:sldId id="259" r:id="rId15"/>
    <p:sldId id="282" r:id="rId16"/>
    <p:sldId id="268" r:id="rId17"/>
    <p:sldId id="281" r:id="rId18"/>
    <p:sldId id="269" r:id="rId19"/>
    <p:sldId id="283" r:id="rId20"/>
    <p:sldId id="270" r:id="rId21"/>
    <p:sldId id="276" r:id="rId22"/>
    <p:sldId id="271" r:id="rId23"/>
    <p:sldId id="267" r:id="rId24"/>
    <p:sldId id="274" r:id="rId25"/>
    <p:sldId id="284" r:id="rId26"/>
    <p:sldId id="273" r:id="rId27"/>
    <p:sldId id="275" r:id="rId28"/>
    <p:sldId id="287" r:id="rId29"/>
    <p:sldId id="277" r:id="rId30"/>
    <p:sldId id="288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34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17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86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78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098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15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36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312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50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071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14A14-C3C4-4BCE-BF05-3F33DE5992B8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4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14A14-C3C4-4BCE-BF05-3F33DE5992B8}" type="datetimeFigureOut">
              <a:rPr lang="en-US" smtClean="0"/>
              <a:t>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C9A40-3FD5-40EB-99E4-2F960F4768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73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1400" y="1106124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u="sng" dirty="0" err="1"/>
              <a:t>Kỹ</a:t>
            </a:r>
            <a:r>
              <a:rPr lang="en-US" sz="4400" u="sng" dirty="0"/>
              <a:t> </a:t>
            </a:r>
            <a:r>
              <a:rPr lang="en-US" sz="4400" u="sng" dirty="0" err="1"/>
              <a:t>thuật</a:t>
            </a:r>
            <a:r>
              <a:rPr lang="en-US" sz="4400" u="sng" dirty="0"/>
              <a:t>:</a:t>
            </a:r>
          </a:p>
        </p:txBody>
      </p:sp>
      <p:sp>
        <p:nvSpPr>
          <p:cNvPr id="6" name="Rectangle 5"/>
          <p:cNvSpPr/>
          <p:nvPr/>
        </p:nvSpPr>
        <p:spPr>
          <a:xfrm>
            <a:off x="4486561" y="3657600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9291" y="2358012"/>
            <a:ext cx="914399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CÁC CHI TIẾT VÀ DỤNG CỤ CỦA BỘ LẮP GHÉP MÔN KỸ THUẬT</a:t>
            </a:r>
            <a:endParaRPr lang="en-US" sz="5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20350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80554" y="438603"/>
            <a:ext cx="858289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055"/>
            <a:ext cx="5257800" cy="6781800"/>
          </a:xfrm>
          <a:prstGeom prst="rect">
            <a:avLst/>
          </a:prstGeom>
          <a:solidFill>
            <a:srgbClr val="FFFF00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066800"/>
            <a:ext cx="40386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1524000"/>
            <a:ext cx="21336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11 </a:t>
            </a:r>
            <a:r>
              <a:rPr lang="en-US" sz="2000" dirty="0" err="1"/>
              <a:t>lỗ</a:t>
            </a:r>
            <a:endParaRPr lang="en-US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295400" y="3185754"/>
            <a:ext cx="1981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9 </a:t>
            </a:r>
            <a:r>
              <a:rPr lang="en-US" sz="2000" dirty="0" err="1"/>
              <a:t>lỗ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1295400" y="4876800"/>
            <a:ext cx="1981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7 </a:t>
            </a:r>
            <a:r>
              <a:rPr lang="en-US" sz="2000" dirty="0" err="1"/>
              <a:t>lỗ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295400" y="6476999"/>
            <a:ext cx="198120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6 </a:t>
            </a:r>
            <a:r>
              <a:rPr lang="en-US" sz="2000" dirty="0" err="1"/>
              <a:t>lỗ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182590" y="2195621"/>
            <a:ext cx="212321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5 </a:t>
            </a:r>
            <a:r>
              <a:rPr lang="en-US" sz="2000" dirty="0" err="1"/>
              <a:t>lỗ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182591" y="3675920"/>
            <a:ext cx="2047009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3 </a:t>
            </a:r>
            <a:r>
              <a:rPr lang="en-US" sz="2000" dirty="0" err="1"/>
              <a:t>lỗ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182591" y="5338465"/>
            <a:ext cx="2275610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sz="2000" dirty="0" err="1"/>
              <a:t>Thanh</a:t>
            </a:r>
            <a:r>
              <a:rPr lang="en-US" sz="2000" dirty="0"/>
              <a:t> </a:t>
            </a:r>
            <a:r>
              <a:rPr lang="en-US" sz="2000" dirty="0" err="1"/>
              <a:t>thẳng</a:t>
            </a:r>
            <a:r>
              <a:rPr lang="en-US" sz="2000" dirty="0"/>
              <a:t> 2 </a:t>
            </a:r>
            <a:r>
              <a:rPr lang="en-US" sz="2000" dirty="0" err="1"/>
              <a:t>lỗ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9744386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200" y="1828800"/>
            <a:ext cx="906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Nhóm 3: Các loại thanh chữ U và  chữ L                                                    (gồm 4 chi tiết)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2341831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"/>
            <a:ext cx="60198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20894" y="300336"/>
            <a:ext cx="239450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r>
              <a:rPr lang="en-US" sz="2400" dirty="0"/>
              <a:t> U </a:t>
            </a:r>
            <a:r>
              <a:rPr lang="en-US" sz="2400" dirty="0" err="1"/>
              <a:t>dài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520894" y="1905000"/>
            <a:ext cx="262310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U </a:t>
            </a:r>
            <a:r>
              <a:rPr lang="en-US" dirty="0" err="1"/>
              <a:t>ngắn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20894" y="4038600"/>
            <a:ext cx="239450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 </a:t>
            </a:r>
            <a:r>
              <a:rPr lang="en-US" dirty="0" err="1"/>
              <a:t>dài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520894" y="6096000"/>
            <a:ext cx="2394506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Thanh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 </a:t>
            </a:r>
            <a:r>
              <a:rPr lang="en-US" dirty="0" err="1"/>
              <a:t>ngắn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00981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133600"/>
            <a:ext cx="8991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/>
              <a:t>Nhóm 4: Bánh xe,bánh đai và các chi tiết khác                                                   (gồm 5 chi tiết)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6405521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263235"/>
            <a:ext cx="2822575" cy="373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951" y="225097"/>
            <a:ext cx="32004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230275" y="3771900"/>
            <a:ext cx="25908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82736" y="2089666"/>
            <a:ext cx="116046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Bánh</a:t>
            </a:r>
            <a:r>
              <a:rPr lang="en-US" sz="2400" dirty="0"/>
              <a:t> </a:t>
            </a:r>
            <a:r>
              <a:rPr lang="en-US" sz="2400" dirty="0" err="1"/>
              <a:t>xe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582736" y="3952295"/>
            <a:ext cx="1312864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Bánh</a:t>
            </a:r>
            <a:r>
              <a:rPr lang="en-US" sz="2400" dirty="0"/>
              <a:t> </a:t>
            </a:r>
            <a:r>
              <a:rPr lang="en-US" sz="2400" dirty="0" err="1"/>
              <a:t>đai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6019800" y="1934271"/>
            <a:ext cx="1600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Đai</a:t>
            </a:r>
            <a:r>
              <a:rPr lang="en-US" sz="2400" dirty="0"/>
              <a:t> </a:t>
            </a:r>
            <a:r>
              <a:rPr lang="en-US" sz="2400" dirty="0" err="1"/>
              <a:t>chuyền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172200" y="3886199"/>
            <a:ext cx="1143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gai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886200" y="6096000"/>
            <a:ext cx="1676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Thanh</a:t>
            </a:r>
            <a:r>
              <a:rPr lang="en-US" sz="2400" dirty="0"/>
              <a:t> </a:t>
            </a:r>
            <a:r>
              <a:rPr lang="en-US" sz="2400" dirty="0" err="1"/>
              <a:t>móc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5227194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2057401"/>
            <a:ext cx="807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/>
              <a:t>Nhóm 5: Các loại trục (gồm 4 chi tiết)</a:t>
            </a:r>
          </a:p>
          <a:p>
            <a:pPr algn="ctr"/>
            <a:r>
              <a:rPr lang="vi-VN" sz="3600" dirty="0"/>
              <a:t> 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44168024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0"/>
            <a:ext cx="6781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76600" y="1381081"/>
            <a:ext cx="1600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Trục</a:t>
            </a:r>
            <a:r>
              <a:rPr lang="en-US" sz="2400" dirty="0"/>
              <a:t> quay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29000" y="3389668"/>
            <a:ext cx="1295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Trục</a:t>
            </a:r>
            <a:r>
              <a:rPr lang="en-US" sz="2400" dirty="0"/>
              <a:t> </a:t>
            </a:r>
            <a:r>
              <a:rPr lang="en-US" sz="2400" dirty="0" err="1"/>
              <a:t>dài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429000" y="4844396"/>
            <a:ext cx="1676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Trục</a:t>
            </a:r>
            <a:r>
              <a:rPr lang="en-US" dirty="0"/>
              <a:t> </a:t>
            </a:r>
            <a:r>
              <a:rPr lang="en-US" dirty="0" err="1"/>
              <a:t>ngắn</a:t>
            </a:r>
            <a:r>
              <a:rPr lang="en-US" dirty="0"/>
              <a:t> 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9000" y="6373321"/>
            <a:ext cx="168332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Trục</a:t>
            </a:r>
            <a:r>
              <a:rPr lang="en-US" dirty="0"/>
              <a:t> </a:t>
            </a:r>
            <a:r>
              <a:rPr lang="en-US" dirty="0" err="1"/>
              <a:t>ngắn</a:t>
            </a:r>
            <a:r>
              <a:rPr lang="en-US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92227679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3400" y="1981200"/>
            <a:ext cx="8229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dirty="0"/>
              <a:t>Nhóm 6: Ốc, vít và vòng hãm </a:t>
            </a:r>
          </a:p>
          <a:p>
            <a:pPr lvl="0" algn="ctr"/>
            <a:r>
              <a:rPr lang="vi-VN" sz="3600" dirty="0">
                <a:solidFill>
                  <a:prstClr val="black"/>
                </a:solidFill>
              </a:rPr>
              <a:t>(gồm 5 chi tiết)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06443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7243"/>
            <a:ext cx="4343400" cy="445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07242"/>
            <a:ext cx="4343400" cy="445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2699266"/>
            <a:ext cx="1219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Vít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298864" y="4791437"/>
            <a:ext cx="1447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r>
              <a:rPr lang="en-US" dirty="0" err="1"/>
              <a:t>Vít</a:t>
            </a:r>
            <a:r>
              <a:rPr lang="en-US" dirty="0"/>
              <a:t> </a:t>
            </a:r>
            <a:r>
              <a:rPr lang="en-US" dirty="0" err="1"/>
              <a:t>dài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72200" y="2699266"/>
            <a:ext cx="1371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r>
              <a:rPr lang="en-US" dirty="0" err="1"/>
              <a:t>Ốc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199909" y="4796134"/>
            <a:ext cx="1676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hãm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95902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" y="1828801"/>
            <a:ext cx="853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dirty="0"/>
              <a:t>Nhóm 7: Cờ-lê, tua-vít </a:t>
            </a:r>
            <a:r>
              <a:rPr lang="vi-VN" sz="3600" dirty="0">
                <a:solidFill>
                  <a:prstClr val="black"/>
                </a:solidFill>
              </a:rPr>
              <a:t>(gồm 2 chi tiết)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4139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9906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YÊU CẦU CẦN ĐẠT</a:t>
            </a:r>
            <a:endParaRPr lang="en-US" sz="54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2209800"/>
            <a:ext cx="88391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ea typeface="Arial" panose="020B0604020202020204" pitchFamily="34" charset="0"/>
              </a:rPr>
              <a:t>- </a:t>
            </a:r>
            <a:r>
              <a:rPr lang="en-US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lang="vi-VN" sz="3600" dirty="0" smtClean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ọc </a:t>
            </a:r>
            <a:r>
              <a:rPr lang="vi-VN" sz="3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 biết được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tên gọi  và hình dạng của các chi tiết trong bộ lắp ghép</a:t>
            </a:r>
            <a:r>
              <a:rPr lang="vi-VN" sz="36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3600" dirty="0" smtClean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dụng được cờ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lê , tua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vít để tháo lắp 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vi-VN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 tiết.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Biết lắp giáp 1 số chi tiết với nhau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725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7036"/>
            <a:ext cx="6858000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12127" y="3255819"/>
            <a:ext cx="2209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Tua</a:t>
            </a:r>
            <a:r>
              <a:rPr lang="en-US" sz="2400" dirty="0"/>
              <a:t> - </a:t>
            </a:r>
            <a:r>
              <a:rPr lang="en-US" sz="2400" dirty="0" err="1"/>
              <a:t>vit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695700" y="6049971"/>
            <a:ext cx="2209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/>
            </a:lvl1pPr>
          </a:lstStyle>
          <a:p>
            <a:r>
              <a:rPr lang="en-US" dirty="0" err="1"/>
              <a:t>Cờ</a:t>
            </a:r>
            <a:r>
              <a:rPr lang="en-US" dirty="0"/>
              <a:t> - </a:t>
            </a:r>
            <a:r>
              <a:rPr lang="en-US" dirty="0" err="1"/>
              <a:t>lê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92355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946" y="202981"/>
            <a:ext cx="57912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199" y="1496991"/>
            <a:ext cx="2890551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loud Callout 3"/>
          <p:cNvSpPr/>
          <p:nvPr/>
        </p:nvSpPr>
        <p:spPr>
          <a:xfrm>
            <a:off x="3124200" y="3407580"/>
            <a:ext cx="3713018" cy="2155020"/>
          </a:xfrm>
          <a:prstGeom prst="cloudCallout">
            <a:avLst>
              <a:gd name="adj1" fmla="val 55325"/>
              <a:gd name="adj2" fmla="val 6143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/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08218" y="4011550"/>
            <a:ext cx="3429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i="1" dirty="0"/>
              <a:t>Đố bạn biết các chi tiết này có tên là gì?</a:t>
            </a:r>
            <a:endParaRPr lang="en-US" sz="28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918727" y="5220401"/>
            <a:ext cx="1292515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nhỏ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460673" y="4488604"/>
            <a:ext cx="1181099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/>
            </a:lvl1pPr>
          </a:lstStyle>
          <a:p>
            <a:r>
              <a:rPr lang="en-US" dirty="0" err="1"/>
              <a:t>Bánh</a:t>
            </a:r>
            <a:r>
              <a:rPr lang="en-US" dirty="0"/>
              <a:t> </a:t>
            </a:r>
            <a:r>
              <a:rPr lang="en-US" dirty="0" err="1"/>
              <a:t>xe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44636" y="2436167"/>
            <a:ext cx="1454727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/>
              <a:t>Trục</a:t>
            </a:r>
            <a:r>
              <a:rPr lang="en-US" sz="2400" dirty="0"/>
              <a:t> quay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8745"/>
            <a:ext cx="3060700" cy="2809875"/>
          </a:xfrm>
          <a:prstGeom prst="rect">
            <a:avLst/>
          </a:prstGeom>
          <a:solidFill>
            <a:srgbClr val="FFFF00"/>
          </a:solidFill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8000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82018"/>
            <a:ext cx="3451225" cy="4793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3505200" y="1295400"/>
            <a:ext cx="5181600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-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Lắp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nhất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sau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đó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lắp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tiếp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thẳng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ốc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-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Sau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khi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ren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ốc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khớp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ren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dùng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cờ-lê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giữ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chặt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ốc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tay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kia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dùng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tua-vít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vặn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theo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chiều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kim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đồng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hồ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vặn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</a:rPr>
              <a:t>chặt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304800"/>
            <a:ext cx="579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/>
              <a:t>3.Cách </a:t>
            </a:r>
            <a:r>
              <a:rPr lang="en-US" sz="3200" u="sng" dirty="0" err="1"/>
              <a:t>sử</a:t>
            </a:r>
            <a:r>
              <a:rPr lang="en-US" sz="3200" u="sng" dirty="0"/>
              <a:t> </a:t>
            </a:r>
            <a:r>
              <a:rPr lang="en-US" sz="3200" u="sng" dirty="0" err="1"/>
              <a:t>dụng</a:t>
            </a:r>
            <a:r>
              <a:rPr lang="en-US" sz="3200" u="sng" dirty="0"/>
              <a:t> </a:t>
            </a:r>
            <a:r>
              <a:rPr lang="en-US" sz="3200" u="sng" dirty="0" err="1"/>
              <a:t>cờ-lê</a:t>
            </a:r>
            <a:r>
              <a:rPr lang="en-US" sz="3200" u="sng" dirty="0"/>
              <a:t>, </a:t>
            </a:r>
            <a:r>
              <a:rPr lang="en-US" sz="3200" u="sng" dirty="0" err="1"/>
              <a:t>tua</a:t>
            </a:r>
            <a:r>
              <a:rPr lang="en-US" sz="3200" u="sng" dirty="0"/>
              <a:t>-v</a:t>
            </a:r>
            <a:r>
              <a:rPr lang="vi-VN" sz="3200" u="sng" dirty="0" err="1"/>
              <a:t>it</a:t>
            </a:r>
            <a:r>
              <a:rPr lang="en-US" sz="3200" u="sng" dirty="0"/>
              <a:t> </a:t>
            </a:r>
          </a:p>
          <a:p>
            <a:r>
              <a:rPr lang="en-US" sz="3200" u="sng" dirty="0">
                <a:solidFill>
                  <a:srgbClr val="FF0000"/>
                </a:solidFill>
              </a:rPr>
              <a:t>a. </a:t>
            </a:r>
            <a:r>
              <a:rPr lang="en-US" sz="3200" u="sng" dirty="0" err="1">
                <a:solidFill>
                  <a:srgbClr val="FF0000"/>
                </a:solidFill>
              </a:rPr>
              <a:t>Lắp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vít</a:t>
            </a:r>
            <a:r>
              <a:rPr lang="en-US" sz="3200" u="sng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832093283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76400"/>
            <a:ext cx="4114799" cy="518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114800" y="1676400"/>
            <a:ext cx="42672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cờ-lê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giữ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chặt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ốc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dùng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tua-vít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vặn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vít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ngược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chiều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kim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hồ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đến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hết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ren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91440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</a:rPr>
              <a:t>b. </a:t>
            </a:r>
            <a:r>
              <a:rPr lang="en-US" sz="3200" u="sng" dirty="0" err="1">
                <a:solidFill>
                  <a:srgbClr val="FF0000"/>
                </a:solidFill>
              </a:rPr>
              <a:t>Tháo</a:t>
            </a:r>
            <a:r>
              <a:rPr lang="en-US" sz="3200" u="sng" dirty="0">
                <a:solidFill>
                  <a:srgbClr val="FF0000"/>
                </a:solidFill>
              </a:rPr>
              <a:t> </a:t>
            </a:r>
            <a:r>
              <a:rPr lang="en-US" sz="3200" u="sng" dirty="0" err="1">
                <a:solidFill>
                  <a:srgbClr val="FF0000"/>
                </a:solidFill>
              </a:rPr>
              <a:t>vít</a:t>
            </a:r>
            <a:r>
              <a:rPr lang="en-US" sz="3200" u="sng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7857196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381000" y="1828800"/>
            <a:ext cx="7010400" cy="3505200"/>
          </a:xfrm>
          <a:prstGeom prst="cloudCallout">
            <a:avLst>
              <a:gd name="adj1" fmla="val 55531"/>
              <a:gd name="adj2" fmla="val 55385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194955" y="2743200"/>
            <a:ext cx="5410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/>
              <a:t>Để</a:t>
            </a:r>
            <a:r>
              <a:rPr lang="en-US" sz="4000" i="1" dirty="0"/>
              <a:t> </a:t>
            </a:r>
            <a:r>
              <a:rPr lang="en-US" sz="4000" i="1" dirty="0" err="1"/>
              <a:t>tháo</a:t>
            </a:r>
            <a:r>
              <a:rPr lang="en-US" sz="4000" i="1" dirty="0"/>
              <a:t> </a:t>
            </a:r>
            <a:r>
              <a:rPr lang="en-US" sz="4000" i="1" dirty="0" err="1"/>
              <a:t>vít</a:t>
            </a:r>
            <a:r>
              <a:rPr lang="en-US" sz="4000" i="1" dirty="0"/>
              <a:t>, </a:t>
            </a:r>
            <a:r>
              <a:rPr lang="en-US" sz="4000" i="1" dirty="0" err="1"/>
              <a:t>em</a:t>
            </a:r>
            <a:r>
              <a:rPr lang="en-US" sz="4000" i="1" dirty="0"/>
              <a:t> </a:t>
            </a:r>
            <a:r>
              <a:rPr lang="en-US" sz="4000" i="1" dirty="0" err="1"/>
              <a:t>sử</a:t>
            </a:r>
            <a:r>
              <a:rPr lang="en-US" sz="4000" i="1" dirty="0"/>
              <a:t> </a:t>
            </a:r>
            <a:r>
              <a:rPr lang="en-US" sz="4000" i="1" dirty="0" err="1"/>
              <a:t>dụng</a:t>
            </a:r>
            <a:r>
              <a:rPr lang="en-US" sz="4000" i="1" dirty="0"/>
              <a:t> </a:t>
            </a:r>
            <a:r>
              <a:rPr lang="en-US" sz="4000" i="1" dirty="0" err="1"/>
              <a:t>cờ-lê</a:t>
            </a:r>
            <a:r>
              <a:rPr lang="en-US" sz="4000" i="1" dirty="0"/>
              <a:t> </a:t>
            </a:r>
            <a:r>
              <a:rPr lang="en-US" sz="4000" i="1" dirty="0" err="1"/>
              <a:t>và</a:t>
            </a:r>
            <a:r>
              <a:rPr lang="en-US" sz="4000" i="1" dirty="0"/>
              <a:t> </a:t>
            </a:r>
            <a:r>
              <a:rPr lang="en-US" sz="4000" i="1" dirty="0" err="1"/>
              <a:t>tua-vít</a:t>
            </a:r>
            <a:r>
              <a:rPr lang="en-US" sz="4000" i="1" dirty="0"/>
              <a:t> </a:t>
            </a:r>
            <a:r>
              <a:rPr lang="en-US" sz="4000" i="1" dirty="0" err="1"/>
              <a:t>như</a:t>
            </a:r>
            <a:r>
              <a:rPr lang="en-US" sz="4000" i="1" dirty="0"/>
              <a:t> </a:t>
            </a:r>
            <a:r>
              <a:rPr lang="en-US" sz="4000" i="1" dirty="0" err="1"/>
              <a:t>thế</a:t>
            </a:r>
            <a:r>
              <a:rPr lang="en-US" sz="4000" i="1" dirty="0"/>
              <a:t> </a:t>
            </a:r>
            <a:r>
              <a:rPr lang="en-US" sz="4000" i="1" dirty="0" err="1"/>
              <a:t>nào</a:t>
            </a:r>
            <a:r>
              <a:rPr lang="en-US" sz="4000" i="1" dirty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56992471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1" y="1371600"/>
            <a:ext cx="8534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  <a:r>
              <a:rPr lang="vi-VN" sz="4400" dirty="0">
                <a:solidFill>
                  <a:srgbClr val="FF0000"/>
                </a:solidFill>
              </a:rPr>
              <a:t>. Thực hành gọi tên và lắp ghép một số chi tiết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03266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533400"/>
            <a:ext cx="62484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-9236" y="3864958"/>
            <a:ext cx="8582892" cy="2307242"/>
          </a:xfrm>
          <a:prstGeom prst="wedgeRoundRectCallout">
            <a:avLst>
              <a:gd name="adj1" fmla="val 22776"/>
              <a:gd name="adj2" fmla="val 48647"/>
              <a:gd name="adj3" fmla="val 1666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4099714"/>
            <a:ext cx="8686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smtClean="0">
                <a:sym typeface="Wingdings 3"/>
              </a:rPr>
              <a:t> </a:t>
            </a:r>
            <a:r>
              <a:rPr lang="vi-VN" sz="2800" dirty="0"/>
              <a:t>Em hãy quan sát các mối ghép sau</a:t>
            </a:r>
          </a:p>
          <a:p>
            <a:r>
              <a:rPr lang="vi-VN" sz="2800" dirty="0">
                <a:solidFill>
                  <a:prstClr val="black"/>
                </a:solidFill>
                <a:sym typeface="Wingdings 3"/>
              </a:rPr>
              <a:t> </a:t>
            </a:r>
            <a:r>
              <a:rPr lang="vi-VN" sz="2800" dirty="0"/>
              <a:t>Gọi tên chi tiết và số lượng chi tiết cần để lắp mối ghép đó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34466263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ular Callout 5"/>
          <p:cNvSpPr/>
          <p:nvPr/>
        </p:nvSpPr>
        <p:spPr>
          <a:xfrm>
            <a:off x="609600" y="1371600"/>
            <a:ext cx="7720446" cy="2286000"/>
          </a:xfrm>
          <a:prstGeom prst="wedgeRoundRectCallout">
            <a:avLst>
              <a:gd name="adj1" fmla="val 57955"/>
              <a:gd name="adj2" fmla="val 89773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222664" y="1396976"/>
            <a:ext cx="69307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ym typeface="Wingdings 3"/>
              </a:rPr>
              <a:t>                     </a:t>
            </a:r>
            <a:r>
              <a:rPr lang="en-US" sz="2800" dirty="0" err="1">
                <a:latin typeface="Arial" pitchFamily="34" charset="0"/>
                <a:cs typeface="Arial" pitchFamily="34" charset="0"/>
                <a:sym typeface="Wingdings 3"/>
              </a:rPr>
              <a:t>Làm</a:t>
            </a:r>
            <a:r>
              <a:rPr lang="en-US" sz="2800" dirty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  <a:sym typeface="Wingdings 3"/>
              </a:rPr>
              <a:t>việc</a:t>
            </a:r>
            <a:r>
              <a:rPr lang="en-US" sz="2800" dirty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  <a:sym typeface="Wingdings 3"/>
              </a:rPr>
              <a:t>cá</a:t>
            </a:r>
            <a:r>
              <a:rPr lang="en-US" sz="2800" dirty="0">
                <a:latin typeface="Arial" pitchFamily="34" charset="0"/>
                <a:cs typeface="Arial" pitchFamily="34" charset="0"/>
                <a:sym typeface="Wingdings 3"/>
              </a:rPr>
              <a:t> </a:t>
            </a:r>
            <a:r>
              <a:rPr lang="en-US" sz="2800" dirty="0" err="1">
                <a:latin typeface="Arial" pitchFamily="34" charset="0"/>
                <a:cs typeface="Arial" pitchFamily="34" charset="0"/>
                <a:sym typeface="Wingdings 3"/>
              </a:rPr>
              <a:t>nhân</a:t>
            </a:r>
            <a:endParaRPr lang="en-US" sz="2800" dirty="0">
              <a:latin typeface="Arial" pitchFamily="34" charset="0"/>
              <a:cs typeface="Arial" pitchFamily="34" charset="0"/>
              <a:sym typeface="Wingdings 3"/>
            </a:endParaRPr>
          </a:p>
          <a:p>
            <a:r>
              <a:rPr lang="vi-VN" sz="2800" dirty="0">
                <a:sym typeface="Wingdings 3"/>
              </a:rPr>
              <a:t> </a:t>
            </a:r>
            <a:r>
              <a:rPr lang="vi-VN" sz="2800" dirty="0"/>
              <a:t>Quan sát các mối ghép sau</a:t>
            </a:r>
          </a:p>
          <a:p>
            <a:r>
              <a:rPr lang="vi-VN" sz="2800" dirty="0">
                <a:sym typeface="Wingdings 3"/>
              </a:rPr>
              <a:t> </a:t>
            </a:r>
            <a:r>
              <a:rPr lang="vi-VN" sz="2800" dirty="0"/>
              <a:t>Em hãy lựa chọn một mối ghép mà em thích và thực hành lắp mối ghép đã chọn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4396821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52400"/>
            <a:ext cx="8915400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dirty="0">
                <a:solidFill>
                  <a:srgbClr val="FF0000"/>
                </a:solidFill>
              </a:rPr>
              <a:t> </a:t>
            </a:r>
            <a:r>
              <a:rPr lang="en-US" sz="4400" u="sng" dirty="0" err="1">
                <a:solidFill>
                  <a:srgbClr val="FF0000"/>
                </a:solidFill>
              </a:rPr>
              <a:t>Lưu</a:t>
            </a:r>
            <a:r>
              <a:rPr lang="en-US" sz="4400" u="sng" dirty="0">
                <a:solidFill>
                  <a:srgbClr val="FF0000"/>
                </a:solidFill>
              </a:rPr>
              <a:t> ý:</a:t>
            </a:r>
          </a:p>
          <a:p>
            <a:endParaRPr lang="en-US" sz="4400" dirty="0">
              <a:solidFill>
                <a:srgbClr val="FF0000"/>
              </a:solidFill>
            </a:endParaRPr>
          </a:p>
          <a:p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cờ-lê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tua-vít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tháo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an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tua-vít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đựng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Khi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97492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6" y="-27709"/>
            <a:ext cx="7620000" cy="663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49582" y="2069068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/>
              <a:t>a)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2018207"/>
            <a:ext cx="144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/>
              <a:t>b)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09800" y="4830679"/>
            <a:ext cx="99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/>
              <a:t>c)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0800" y="4826122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/>
            </a:lvl1pPr>
          </a:lstStyle>
          <a:p>
            <a:r>
              <a:rPr lang="en-US" dirty="0"/>
              <a:t>d)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59381" y="6183868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e)</a:t>
            </a:r>
          </a:p>
        </p:txBody>
      </p:sp>
    </p:spTree>
    <p:extLst>
      <p:ext uri="{BB962C8B-B14F-4D97-AF65-F5344CB8AC3E}">
        <p14:creationId xmlns:p14="http://schemas.microsoft.com/office/powerpoint/2010/main" val="31582873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3418449"/>
            <a:ext cx="6324600" cy="3505200"/>
          </a:xfrm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067800" cy="3144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05031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228600"/>
            <a:ext cx="8153401" cy="559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4</a:t>
            </a:r>
            <a:r>
              <a:rPr lang="vi-VN" sz="4400" dirty="0">
                <a:solidFill>
                  <a:srgbClr val="FF0000"/>
                </a:solidFill>
              </a:rPr>
              <a:t>. </a:t>
            </a:r>
            <a:r>
              <a:rPr lang="en-US" sz="4400" dirty="0" err="1">
                <a:solidFill>
                  <a:srgbClr val="FF0000"/>
                </a:solidFill>
              </a:rPr>
              <a:t>Đánh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giá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sản</a:t>
            </a:r>
            <a:r>
              <a:rPr lang="en-US" sz="4400" dirty="0">
                <a:solidFill>
                  <a:srgbClr val="FF0000"/>
                </a:solidFill>
              </a:rPr>
              <a:t> </a:t>
            </a:r>
            <a:r>
              <a:rPr lang="en-US" sz="4400" dirty="0" err="1">
                <a:solidFill>
                  <a:srgbClr val="FF0000"/>
                </a:solidFill>
              </a:rPr>
              <a:t>phẩm</a:t>
            </a:r>
            <a:endParaRPr lang="en-US" sz="4400" dirty="0">
              <a:solidFill>
                <a:srgbClr val="FF0000"/>
              </a:solidFill>
            </a:endParaRPr>
          </a:p>
          <a:p>
            <a:endParaRPr lang="en-US" sz="4400" dirty="0">
              <a:solidFill>
                <a:srgbClr val="FF0000"/>
              </a:solidFill>
            </a:endParaRPr>
          </a:p>
          <a:p>
            <a:r>
              <a:rPr lang="en-US" sz="3600" u="sng" dirty="0" err="1">
                <a:solidFill>
                  <a:srgbClr val="0070C0"/>
                </a:solidFill>
              </a:rPr>
              <a:t>Tiêu</a:t>
            </a:r>
            <a:r>
              <a:rPr lang="en-US" sz="3600" u="sng" dirty="0">
                <a:solidFill>
                  <a:srgbClr val="0070C0"/>
                </a:solidFill>
              </a:rPr>
              <a:t> </a:t>
            </a:r>
            <a:r>
              <a:rPr lang="en-US" sz="3600" u="sng" dirty="0" err="1">
                <a:solidFill>
                  <a:srgbClr val="0070C0"/>
                </a:solidFill>
              </a:rPr>
              <a:t>chí</a:t>
            </a:r>
            <a:r>
              <a:rPr lang="en-US" sz="3600" u="sng" dirty="0">
                <a:solidFill>
                  <a:srgbClr val="0070C0"/>
                </a:solidFill>
              </a:rPr>
              <a:t>:</a:t>
            </a: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chắn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xộc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xệch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1339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5000" y="2514600"/>
            <a:ext cx="609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5" y="1752600"/>
            <a:ext cx="8915400" cy="762000"/>
          </a:xfrm>
        </p:spPr>
        <p:txBody>
          <a:bodyPr>
            <a:noAutofit/>
          </a:bodyPr>
          <a:lstStyle/>
          <a:p>
            <a:r>
              <a:rPr lang="en-US" sz="3600" u="sng" dirty="0"/>
              <a:t>1.Làm </a:t>
            </a:r>
            <a:r>
              <a:rPr lang="en-US" sz="3600" u="sng" dirty="0" err="1"/>
              <a:t>quen</a:t>
            </a:r>
            <a:r>
              <a:rPr lang="en-US" sz="3600" u="sng" dirty="0"/>
              <a:t> </a:t>
            </a:r>
            <a:r>
              <a:rPr lang="en-US" sz="3600" u="sng" dirty="0" err="1"/>
              <a:t>với</a:t>
            </a:r>
            <a:r>
              <a:rPr lang="en-US" sz="3600" u="sng" dirty="0"/>
              <a:t> </a:t>
            </a:r>
            <a:r>
              <a:rPr lang="en-US" sz="3600" u="sng" dirty="0" err="1"/>
              <a:t>các</a:t>
            </a:r>
            <a:r>
              <a:rPr lang="en-US" sz="3600" u="sng" dirty="0"/>
              <a:t> chi </a:t>
            </a:r>
            <a:r>
              <a:rPr lang="en-US" sz="3600" u="sng" dirty="0" err="1"/>
              <a:t>tiết</a:t>
            </a:r>
            <a:r>
              <a:rPr lang="en-US" sz="3600" u="sng" dirty="0"/>
              <a:t> </a:t>
            </a:r>
            <a:r>
              <a:rPr lang="en-US" sz="3600" u="sng" dirty="0" err="1"/>
              <a:t>và</a:t>
            </a:r>
            <a:r>
              <a:rPr lang="en-US" sz="3600" u="sng" dirty="0"/>
              <a:t> </a:t>
            </a:r>
            <a:r>
              <a:rPr lang="en-US" sz="3600" u="sng" dirty="0" err="1"/>
              <a:t>dụng</a:t>
            </a:r>
            <a:r>
              <a:rPr lang="en-US" sz="3600" u="sng" dirty="0"/>
              <a:t> </a:t>
            </a:r>
            <a:r>
              <a:rPr lang="en-US" sz="3600" u="sng" dirty="0" err="1"/>
              <a:t>cụ</a:t>
            </a:r>
            <a:r>
              <a:rPr lang="en-US" sz="3600" u="sng" dirty="0"/>
              <a:t> </a:t>
            </a:r>
            <a:r>
              <a:rPr lang="en-US" sz="3600" u="sng" dirty="0" err="1"/>
              <a:t>của</a:t>
            </a:r>
            <a:r>
              <a:rPr lang="en-US" sz="3600" u="sng" dirty="0"/>
              <a:t> </a:t>
            </a:r>
            <a:r>
              <a:rPr lang="en-US" sz="3600" u="sng" dirty="0" err="1"/>
              <a:t>bộ</a:t>
            </a:r>
            <a:r>
              <a:rPr lang="en-US" sz="3600" u="sng" dirty="0"/>
              <a:t> </a:t>
            </a:r>
            <a:r>
              <a:rPr lang="en-US" sz="3600" u="sng" dirty="0" err="1"/>
              <a:t>lắp</a:t>
            </a:r>
            <a:r>
              <a:rPr lang="en-US" sz="3600" u="sng" dirty="0"/>
              <a:t> </a:t>
            </a:r>
            <a:r>
              <a:rPr lang="en-US" sz="3600" u="sng" dirty="0" err="1"/>
              <a:t>ghép</a:t>
            </a:r>
            <a:r>
              <a:rPr lang="en-US" sz="3600" u="sng" dirty="0"/>
              <a:t>: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37" y="2730439"/>
            <a:ext cx="8756073" cy="3259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533400" y="3505200"/>
            <a:ext cx="7315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err="1">
                <a:solidFill>
                  <a:srgbClr val="C00000"/>
                </a:solidFill>
              </a:rPr>
              <a:t>Bộ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lắp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ghép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kỹ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thuật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có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bao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nhiêu</a:t>
            </a:r>
            <a:r>
              <a:rPr lang="en-US" i="1" dirty="0">
                <a:solidFill>
                  <a:srgbClr val="C00000"/>
                </a:solidFill>
              </a:rPr>
              <a:t> chi </a:t>
            </a:r>
            <a:r>
              <a:rPr lang="en-US" i="1" dirty="0" err="1">
                <a:solidFill>
                  <a:srgbClr val="C00000"/>
                </a:solidFill>
              </a:rPr>
              <a:t>tiết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và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được</a:t>
            </a:r>
            <a:r>
              <a:rPr lang="en-US" i="1" dirty="0">
                <a:solidFill>
                  <a:srgbClr val="C00000"/>
                </a:solidFill>
              </a:rPr>
              <a:t> chia </a:t>
            </a:r>
            <a:r>
              <a:rPr lang="en-US" i="1" dirty="0" err="1">
                <a:solidFill>
                  <a:srgbClr val="C00000"/>
                </a:solidFill>
              </a:rPr>
              <a:t>thành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mấy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nhóm</a:t>
            </a:r>
            <a:r>
              <a:rPr lang="en-US" i="1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258261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48492" y="914400"/>
            <a:ext cx="9525000" cy="1473137"/>
          </a:xfrm>
        </p:spPr>
        <p:txBody>
          <a:bodyPr>
            <a:noAutofit/>
          </a:bodyPr>
          <a:lstStyle/>
          <a:p>
            <a:pPr algn="l"/>
            <a:r>
              <a:rPr lang="en-US" sz="2800" dirty="0"/>
              <a:t>    </a:t>
            </a:r>
            <a:r>
              <a:rPr lang="en-US" sz="2800" dirty="0" err="1"/>
              <a:t>Bộ</a:t>
            </a:r>
            <a:r>
              <a:rPr lang="en-US" sz="2800" dirty="0"/>
              <a:t> </a:t>
            </a:r>
            <a:r>
              <a:rPr lang="en-US" sz="2800" dirty="0" err="1"/>
              <a:t>lắp</a:t>
            </a:r>
            <a:r>
              <a:rPr lang="en-US" sz="2800" dirty="0"/>
              <a:t> </a:t>
            </a:r>
            <a:r>
              <a:rPr lang="en-US" sz="2800" dirty="0" err="1"/>
              <a:t>ghép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34 </a:t>
            </a:r>
            <a:r>
              <a:rPr lang="en-US" sz="2800" dirty="0" err="1"/>
              <a:t>loại</a:t>
            </a:r>
            <a:r>
              <a:rPr lang="en-US" sz="2800" dirty="0"/>
              <a:t> chi </a:t>
            </a:r>
            <a:r>
              <a:rPr lang="en-US" sz="2800" dirty="0" err="1"/>
              <a:t>tiết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cụ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, </a:t>
            </a:r>
            <a:r>
              <a:rPr lang="en-US" sz="2800" dirty="0" err="1"/>
              <a:t>được</a:t>
            </a:r>
            <a:r>
              <a:rPr lang="en-US" sz="2800" dirty="0"/>
              <a:t> chia </a:t>
            </a:r>
            <a:r>
              <a:rPr lang="en-US" sz="2800" dirty="0" err="1"/>
              <a:t>thành</a:t>
            </a:r>
            <a:r>
              <a:rPr lang="en-US" sz="2800" dirty="0"/>
              <a:t> 7 </a:t>
            </a:r>
            <a:r>
              <a:rPr lang="en-US" sz="2800" dirty="0" err="1"/>
              <a:t>nhóm</a:t>
            </a:r>
            <a:r>
              <a:rPr lang="en-US" sz="2800" dirty="0"/>
              <a:t> </a:t>
            </a:r>
            <a:r>
              <a:rPr lang="en-US" sz="2800" dirty="0" err="1"/>
              <a:t>chính</a:t>
            </a:r>
            <a:r>
              <a:rPr lang="en-US" sz="2800" dirty="0"/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7704" y="2057400"/>
            <a:ext cx="8752608" cy="4401205"/>
          </a:xfrm>
          <a:prstGeom prst="rect">
            <a:avLst/>
          </a:prstGeom>
          <a:noFill/>
        </p:spPr>
        <p:txBody>
          <a:bodyPr wrap="square" tIns="91440" rIns="91440" bIns="0" rtlCol="0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endParaRPr lang="en-US" sz="28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U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L.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Ốc</a:t>
            </a:r>
            <a:r>
              <a:rPr lang="vi-VN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vít</a:t>
            </a:r>
            <a:r>
              <a:rPr lang="vi-VN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và v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òng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hãm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tua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vít</a:t>
            </a:r>
            <a:r>
              <a:rPr lang="en-US" sz="28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48492" y="-457200"/>
            <a:ext cx="9192491" cy="2209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1.Làm </a:t>
            </a:r>
            <a:r>
              <a:rPr lang="en-US" sz="3200" dirty="0" err="1">
                <a:solidFill>
                  <a:srgbClr val="FF0000"/>
                </a:solidFill>
              </a:rPr>
              <a:t>quen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với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chi </a:t>
            </a:r>
            <a:r>
              <a:rPr lang="en-US" sz="3200" dirty="0" err="1">
                <a:solidFill>
                  <a:srgbClr val="FF0000"/>
                </a:solidFill>
              </a:rPr>
              <a:t>tiết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dụng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cụ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của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bộ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lắp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ghép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20218517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27710" y="2438400"/>
            <a:ext cx="9171709" cy="1828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2. </a:t>
            </a:r>
            <a:r>
              <a:rPr lang="en-US" dirty="0" err="1">
                <a:solidFill>
                  <a:srgbClr val="FF0000"/>
                </a:solidFill>
              </a:rPr>
              <a:t>Tên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gọi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hình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dạng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số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lượng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của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các</a:t>
            </a:r>
            <a:r>
              <a:rPr lang="en-US" dirty="0">
                <a:solidFill>
                  <a:srgbClr val="FF0000"/>
                </a:solidFill>
              </a:rPr>
              <a:t> chi </a:t>
            </a:r>
            <a:r>
              <a:rPr lang="en-US" dirty="0" err="1">
                <a:solidFill>
                  <a:srgbClr val="FF0000"/>
                </a:solidFill>
              </a:rPr>
              <a:t>tiết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dụng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cụ</a:t>
            </a:r>
            <a:r>
              <a:rPr lang="en-US" dirty="0">
                <a:solidFill>
                  <a:srgbClr val="FF000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8640351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1" y="2133600"/>
            <a:ext cx="8165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Nhóm 1:</a:t>
            </a:r>
            <a:r>
              <a:rPr lang="en-US" sz="3600" dirty="0"/>
              <a:t> </a:t>
            </a:r>
            <a:r>
              <a:rPr lang="vi-VN" sz="3600" dirty="0" err="1"/>
              <a:t>Các</a:t>
            </a:r>
            <a:r>
              <a:rPr lang="vi-VN" sz="3600" dirty="0"/>
              <a:t> tấm nền (gồm 8 chi tiết)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144736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80554" y="438603"/>
            <a:ext cx="8582892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361390" cy="2238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83705"/>
            <a:ext cx="4431039" cy="345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582" y="69271"/>
            <a:ext cx="4259667" cy="647397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485900" y="2291216"/>
            <a:ext cx="1295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lớn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848600" y="1124302"/>
            <a:ext cx="1098578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nhỏ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85176" y="2314843"/>
            <a:ext cx="123002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Tấm</a:t>
            </a:r>
            <a:r>
              <a:rPr lang="en-US" dirty="0"/>
              <a:t> 25 </a:t>
            </a:r>
            <a:r>
              <a:rPr lang="en-US" dirty="0" err="1"/>
              <a:t>lỗ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78136" y="3874716"/>
            <a:ext cx="2836719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Ba </a:t>
            </a:r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lắp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67600" y="4949373"/>
            <a:ext cx="16764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cabin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58100" y="6419397"/>
            <a:ext cx="120534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Tấm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85900" y="6234545"/>
            <a:ext cx="14097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Tấm</a:t>
            </a:r>
            <a:r>
              <a:rPr lang="en-US" dirty="0"/>
              <a:t> 2 </a:t>
            </a:r>
            <a:r>
              <a:rPr lang="en-US" dirty="0" err="1"/>
              <a:t>lỗ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485900" y="4407932"/>
            <a:ext cx="14097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Tấm</a:t>
            </a:r>
            <a:r>
              <a:rPr lang="en-US" dirty="0"/>
              <a:t> 3 </a:t>
            </a:r>
            <a:r>
              <a:rPr lang="en-US" dirty="0" err="1"/>
              <a:t>lỗ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56937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1905000"/>
            <a:ext cx="739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Nhóm 2: Các loại thanh thẳng</a:t>
            </a:r>
          </a:p>
          <a:p>
            <a:r>
              <a:rPr lang="vi-VN" sz="3600" dirty="0"/>
              <a:t>              (gồm 7 chi tiết)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6148008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718</Words>
  <Application>Microsoft Office PowerPoint</Application>
  <PresentationFormat>On-screen Show (4:3)</PresentationFormat>
  <Paragraphs>96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1.Làm quen với các chi tiết và dụng cụ của bộ lắp ghép:</vt:lpstr>
      <vt:lpstr>    Bộ lắp ghép có 34 loại chi tiết và dụng cụ khác nhau, được chia thành 7 nhóm chính:</vt:lpstr>
      <vt:lpstr>2. Tên gọi, hình dạng, số lượng của các chi tiết và dụng cụ: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Windows User</cp:lastModifiedBy>
  <cp:revision>51</cp:revision>
  <dcterms:created xsi:type="dcterms:W3CDTF">2017-12-12T11:32:19Z</dcterms:created>
  <dcterms:modified xsi:type="dcterms:W3CDTF">2023-03-11T05:42:51Z</dcterms:modified>
</cp:coreProperties>
</file>