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75" r:id="rId3"/>
    <p:sldId id="276" r:id="rId4"/>
    <p:sldId id="278" r:id="rId5"/>
    <p:sldId id="286" r:id="rId6"/>
    <p:sldId id="287" r:id="rId7"/>
    <p:sldId id="279" r:id="rId8"/>
    <p:sldId id="260" r:id="rId9"/>
    <p:sldId id="280" r:id="rId10"/>
    <p:sldId id="262" r:id="rId11"/>
    <p:sldId id="281" r:id="rId12"/>
    <p:sldId id="290" r:id="rId13"/>
    <p:sldId id="289" r:id="rId14"/>
    <p:sldId id="288" r:id="rId15"/>
    <p:sldId id="284" r:id="rId16"/>
    <p:sldId id="28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4" autoAdjust="0"/>
    <p:restoredTop sz="94660"/>
  </p:normalViewPr>
  <p:slideViewPr>
    <p:cSldViewPr>
      <p:cViewPr varScale="1">
        <p:scale>
          <a:sx n="69" d="100"/>
          <a:sy n="69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278C-BE6C-49DA-8A14-D49022865D74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5B42-68B7-41AC-9118-8E529DCF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5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4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8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2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8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9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9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1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5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8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68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2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55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1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7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7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93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21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24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685800" y="1143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D3558-35D4-474D-95F1-6964CBEC8E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73DB6F-2C41-4C68-8533-3F4858A8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9D2025D-A3FD-4E03-AFAF-DC7DFA45D47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id="{C5D1FA4A-A577-45E9-A4BF-2C4984D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>
                <a:solidFill>
                  <a:srgbClr val="FF3300"/>
                </a:solidFill>
              </a:rPr>
              <a:t>Vị ngữ trong câu kể </a:t>
            </a:r>
            <a:r>
              <a:rPr lang="en-US" altLang="en-US" sz="3600" b="0" i="1">
                <a:solidFill>
                  <a:srgbClr val="FF3300"/>
                </a:solidFill>
              </a:rPr>
              <a:t>Ai là gì?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DA075DF-E48A-455F-B73A-1901AC6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>
                <a:solidFill>
                  <a:schemeClr val="tx2"/>
                </a:solidFill>
              </a:rPr>
              <a:t>Luyện từ và câu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78CE0791-98FE-4B41-AE63-B0ED231A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81275"/>
            <a:ext cx="8686800" cy="2895600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53F0A460-A03A-48A3-B9E8-D4CEC5F1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05063"/>
            <a:ext cx="571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/>
              <a:t>Trong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câu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kể</a:t>
            </a:r>
            <a:r>
              <a:rPr lang="en-US" altLang="en-US" sz="3200" b="0" dirty="0"/>
              <a:t> </a:t>
            </a:r>
            <a:r>
              <a:rPr lang="en-US" altLang="en-US" sz="3200" b="0" i="1" dirty="0"/>
              <a:t>Ai </a:t>
            </a:r>
            <a:r>
              <a:rPr lang="en-US" altLang="en-US" sz="3200" b="0" i="1" dirty="0" err="1"/>
              <a:t>là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gì</a:t>
            </a:r>
            <a:r>
              <a:rPr lang="en-US" altLang="en-US" sz="3200" b="0" i="1" dirty="0"/>
              <a:t>?</a:t>
            </a:r>
            <a:endParaRPr lang="en-US" altLang="en-US" sz="3200" b="0" dirty="0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B184E636-F0EC-414B-B5D2-BCAC1ADE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296703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được nối với chủ ngữ bằng từ gì?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A9A310E0-57F5-4F80-A3CF-3547E2B8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II- Ghi nhớ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5629613C-512E-4418-AB8E-1B7FBA9B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71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0000"/>
                </a:solidFill>
              </a:rPr>
              <a:t>- Vị ngữ được nối với chủ ngữ bằng từ </a:t>
            </a:r>
            <a:r>
              <a:rPr lang="en-US" altLang="en-US" sz="3200">
                <a:solidFill>
                  <a:srgbClr val="FF0000"/>
                </a:solidFill>
              </a:rPr>
              <a:t>là</a:t>
            </a:r>
            <a:r>
              <a:rPr lang="en-US" altLang="en-US" sz="3200" b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B5C334E6-45A5-4A1E-9CDA-673BE3C3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thường do từ ngữ nào tạo thành?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944146F5-CDB2-40D6-AFF3-8796D5EB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38242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Vị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thường</a:t>
            </a:r>
            <a:r>
              <a:rPr lang="en-US" altLang="en-US" sz="3200" b="0" dirty="0">
                <a:solidFill>
                  <a:srgbClr val="FF0000"/>
                </a:solidFill>
              </a:rPr>
              <a:t> do </a:t>
            </a:r>
            <a:r>
              <a:rPr lang="en-US" altLang="en-US" sz="3200" b="0" dirty="0" err="1">
                <a:solidFill>
                  <a:srgbClr val="FF0000"/>
                </a:solidFill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</a:rPr>
              <a:t> (</a:t>
            </a:r>
            <a:r>
              <a:rPr lang="en-US" altLang="en-US" sz="3200" b="0" dirty="0" err="1">
                <a:solidFill>
                  <a:srgbClr val="FF0000"/>
                </a:solidFill>
              </a:rPr>
              <a:t>hoặc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cụm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altLang="en-US" sz="3200" b="0" dirty="0" err="1">
                <a:solidFill>
                  <a:srgbClr val="FF0000"/>
                </a:solidFill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</a:rPr>
              <a:t>) </a:t>
            </a:r>
            <a:r>
              <a:rPr lang="en-US" altLang="en-US" sz="3200" b="0" dirty="0" err="1">
                <a:solidFill>
                  <a:srgbClr val="FF0000"/>
                </a:solidFill>
              </a:rPr>
              <a:t>tạo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thành</a:t>
            </a:r>
            <a:r>
              <a:rPr lang="en-US" altLang="en-US" sz="3200" b="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3" grpId="1"/>
      <p:bldP spid="8204" grpId="0"/>
      <p:bldP spid="8206" grpId="0"/>
      <p:bldP spid="8207" grpId="0"/>
      <p:bldP spid="8207" grpId="1"/>
      <p:bldP spid="82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95" y="811464"/>
            <a:ext cx="8940299" cy="61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653041"/>
            <a:ext cx="6607174" cy="277883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308532" y="685800"/>
            <a:ext cx="11426268" cy="1150768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610809" y="2061512"/>
            <a:ext cx="10741219" cy="4796488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793027" y="2223354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Người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là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Cha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, là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Bác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, là Anh</a:t>
            </a:r>
            <a:endParaRPr lang="pt-BR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255044" y="766797"/>
            <a:ext cx="1079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 smtClean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3200" dirty="0" smtClean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1: </a:t>
            </a:r>
            <a:r>
              <a:rPr lang="vi-VN" sz="3200" dirty="0" smtClean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Tìm </a:t>
            </a:r>
            <a:r>
              <a:rPr lang="vi-VN" sz="3200" dirty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câu kể Ai là gì? trong những câu thơ sau. </a:t>
            </a:r>
            <a:endParaRPr lang="en-US" sz="3200" dirty="0">
              <a:ln w="28575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64" y="2536820"/>
            <a:ext cx="2941660" cy="36787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022B31-52F9-4397-BFF7-687252CA099B}"/>
              </a:ext>
            </a:extLst>
          </p:cNvPr>
          <p:cNvSpPr txBox="1"/>
          <p:nvPr/>
        </p:nvSpPr>
        <p:spPr>
          <a:xfrm>
            <a:off x="774558" y="1276681"/>
            <a:ext cx="899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     </a:t>
            </a:r>
            <a:r>
              <a:rPr lang="vi-VN" sz="3200" dirty="0" smtClean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Xác </a:t>
            </a:r>
            <a:r>
              <a:rPr lang="vi-VN" sz="3200" dirty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định vị ngữ của những câu tìm được.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E23F33-6E99-4F75-AFA0-0E1F0A36C097}"/>
              </a:ext>
            </a:extLst>
          </p:cNvPr>
          <p:cNvSpPr txBox="1"/>
          <p:nvPr/>
        </p:nvSpPr>
        <p:spPr>
          <a:xfrm>
            <a:off x="1197088" y="2174560"/>
            <a:ext cx="9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a)</a:t>
            </a:r>
            <a:endParaRPr lang="pt-BR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2393E9-8D77-422E-B25B-74E149DC2516}"/>
              </a:ext>
            </a:extLst>
          </p:cNvPr>
          <p:cNvSpPr txBox="1"/>
          <p:nvPr/>
        </p:nvSpPr>
        <p:spPr>
          <a:xfrm>
            <a:off x="2252538" y="2993723"/>
            <a:ext cx="698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tim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lớn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lọc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trăm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dòng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máu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pt-BR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C9F25E-3ED9-4A96-833C-6212E898B777}"/>
              </a:ext>
            </a:extLst>
          </p:cNvPr>
          <p:cNvSpPr txBox="1"/>
          <p:nvPr/>
        </p:nvSpPr>
        <p:spPr>
          <a:xfrm>
            <a:off x="8318065" y="3607293"/>
            <a:ext cx="149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Tố</a:t>
            </a:r>
            <a:r>
              <a:rPr lang="fr-FR" sz="20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0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Hữu</a:t>
            </a:r>
            <a:endParaRPr lang="pt-BR" sz="2000" i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F86832-8EB6-4BF6-B296-B26829546544}"/>
              </a:ext>
            </a:extLst>
          </p:cNvPr>
          <p:cNvSpPr txBox="1"/>
          <p:nvPr/>
        </p:nvSpPr>
        <p:spPr>
          <a:xfrm>
            <a:off x="2739719" y="3779948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  <a:latin typeface="UTM Avo" panose="02040603050506020204" pitchFamily="18" charset="0"/>
              </a:rPr>
              <a:t>Quê hương là chùm khế ngọt</a:t>
            </a:r>
            <a:endParaRPr lang="pt-BR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88906-281F-42B4-8FD9-01D5D9330383}"/>
              </a:ext>
            </a:extLst>
          </p:cNvPr>
          <p:cNvSpPr txBox="1"/>
          <p:nvPr/>
        </p:nvSpPr>
        <p:spPr>
          <a:xfrm>
            <a:off x="1248864" y="3729539"/>
            <a:ext cx="9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b)</a:t>
            </a:r>
            <a:endParaRPr lang="pt-BR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21D4C-5D33-49B0-B25A-ABCF86A2D218}"/>
              </a:ext>
            </a:extLst>
          </p:cNvPr>
          <p:cNvSpPr txBox="1"/>
          <p:nvPr/>
        </p:nvSpPr>
        <p:spPr>
          <a:xfrm>
            <a:off x="2739717" y="4572984"/>
            <a:ext cx="507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Cho con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trèo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hái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mỗi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ngày</a:t>
            </a:r>
            <a:r>
              <a:rPr lang="fr-FR" sz="28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7A466A-593D-4715-A269-802C6D527D81}"/>
              </a:ext>
            </a:extLst>
          </p:cNvPr>
          <p:cNvSpPr txBox="1"/>
          <p:nvPr/>
        </p:nvSpPr>
        <p:spPr>
          <a:xfrm>
            <a:off x="7543686" y="6247785"/>
            <a:ext cx="21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Đỗ</a:t>
            </a:r>
            <a:r>
              <a:rPr lang="fr-FR" sz="2000" i="1" dirty="0">
                <a:solidFill>
                  <a:srgbClr val="C00000"/>
                </a:solidFill>
                <a:latin typeface="UTM Avo" panose="02040603050506020204" pitchFamily="18" charset="0"/>
              </a:rPr>
              <a:t> Trung </a:t>
            </a:r>
            <a:r>
              <a:rPr lang="fr-FR" sz="20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Quân</a:t>
            </a:r>
            <a:endParaRPr lang="pt-BR" sz="2000" i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C8D0F2-41AC-4F18-ACD0-1B3FF0A20EF8}"/>
              </a:ext>
            </a:extLst>
          </p:cNvPr>
          <p:cNvSpPr txBox="1"/>
          <p:nvPr/>
        </p:nvSpPr>
        <p:spPr>
          <a:xfrm>
            <a:off x="2729317" y="5100881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  <a:latin typeface="UTM Avo" panose="02040603050506020204" pitchFamily="18" charset="0"/>
              </a:rPr>
              <a:t>Quê hương là đường đi học</a:t>
            </a:r>
            <a:endParaRPr lang="pt-BR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5CBA4E-38E6-4533-926A-5343E5A8DB4D}"/>
              </a:ext>
            </a:extLst>
          </p:cNvPr>
          <p:cNvSpPr txBox="1"/>
          <p:nvPr/>
        </p:nvSpPr>
        <p:spPr>
          <a:xfrm>
            <a:off x="2729315" y="5870192"/>
            <a:ext cx="532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  <a:latin typeface="UTM Avo" panose="02040603050506020204" pitchFamily="18" charset="0"/>
              </a:rPr>
              <a:t>Con về rợp bướm vàng bay.</a:t>
            </a:r>
          </a:p>
        </p:txBody>
      </p:sp>
      <p:sp>
        <p:nvSpPr>
          <p:cNvPr id="57" name="Line 14">
            <a:extLst>
              <a:ext uri="{FF2B5EF4-FFF2-40B4-BE49-F238E27FC236}">
                <a16:creationId xmlns:a16="http://schemas.microsoft.com/office/drawing/2014/main" id="{951FA3F3-08E8-4299-A69E-A5DE04980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2351" y="2688798"/>
            <a:ext cx="3708169" cy="7010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58" name="Line 15">
            <a:extLst>
              <a:ext uri="{FF2B5EF4-FFF2-40B4-BE49-F238E27FC236}">
                <a16:creationId xmlns:a16="http://schemas.microsoft.com/office/drawing/2014/main" id="{F5B00A4C-63D3-4C3D-8E15-4738E1FA9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2759462"/>
            <a:ext cx="3775720" cy="13196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59" name="Line 16">
            <a:extLst>
              <a:ext uri="{FF2B5EF4-FFF2-40B4-BE49-F238E27FC236}">
                <a16:creationId xmlns:a16="http://schemas.microsoft.com/office/drawing/2014/main" id="{88BD16CB-2C83-46BA-B081-DC3B31D77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4351" y="2174560"/>
            <a:ext cx="117468" cy="549305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60" name="Line 17">
            <a:extLst>
              <a:ext uri="{FF2B5EF4-FFF2-40B4-BE49-F238E27FC236}">
                <a16:creationId xmlns:a16="http://schemas.microsoft.com/office/drawing/2014/main" id="{9D40CCB2-F9ED-4A23-AF39-42BBAD9C4B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0678" y="3729539"/>
            <a:ext cx="79368" cy="573629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61" name="Line 19">
            <a:extLst>
              <a:ext uri="{FF2B5EF4-FFF2-40B4-BE49-F238E27FC236}">
                <a16:creationId xmlns:a16="http://schemas.microsoft.com/office/drawing/2014/main" id="{081BF8EA-D42D-4B11-9ABA-BB7BDEAC5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046" y="4243131"/>
            <a:ext cx="3150663" cy="879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62" name="Line 20">
            <a:extLst>
              <a:ext uri="{FF2B5EF4-FFF2-40B4-BE49-F238E27FC236}">
                <a16:creationId xmlns:a16="http://schemas.microsoft.com/office/drawing/2014/main" id="{0727AFBD-12A2-4D29-969C-6B005CB96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4644" y="4319522"/>
            <a:ext cx="3166065" cy="2387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412FE80A-EDDF-4A37-B012-269E48AA40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4960" y="5073190"/>
            <a:ext cx="79368" cy="573629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64" name="Line 19">
            <a:extLst>
              <a:ext uri="{FF2B5EF4-FFF2-40B4-BE49-F238E27FC236}">
                <a16:creationId xmlns:a16="http://schemas.microsoft.com/office/drawing/2014/main" id="{C8EB5D52-6EBB-43E8-8600-EF1F2FBF3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8123" y="5546531"/>
            <a:ext cx="2800503" cy="13777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65" name="Line 20">
            <a:extLst>
              <a:ext uri="{FF2B5EF4-FFF2-40B4-BE49-F238E27FC236}">
                <a16:creationId xmlns:a16="http://schemas.microsoft.com/office/drawing/2014/main" id="{73C72E55-454D-4434-AFE5-D65FBB823B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1748" y="5656345"/>
            <a:ext cx="2806878" cy="11592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2393E9-8D77-422E-B25B-74E149DC2516}"/>
              </a:ext>
            </a:extLst>
          </p:cNvPr>
          <p:cNvSpPr txBox="1"/>
          <p:nvPr/>
        </p:nvSpPr>
        <p:spPr>
          <a:xfrm>
            <a:off x="5482743" y="2758213"/>
            <a:ext cx="64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VN</a:t>
            </a:r>
            <a:endParaRPr lang="pt-BR" sz="2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2393E9-8D77-422E-B25B-74E149DC2516}"/>
              </a:ext>
            </a:extLst>
          </p:cNvPr>
          <p:cNvSpPr txBox="1"/>
          <p:nvPr/>
        </p:nvSpPr>
        <p:spPr>
          <a:xfrm>
            <a:off x="5509604" y="4267831"/>
            <a:ext cx="64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VN</a:t>
            </a:r>
            <a:endParaRPr lang="pt-BR" sz="2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2393E9-8D77-422E-B25B-74E149DC2516}"/>
              </a:ext>
            </a:extLst>
          </p:cNvPr>
          <p:cNvSpPr txBox="1"/>
          <p:nvPr/>
        </p:nvSpPr>
        <p:spPr>
          <a:xfrm>
            <a:off x="5605817" y="5617210"/>
            <a:ext cx="64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VN</a:t>
            </a:r>
            <a:endParaRPr lang="pt-BR" sz="2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38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1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5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36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41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1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76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6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31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61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45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4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9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4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1" grpId="1"/>
      <p:bldP spid="50" grpId="0"/>
      <p:bldP spid="30" grpId="0"/>
      <p:bldP spid="36" grpId="0"/>
      <p:bldP spid="37" grpId="0"/>
      <p:bldP spid="38" grpId="0"/>
      <p:bldP spid="38" grpId="1"/>
      <p:bldP spid="39" grpId="0"/>
      <p:bldP spid="40" grpId="0"/>
      <p:bldP spid="42" grpId="0"/>
      <p:bldP spid="43" grpId="0"/>
      <p:bldP spid="43" grpId="1"/>
      <p:bldP spid="44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1813760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38" y="3359369"/>
            <a:ext cx="2402085" cy="3003950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id="{DCBE39AC-5383-4BFF-8B1B-DB2A530DCD00}"/>
              </a:ext>
            </a:extLst>
          </p:cNvPr>
          <p:cNvSpPr/>
          <p:nvPr/>
        </p:nvSpPr>
        <p:spPr>
          <a:xfrm>
            <a:off x="1079520" y="2182553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id="{6F8C3166-5266-4107-8493-412B26EEA13D}"/>
              </a:ext>
            </a:extLst>
          </p:cNvPr>
          <p:cNvSpPr/>
          <p:nvPr/>
        </p:nvSpPr>
        <p:spPr>
          <a:xfrm>
            <a:off x="1079520" y="3136077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id="{C5470D01-21CE-49BF-85E0-7ADBAF2D4F24}"/>
              </a:ext>
            </a:extLst>
          </p:cNvPr>
          <p:cNvSpPr/>
          <p:nvPr/>
        </p:nvSpPr>
        <p:spPr>
          <a:xfrm>
            <a:off x="1079520" y="4089601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id="{24429232-7B7C-4E3A-AB56-351FA3EFA846}"/>
              </a:ext>
            </a:extLst>
          </p:cNvPr>
          <p:cNvSpPr/>
          <p:nvPr/>
        </p:nvSpPr>
        <p:spPr>
          <a:xfrm>
            <a:off x="1079520" y="5043124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id="{FEF297BF-5AE5-4B1F-B758-16B9C4113AA2}"/>
              </a:ext>
            </a:extLst>
          </p:cNvPr>
          <p:cNvSpPr/>
          <p:nvPr/>
        </p:nvSpPr>
        <p:spPr>
          <a:xfrm flipH="1">
            <a:off x="1136025" y="2252176"/>
            <a:ext cx="1222561" cy="6786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id="{D02242B7-E51C-4F1B-A51C-42F51D7C95EB}"/>
              </a:ext>
            </a:extLst>
          </p:cNvPr>
          <p:cNvSpPr/>
          <p:nvPr/>
        </p:nvSpPr>
        <p:spPr>
          <a:xfrm>
            <a:off x="1136025" y="3216945"/>
            <a:ext cx="1222561" cy="6786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id="{3B33D5EC-F5B8-420B-AFFE-9D5A509654DA}"/>
              </a:ext>
            </a:extLst>
          </p:cNvPr>
          <p:cNvSpPr/>
          <p:nvPr/>
        </p:nvSpPr>
        <p:spPr>
          <a:xfrm>
            <a:off x="1136025" y="4193562"/>
            <a:ext cx="1222561" cy="6786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id="{5B0D2368-6D74-4CDC-AF75-5E1B11F2BEC2}"/>
              </a:ext>
            </a:extLst>
          </p:cNvPr>
          <p:cNvSpPr/>
          <p:nvPr/>
        </p:nvSpPr>
        <p:spPr>
          <a:xfrm>
            <a:off x="1136025" y="5112747"/>
            <a:ext cx="1222561" cy="67860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id="{8AC99F3D-5CF6-4F23-A143-7CCAECD74ECF}"/>
              </a:ext>
            </a:extLst>
          </p:cNvPr>
          <p:cNvSpPr/>
          <p:nvPr/>
        </p:nvSpPr>
        <p:spPr>
          <a:xfrm>
            <a:off x="2363651" y="2377915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id="{1AE572FF-CA86-4CCE-ABD4-C5925B46CF97}"/>
              </a:ext>
            </a:extLst>
          </p:cNvPr>
          <p:cNvSpPr/>
          <p:nvPr/>
        </p:nvSpPr>
        <p:spPr>
          <a:xfrm>
            <a:off x="2363651" y="3324321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id="{FFD4C80C-B892-4875-BC4A-F82799D60F7E}"/>
              </a:ext>
            </a:extLst>
          </p:cNvPr>
          <p:cNvSpPr/>
          <p:nvPr/>
        </p:nvSpPr>
        <p:spPr>
          <a:xfrm>
            <a:off x="2363651" y="4356876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id="{57B403F0-6605-46D8-A3AB-EDB59469EBA0}"/>
              </a:ext>
            </a:extLst>
          </p:cNvPr>
          <p:cNvSpPr/>
          <p:nvPr/>
        </p:nvSpPr>
        <p:spPr>
          <a:xfrm>
            <a:off x="2363651" y="5276061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526459"/>
            <a:ext cx="10006420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708570" y="485567"/>
            <a:ext cx="9981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Bài</a:t>
            </a:r>
            <a:r>
              <a:rPr lang="en-US" sz="3200" dirty="0" smtClean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2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:</a:t>
            </a:r>
            <a:r>
              <a:rPr lang="en-US" sz="3200" dirty="0" smtClean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Ghép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thích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hợp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ở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với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B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tạo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thành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Ai </a:t>
            </a:r>
            <a:r>
              <a:rPr lang="en-US" sz="32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 </a:t>
            </a: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5476689" y="2217601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id="{94219458-364D-4363-961C-9060FA4A9DB2}"/>
              </a:ext>
            </a:extLst>
          </p:cNvPr>
          <p:cNvSpPr/>
          <p:nvPr/>
        </p:nvSpPr>
        <p:spPr>
          <a:xfrm>
            <a:off x="5476689" y="3171125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id="{3B10D6DA-506E-4B84-95A8-FD76EEFB8088}"/>
              </a:ext>
            </a:extLst>
          </p:cNvPr>
          <p:cNvSpPr/>
          <p:nvPr/>
        </p:nvSpPr>
        <p:spPr>
          <a:xfrm>
            <a:off x="5476689" y="4124649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id="{1A29D813-7B62-4DF8-B1D5-B88CA3A92B80}"/>
              </a:ext>
            </a:extLst>
          </p:cNvPr>
          <p:cNvSpPr/>
          <p:nvPr/>
        </p:nvSpPr>
        <p:spPr>
          <a:xfrm>
            <a:off x="5476689" y="5078172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5790965" y="2398896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nghệ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múa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tài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ba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id="{A8E81407-71C6-4EEA-9ACD-848EE9836708}"/>
              </a:ext>
            </a:extLst>
          </p:cNvPr>
          <p:cNvSpPr/>
          <p:nvPr/>
        </p:nvSpPr>
        <p:spPr>
          <a:xfrm>
            <a:off x="5767144" y="3345303"/>
            <a:ext cx="4890822" cy="423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dũng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rừng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xanh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id="{98F36688-4A9A-4A7C-8277-3AD462DEBF7F}"/>
              </a:ext>
            </a:extLst>
          </p:cNvPr>
          <p:cNvSpPr/>
          <p:nvPr/>
        </p:nvSpPr>
        <p:spPr>
          <a:xfrm>
            <a:off x="5714540" y="4377858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chúa sơn lâm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id="{19D095B0-4412-4729-8DE7-6D5F57EF7656}"/>
              </a:ext>
            </a:extLst>
          </p:cNvPr>
          <p:cNvSpPr/>
          <p:nvPr/>
        </p:nvSpPr>
        <p:spPr>
          <a:xfrm>
            <a:off x="5699209" y="5297043"/>
            <a:ext cx="4967060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giả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bình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minh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!!tên sư tử">
            <a:extLst>
              <a:ext uri="{FF2B5EF4-FFF2-40B4-BE49-F238E27FC236}">
                <a16:creationId xmlns:a16="http://schemas.microsoft.com/office/drawing/2014/main" id="{DD54C226-EA76-4C9C-BB74-EE87C581CF2B}"/>
              </a:ext>
            </a:extLst>
          </p:cNvPr>
          <p:cNvSpPr/>
          <p:nvPr/>
        </p:nvSpPr>
        <p:spPr>
          <a:xfrm>
            <a:off x="2576291" y="1608400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!!tên sư tử">
            <a:extLst>
              <a:ext uri="{FF2B5EF4-FFF2-40B4-BE49-F238E27FC236}">
                <a16:creationId xmlns:a16="http://schemas.microsoft.com/office/drawing/2014/main" id="{158B519A-903A-451F-8925-8415E6DEDC83}"/>
              </a:ext>
            </a:extLst>
          </p:cNvPr>
          <p:cNvSpPr/>
          <p:nvPr/>
        </p:nvSpPr>
        <p:spPr>
          <a:xfrm>
            <a:off x="7433280" y="1617842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CECC7C-3AC8-475A-A35F-43EC0E444B20}"/>
              </a:ext>
            </a:extLst>
          </p:cNvPr>
          <p:cNvCxnSpPr>
            <a:stCxn id="40" idx="3"/>
            <a:endCxn id="47" idx="1"/>
          </p:cNvCxnSpPr>
          <p:nvPr/>
        </p:nvCxnSpPr>
        <p:spPr>
          <a:xfrm>
            <a:off x="4600352" y="2589159"/>
            <a:ext cx="876337" cy="19420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943421-C733-47A5-B8AB-D0E3E579BFBC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4567318" y="3545958"/>
            <a:ext cx="898811" cy="19253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4C0E7E-9718-43AF-B928-9813A7C4C489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 flipV="1">
            <a:off x="4600352" y="3577731"/>
            <a:ext cx="876337" cy="9184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03F74B-3B96-44D0-91FF-22C026233142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4600352" y="2624207"/>
            <a:ext cx="876337" cy="28255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0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734855" y="2267715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5" name="Picture 4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496251"/>
            <a:ext cx="2653980" cy="3318960"/>
          </a:xfrm>
          <a:prstGeom prst="rect">
            <a:avLst/>
          </a:prstGeom>
        </p:spPr>
      </p:pic>
      <p:sp>
        <p:nvSpPr>
          <p:cNvPr id="6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838199" y="895439"/>
            <a:ext cx="10668001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1151822" y="920295"/>
            <a:ext cx="10506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Bài</a:t>
            </a:r>
            <a:r>
              <a:rPr lang="en-US" sz="3200" dirty="0" smtClean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vi-VN" sz="3200" dirty="0" smtClean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:</a:t>
            </a:r>
            <a:r>
              <a:rPr lang="vi-VN" sz="3200" dirty="0" smtClean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8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51822" y="2590800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!!ngoai gà trống">
            <a:extLst>
              <a:ext uri="{FF2B5EF4-FFF2-40B4-BE49-F238E27FC236}">
                <a16:creationId xmlns:a16="http://schemas.microsoft.com/office/drawing/2014/main" id="{94219458-364D-4363-961C-9060FA4A9DB2}"/>
              </a:ext>
            </a:extLst>
          </p:cNvPr>
          <p:cNvSpPr/>
          <p:nvPr/>
        </p:nvSpPr>
        <p:spPr>
          <a:xfrm>
            <a:off x="1151822" y="3482304"/>
            <a:ext cx="8927372" cy="95672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ngoai đại bàng">
            <a:extLst>
              <a:ext uri="{FF2B5EF4-FFF2-40B4-BE49-F238E27FC236}">
                <a16:creationId xmlns:a16="http://schemas.microsoft.com/office/drawing/2014/main" id="{3B10D6DA-506E-4B84-95A8-FD76EEFB8088}"/>
              </a:ext>
            </a:extLst>
          </p:cNvPr>
          <p:cNvSpPr/>
          <p:nvPr/>
        </p:nvSpPr>
        <p:spPr>
          <a:xfrm>
            <a:off x="1151822" y="4559868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ngoai chim công">
            <a:extLst>
              <a:ext uri="{FF2B5EF4-FFF2-40B4-BE49-F238E27FC236}">
                <a16:creationId xmlns:a16="http://schemas.microsoft.com/office/drawing/2014/main" id="{1A29D813-7B62-4DF8-B1D5-B88CA3A92B80}"/>
              </a:ext>
            </a:extLst>
          </p:cNvPr>
          <p:cNvSpPr/>
          <p:nvPr/>
        </p:nvSpPr>
        <p:spPr>
          <a:xfrm>
            <a:off x="1151822" y="5451371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66098" y="2729548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!!tên gà trống">
            <a:extLst>
              <a:ext uri="{FF2B5EF4-FFF2-40B4-BE49-F238E27FC236}">
                <a16:creationId xmlns:a16="http://schemas.microsoft.com/office/drawing/2014/main" id="{A8E81407-71C6-4EEA-9ACD-848EE9836708}"/>
              </a:ext>
            </a:extLst>
          </p:cNvPr>
          <p:cNvSpPr/>
          <p:nvPr/>
        </p:nvSpPr>
        <p:spPr>
          <a:xfrm>
            <a:off x="1442277" y="3762829"/>
            <a:ext cx="8636917" cy="4007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!!tên đại bàng">
            <a:extLst>
              <a:ext uri="{FF2B5EF4-FFF2-40B4-BE49-F238E27FC236}">
                <a16:creationId xmlns:a16="http://schemas.microsoft.com/office/drawing/2014/main" id="{98F36688-4A9A-4A7C-8277-3AD462DEBF7F}"/>
              </a:ext>
            </a:extLst>
          </p:cNvPr>
          <p:cNvSpPr/>
          <p:nvPr/>
        </p:nvSpPr>
        <p:spPr>
          <a:xfrm>
            <a:off x="1389673" y="4708510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c) là nhà thơ</a:t>
            </a:r>
          </a:p>
        </p:txBody>
      </p:sp>
      <p:sp>
        <p:nvSpPr>
          <p:cNvPr id="15" name="!!tên chim công">
            <a:extLst>
              <a:ext uri="{FF2B5EF4-FFF2-40B4-BE49-F238E27FC236}">
                <a16:creationId xmlns:a16="http://schemas.microsoft.com/office/drawing/2014/main" id="{19D095B0-4412-4729-8DE7-6D5F57EF7656}"/>
              </a:ext>
            </a:extLst>
          </p:cNvPr>
          <p:cNvSpPr/>
          <p:nvPr/>
        </p:nvSpPr>
        <p:spPr>
          <a:xfrm>
            <a:off x="1374341" y="5627695"/>
            <a:ext cx="7532785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d) là nhà thơ lớn của Việt Nam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366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1954765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4004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4343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25994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07871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000"/>
            <a:ext cx="12192000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5457531"/>
            <a:ext cx="1331912" cy="14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29D3F8D-623E-6F4F-B492-D51BC0082DC8}"/>
              </a:ext>
            </a:extLst>
          </p:cNvPr>
          <p:cNvSpPr/>
          <p:nvPr/>
        </p:nvSpPr>
        <p:spPr>
          <a:xfrm>
            <a:off x="457200" y="188913"/>
            <a:ext cx="11201400" cy="6456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2" name="图片 11">
            <a:extLst>
              <a:ext uri="{FF2B5EF4-FFF2-40B4-BE49-F238E27FC236}">
                <a16:creationId xmlns:a16="http://schemas.microsoft.com/office/drawing/2014/main" id="{037594DA-0BB0-5749-9BF0-33BEDEA7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" y="5514092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8">
            <a:extLst>
              <a:ext uri="{FF2B5EF4-FFF2-40B4-BE49-F238E27FC236}">
                <a16:creationId xmlns:a16="http://schemas.microsoft.com/office/drawing/2014/main" id="{4D7A8977-1D11-F347-A300-C8932FE5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FCD0051F-9612-4AF5-A36D-97E532A0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90" y="962188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F280A6B-4A7B-45F0-B95A-026B0D77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3" y="2250942"/>
            <a:ext cx="9099448" cy="67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256DD58-EBB1-4BB3-8DA9-E1BA2F2A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32" y="2964105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c) Trần Đăng Khoa là nhà thơ.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8B2FAC5-FBB9-4A57-9AD5-C09B9133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3" y="4038929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F2A0314-BDE8-48FB-8EFA-90343474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05" y="4632653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168288D6-2298-41D1-B2CE-B82108B4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30" y="1627967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Hải Phòng là một thành phố lớn.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273C600E-D3E4-49AD-BAEC-2C515D91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64" y="3522458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9878B2-3047-B54A-913D-F254330ABF42}"/>
              </a:ext>
            </a:extLst>
          </p:cNvPr>
          <p:cNvSpPr/>
          <p:nvPr/>
        </p:nvSpPr>
        <p:spPr>
          <a:xfrm>
            <a:off x="691009" y="627164"/>
            <a:ext cx="9959975" cy="5226051"/>
          </a:xfrm>
          <a:prstGeom prst="roundRect">
            <a:avLst/>
          </a:prstGeom>
          <a:noFill/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8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12" y="-453928"/>
            <a:ext cx="12749724" cy="7171720"/>
          </a:xfrm>
          <a:prstGeom prst="rect">
            <a:avLst/>
          </a:prstGeom>
        </p:spPr>
      </p:pic>
      <p:sp>
        <p:nvSpPr>
          <p:cNvPr id="10" name="Pentagon 9">
            <a:hlinkClick r:id="" action="ppaction://noaction"/>
          </p:cNvPr>
          <p:cNvSpPr/>
          <p:nvPr/>
        </p:nvSpPr>
        <p:spPr>
          <a:xfrm flipH="1">
            <a:off x="8528304" y="61142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E56C9F-8E99-004C-8AEB-5ACC2171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006" y="1890798"/>
            <a:ext cx="5444121" cy="153820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Dặn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dò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499771"/>
            <a:ext cx="8940299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232905"/>
            <a:ext cx="6607174" cy="153820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1495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FE39E016-220F-8D42-B3C5-8D09E22A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21" y="1668755"/>
            <a:ext cx="9787467" cy="1708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kumimoji="0" lang="en-US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kern="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800" kern="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4800" kern="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altLang="en-US" sz="4800" b="1" i="1" u="none" strike="noStrike" kern="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và</a:t>
            </a:r>
            <a:r>
              <a:rPr kumimoji="0" lang="en-US" altLang="en-US" sz="4800" b="0" i="0" u="none" strike="noStrike" kern="0" cap="none" spc="0" normalizeH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4800" b="0" i="0" u="none" strike="noStrike" kern="0" cap="none" spc="0" normalizeH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800" kern="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altLang="en-US" sz="4800" kern="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kern="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kern="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800" kern="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đó.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95" y="811464"/>
            <a:ext cx="8940299" cy="61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653041"/>
            <a:ext cx="6607174" cy="277883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6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685800" y="1143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3352799" y="1371600"/>
            <a:ext cx="51187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3954" y="2590800"/>
            <a:ext cx="929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- Nắm được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dirty="0">
                <a:latin typeface="+mj-lt"/>
              </a:rPr>
              <a:t>câu kể </a:t>
            </a:r>
            <a:r>
              <a:rPr lang="vi-VN" sz="3200" b="1" i="1" dirty="0">
                <a:latin typeface="+mj-lt"/>
              </a:rPr>
              <a:t>Ai là gì?</a:t>
            </a:r>
            <a:r>
              <a:rPr lang="vi-VN" sz="3200" b="1" dirty="0">
                <a:latin typeface="+mj-lt"/>
              </a:rPr>
              <a:t>,</a:t>
            </a:r>
            <a:r>
              <a:rPr lang="vi-VN" sz="3200" dirty="0">
                <a:latin typeface="+mj-lt"/>
              </a:rPr>
              <a:t> các từ ngữ là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kiểu câu này?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bộ phận vị ngữ trong câu kể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đoạn văn, đoạn thơ, đặt được câu kể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cho.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18" y="2510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793" y="2332505"/>
            <a:ext cx="581978" cy="9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" y="5519737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42" y="4958942"/>
            <a:ext cx="1778001" cy="17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9AC0DAEC-C0CB-442C-A6AE-8EC773EF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392" y="91001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195C195-E8F0-4554-B552-E57A57B3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1469821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BDE8D82-2465-45DF-AB53-D0FA008C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794" y="1976809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/>
              <a:t>NGUYỄN THỊ NGỌC TÚ</a:t>
            </a:r>
            <a:endParaRPr lang="en-US" altLang="en-US" sz="2800" b="0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7EDCAE4-392E-408B-8057-6E11A7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829" y="3900862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A31B97E-5D8D-4455-B27E-DDAF5C01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854" y="476287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79878B2-3047-B54A-913D-F254330ABF42}"/>
              </a:ext>
            </a:extLst>
          </p:cNvPr>
          <p:cNvSpPr/>
          <p:nvPr/>
        </p:nvSpPr>
        <p:spPr>
          <a:xfrm>
            <a:off x="756038" y="823349"/>
            <a:ext cx="9893453" cy="4908898"/>
          </a:xfrm>
          <a:prstGeom prst="roundRect">
            <a:avLst/>
          </a:prstGeom>
          <a:noFill/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FC4DF19-81B8-4D05-BB90-E2391C04D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B325CA-F7E4-4B42-A60C-90E5CBF89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CBDCF8-96FC-42B2-AB3C-1406CC57620E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51" name="Rectangle 7">
            <a:extLst>
              <a:ext uri="{FF2B5EF4-FFF2-40B4-BE49-F238E27FC236}">
                <a16:creationId xmlns:a16="http://schemas.microsoft.com/office/drawing/2014/main" id="{D3826DF3-0CD7-4BB9-921B-47E1E32E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F7DE8E0-5B02-4116-854A-BE938EAC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76C1B601-C286-48C9-99CF-C580B9D5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062163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1. </a:t>
            </a:r>
            <a:r>
              <a:rPr lang="en-US" altLang="en-US" sz="2800" b="0" i="1"/>
              <a:t>Đọc các câu sau:</a:t>
            </a:r>
            <a:endParaRPr lang="en-US" altLang="en-US" sz="2800" b="0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C7C53294-C7F1-4946-A3B4-7BB2379C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9364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Một chị phụ nữ nhìn tôi mỉm cười, hỏi:</a:t>
            </a:r>
          </a:p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cháu bác Tự. Em về làng nghỉ hè.</a:t>
            </a:r>
          </a:p>
          <a:p>
            <a:pPr algn="r">
              <a:buFontTx/>
              <a:buNone/>
            </a:pPr>
            <a:r>
              <a:rPr lang="en-US" altLang="en-US" sz="1800"/>
              <a:t>NGUYỄN THỊ NGỌC TÚ</a:t>
            </a:r>
            <a:endParaRPr lang="en-US" altLang="en-US" sz="2800" b="0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D009863C-4FE4-4E9A-B2AC-A38B880B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con nhà ai mà đến giúp chị chạy muối thế này?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C73EEFE4-2CE4-487C-B5DF-F6D525F6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81488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3. </a:t>
            </a:r>
            <a:r>
              <a:rPr lang="en-US" altLang="en-US" sz="2800" b="0" i="1"/>
              <a:t>Xác định vị ngữ trong câu vừa tìm được.</a:t>
            </a:r>
            <a:endParaRPr lang="en-US" altLang="en-US" sz="2800" b="0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1FE0C997-E22B-467F-A2EC-ED3AC5C9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6726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Để x</a:t>
            </a:r>
            <a:r>
              <a:rPr lang="en-US" altLang="en-US" sz="2800" b="0" i="1"/>
              <a:t>ác định được vị ngữ trong câu ta phải làm gì?</a:t>
            </a:r>
            <a:endParaRPr lang="en-US" altLang="en-US" sz="2800" b="0"/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2EB5BD93-B4BB-437C-BE26-6E7D5E1C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292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Em</a:t>
            </a: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3F226A61-0E46-4CE6-8C04-9E8486E5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063" y="54864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8ED82D90-8A65-4CDD-9C65-26BA3BF67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962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F6370CE9-9FB0-4B36-B114-B79FB3EE7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59483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id="{B06F6EDE-2EE0-4964-B41D-B7D3198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413" y="60007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07D25893-DF3F-4AAC-984E-06CBB5A9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4244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là cháu bác Tự.</a:t>
            </a: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9C9EDE5F-6441-447A-B258-2E41E01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233863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 b="0"/>
              <a:t>Trong câu Em là cháu bác Tự, bộ phận nào trả lời </a:t>
            </a:r>
          </a:p>
          <a:p>
            <a:pPr algn="just"/>
            <a:r>
              <a:rPr lang="en-US" altLang="en-US" sz="2800" b="0"/>
              <a:t>cho câu hỏi là gì?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538EC71D-AB6D-4C38-94F1-4E5D1B16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224338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Bộ phận đó gọi là gì?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471BA2F1-1A5E-4893-8D71-F0DD40EA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91013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Vị ngữ được nối với chủ ngữ bằng từ gì?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92644ED0-1E41-42CE-BB69-2BFA68CF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4429125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4. Những từ ngữ nào có thể làm vị ngữ </a:t>
            </a:r>
          </a:p>
          <a:p>
            <a:pPr algn="just"/>
            <a:r>
              <a:rPr lang="en-US" altLang="en-US" sz="3200" b="0"/>
              <a:t>trong câu kể </a:t>
            </a:r>
            <a:r>
              <a:rPr lang="en-US" altLang="en-US" sz="3200" b="0" i="1"/>
              <a:t>Ai là gì?</a:t>
            </a:r>
            <a:endParaRPr lang="en-US" altLang="en-US" sz="3200" b="0"/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8BD325F9-7652-43D6-BA24-DB20C6CE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864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59FAF379-E816-4346-B0FB-25FC3E7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4102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</a:rPr>
              <a:t>là</a:t>
            </a: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id="{EE43CDBB-2881-4762-8ADA-A0D213773A5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19825" y="43815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id="{6BFB73A6-97CB-41E3-93CD-7AB2319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44577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</a:rPr>
              <a:t>Cụm danh từ</a:t>
            </a: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id="{F8AA9265-392F-4664-851B-CA912B63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6" grpId="1"/>
      <p:bldP spid="6157" grpId="0"/>
      <p:bldP spid="6157" grpId="1"/>
      <p:bldP spid="6157" grpId="2"/>
      <p:bldP spid="6158" grpId="0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70" grpId="0"/>
      <p:bldP spid="6171" grpId="0"/>
      <p:bldP spid="6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18" y="2510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1495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" y="4075907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678590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9878B2-3047-B54A-913D-F254330ABF42}"/>
              </a:ext>
            </a:extLst>
          </p:cNvPr>
          <p:cNvSpPr/>
          <p:nvPr/>
        </p:nvSpPr>
        <p:spPr>
          <a:xfrm>
            <a:off x="776699" y="708859"/>
            <a:ext cx="9959975" cy="5226051"/>
          </a:xfrm>
          <a:prstGeom prst="roundRect">
            <a:avLst/>
          </a:prstGeom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3">
            <a:extLst>
              <a:ext uri="{FF2B5EF4-FFF2-40B4-BE49-F238E27FC236}">
                <a16:creationId xmlns:a16="http://schemas.microsoft.com/office/drawing/2014/main" id="{11B0A962-9EE1-BF4E-9196-B18502D1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42" y="4495800"/>
            <a:ext cx="1778001" cy="23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AF40F219-26CB-4A15-B3CF-C2EB036E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2438"/>
            <a:ext cx="982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368CA4A-FBC6-4482-A146-C8F4D399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2888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C2A7E33D-BB8D-4319-AA4B-6B3A94B4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288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Kim Chi.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1BEF99A0-9661-4287-A30B-8A355039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6003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073D8350-40C7-4EA5-BD16-EA95E23D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19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C05BD7FB-3B02-499D-84D9-E2A0FED18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813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F4E08F5-6D65-44E6-8364-927A6FA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E3478A0B-D0E6-46AF-A934-00BFBA8874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757863" y="1938338"/>
            <a:ext cx="190500" cy="1409700"/>
          </a:xfrm>
          <a:prstGeom prst="righ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15">
            <a:extLst>
              <a:ext uri="{FF2B5EF4-FFF2-40B4-BE49-F238E27FC236}">
                <a16:creationId xmlns:a16="http://schemas.microsoft.com/office/drawing/2014/main" id="{95AC0E91-C315-4E5E-BF6B-745650B7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76400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8949A45-93EC-4864-A027-BD659C2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4767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7">
            <a:extLst>
              <a:ext uri="{FF2B5EF4-FFF2-40B4-BE49-F238E27FC236}">
                <a16:creationId xmlns:a16="http://schemas.microsoft.com/office/drawing/2014/main" id="{2115DC90-2275-4F14-9ADB-3EA825370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45339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8">
            <a:extLst>
              <a:ext uri="{FF2B5EF4-FFF2-40B4-BE49-F238E27FC236}">
                <a16:creationId xmlns:a16="http://schemas.microsoft.com/office/drawing/2014/main" id="{5DB10A74-7068-46B4-9604-EF776E0C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0513" y="50101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19">
            <a:extLst>
              <a:ext uri="{FF2B5EF4-FFF2-40B4-BE49-F238E27FC236}">
                <a16:creationId xmlns:a16="http://schemas.microsoft.com/office/drawing/2014/main" id="{30A48D86-0711-4F85-8317-53156E20D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9958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38FA2990-DAC1-431B-87FF-BA1331812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0482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28649C06-9EDE-4197-BFAC-38087965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719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49CDCA11-60C3-4001-BFA5-6C228355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7AD032E7-FCC1-4903-A322-67066A5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516" y="4191000"/>
            <a:ext cx="1106847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id="{D51BDBB7-336D-45EE-ADC8-FCC3DFC91D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81738" y="34290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25">
            <a:extLst>
              <a:ext uri="{FF2B5EF4-FFF2-40B4-BE49-F238E27FC236}">
                <a16:creationId xmlns:a16="http://schemas.microsoft.com/office/drawing/2014/main" id="{A9C4912F-DAB9-416A-8D61-2BEE5B64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05AE0130-8BF9-45A3-BF3A-968EB0B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8" name="Line 31">
            <a:extLst>
              <a:ext uri="{FF2B5EF4-FFF2-40B4-BE49-F238E27FC236}">
                <a16:creationId xmlns:a16="http://schemas.microsoft.com/office/drawing/2014/main" id="{96AACD6C-52FA-4E8D-803F-C0ABD8A8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1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7" grpId="0"/>
      <p:bldP spid="32" grpId="0"/>
      <p:bldP spid="33" grpId="0"/>
      <p:bldP spid="34" grpId="0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686754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684</Words>
  <Application>Microsoft Office PowerPoint</Application>
  <PresentationFormat>Widescreen</PresentationFormat>
  <Paragraphs>109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Times New Roman</vt:lpstr>
      <vt:lpstr>UTM Avo</vt:lpstr>
      <vt:lpstr>UTM Cookies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249</cp:revision>
  <dcterms:created xsi:type="dcterms:W3CDTF">2011-02-15T05:04:47Z</dcterms:created>
  <dcterms:modified xsi:type="dcterms:W3CDTF">2023-02-22T15:43:33Z</dcterms:modified>
</cp:coreProperties>
</file>