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09" r:id="rId2"/>
    <p:sldId id="260" r:id="rId3"/>
    <p:sldId id="340" r:id="rId4"/>
    <p:sldId id="341" r:id="rId5"/>
    <p:sldId id="342" r:id="rId6"/>
    <p:sldId id="258" r:id="rId7"/>
    <p:sldId id="344" r:id="rId8"/>
    <p:sldId id="323" r:id="rId9"/>
    <p:sldId id="310" r:id="rId10"/>
    <p:sldId id="264" r:id="rId11"/>
    <p:sldId id="312" r:id="rId12"/>
    <p:sldId id="313" r:id="rId13"/>
    <p:sldId id="314" r:id="rId14"/>
    <p:sldId id="315" r:id="rId15"/>
    <p:sldId id="316" r:id="rId16"/>
    <p:sldId id="318" r:id="rId17"/>
    <p:sldId id="321" r:id="rId18"/>
    <p:sldId id="320" r:id="rId19"/>
    <p:sldId id="302" r:id="rId20"/>
    <p:sldId id="322" r:id="rId21"/>
    <p:sldId id="324" r:id="rId22"/>
    <p:sldId id="297" r:id="rId23"/>
    <p:sldId id="329" r:id="rId24"/>
    <p:sldId id="327" r:id="rId25"/>
    <p:sldId id="330" r:id="rId26"/>
    <p:sldId id="328" r:id="rId27"/>
    <p:sldId id="331" r:id="rId28"/>
    <p:sldId id="332" r:id="rId29"/>
    <p:sldId id="333" r:id="rId30"/>
    <p:sldId id="334" r:id="rId31"/>
    <p:sldId id="335" r:id="rId32"/>
    <p:sldId id="336" r:id="rId33"/>
    <p:sldId id="325" r:id="rId34"/>
    <p:sldId id="343" r:id="rId35"/>
    <p:sldId id="337" r:id="rId36"/>
    <p:sldId id="326" r:id="rId37"/>
    <p:sldId id="338" r:id="rId38"/>
  </p:sldIdLst>
  <p:sldSz cx="12192000" cy="6858000"/>
  <p:notesSz cx="6858000" cy="9144000"/>
  <p:embeddedFontLst>
    <p:embeddedFont>
      <p:font typeface="等线" panose="02010600030101010101" pitchFamily="2" charset="-122"/>
      <p:regular r:id="rId40"/>
      <p:bold r:id="rId41"/>
    </p:embeddedFont>
    <p:embeddedFont>
      <p:font typeface="等线 Light" panose="02010600030101010101" pitchFamily="2" charset="-122"/>
      <p:regular r:id="rId42"/>
    </p:embeddedFont>
    <p:embeddedFont>
      <p:font typeface="Comic Sans MS" panose="030F0702030302020204" pitchFamily="66" charset="0"/>
      <p:regular r:id="rId43"/>
      <p:bold r:id="rId44"/>
      <p:italic r:id="rId45"/>
      <p:boldItalic r:id="rId46"/>
    </p:embeddedFont>
    <p:embeddedFont>
      <p:font typeface="Tahoma" panose="020B0604030504040204" pitchFamily="34" charset="0"/>
      <p:regular r:id="rId47"/>
      <p:bold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D99B"/>
    <a:srgbClr val="D16125"/>
    <a:srgbClr val="E8B5B2"/>
    <a:srgbClr val="FFE272"/>
    <a:srgbClr val="A53731"/>
    <a:srgbClr val="1B7F54"/>
    <a:srgbClr val="833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6" autoAdjust="0"/>
    <p:restoredTop sz="94660"/>
  </p:normalViewPr>
  <p:slideViewPr>
    <p:cSldViewPr snapToGrid="0" showGuides="1">
      <p:cViewPr varScale="1">
        <p:scale>
          <a:sx n="61" d="100"/>
          <a:sy n="61" d="100"/>
        </p:scale>
        <p:origin x="768"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2023/2/25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a:t>
            </a:fld>
            <a:endParaRPr lang="zh-CN" altLang="en-US"/>
          </a:p>
        </p:txBody>
      </p:sp>
    </p:spTree>
    <p:extLst>
      <p:ext uri="{BB962C8B-B14F-4D97-AF65-F5344CB8AC3E}">
        <p14:creationId xmlns:p14="http://schemas.microsoft.com/office/powerpoint/2010/main" val="407472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26</a:t>
            </a:fld>
            <a:endParaRPr lang="zh-CN" altLang="en-US"/>
          </a:p>
        </p:txBody>
      </p:sp>
    </p:spTree>
    <p:extLst>
      <p:ext uri="{BB962C8B-B14F-4D97-AF65-F5344CB8AC3E}">
        <p14:creationId xmlns:p14="http://schemas.microsoft.com/office/powerpoint/2010/main" val="202971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33</a:t>
            </a:fld>
            <a:endParaRPr lang="zh-CN" altLang="en-US"/>
          </a:p>
        </p:txBody>
      </p:sp>
    </p:spTree>
    <p:extLst>
      <p:ext uri="{BB962C8B-B14F-4D97-AF65-F5344CB8AC3E}">
        <p14:creationId xmlns:p14="http://schemas.microsoft.com/office/powerpoint/2010/main" val="109631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37</a:t>
            </a:fld>
            <a:endParaRPr lang="zh-CN" altLang="en-US"/>
          </a:p>
        </p:txBody>
      </p:sp>
    </p:spTree>
    <p:extLst>
      <p:ext uri="{BB962C8B-B14F-4D97-AF65-F5344CB8AC3E}">
        <p14:creationId xmlns:p14="http://schemas.microsoft.com/office/powerpoint/2010/main" val="209396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8</a:t>
            </a:fld>
            <a:endParaRPr lang="zh-CN" altLang="en-US"/>
          </a:p>
        </p:txBody>
      </p:sp>
    </p:spTree>
    <p:extLst>
      <p:ext uri="{BB962C8B-B14F-4D97-AF65-F5344CB8AC3E}">
        <p14:creationId xmlns:p14="http://schemas.microsoft.com/office/powerpoint/2010/main" val="183115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10</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12</a:t>
            </a:fld>
            <a:endParaRPr lang="zh-CN" altLang="en-US"/>
          </a:p>
        </p:txBody>
      </p:sp>
    </p:spTree>
    <p:extLst>
      <p:ext uri="{BB962C8B-B14F-4D97-AF65-F5344CB8AC3E}">
        <p14:creationId xmlns:p14="http://schemas.microsoft.com/office/powerpoint/2010/main" val="30732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19</a:t>
            </a:fld>
            <a:endParaRPr lang="zh-CN" altLang="en-US"/>
          </a:p>
        </p:txBody>
      </p:sp>
    </p:spTree>
    <p:extLst>
      <p:ext uri="{BB962C8B-B14F-4D97-AF65-F5344CB8AC3E}">
        <p14:creationId xmlns:p14="http://schemas.microsoft.com/office/powerpoint/2010/main" val="146788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21</a:t>
            </a:fld>
            <a:endParaRPr lang="zh-CN" altLang="en-US"/>
          </a:p>
        </p:txBody>
      </p:sp>
    </p:spTree>
    <p:extLst>
      <p:ext uri="{BB962C8B-B14F-4D97-AF65-F5344CB8AC3E}">
        <p14:creationId xmlns:p14="http://schemas.microsoft.com/office/powerpoint/2010/main" val="49658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22</a:t>
            </a:fld>
            <a:endParaRPr lang="zh-CN" altLang="en-US"/>
          </a:p>
        </p:txBody>
      </p:sp>
    </p:spTree>
    <p:extLst>
      <p:ext uri="{BB962C8B-B14F-4D97-AF65-F5344CB8AC3E}">
        <p14:creationId xmlns:p14="http://schemas.microsoft.com/office/powerpoint/2010/main" val="128437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24</a:t>
            </a:fld>
            <a:endParaRPr lang="zh-CN" altLang="en-US"/>
          </a:p>
        </p:txBody>
      </p:sp>
    </p:spTree>
    <p:extLst>
      <p:ext uri="{BB962C8B-B14F-4D97-AF65-F5344CB8AC3E}">
        <p14:creationId xmlns:p14="http://schemas.microsoft.com/office/powerpoint/2010/main" val="53152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38CBB3C-CEC5-4B23-A4BD-798CF69AF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099626" y="-2274936"/>
            <a:ext cx="6231966" cy="11439327"/>
          </a:xfrm>
          <a:prstGeom prst="rect">
            <a:avLst/>
          </a:prstGeom>
        </p:spPr>
      </p:pic>
      <p:pic>
        <p:nvPicPr>
          <p:cNvPr id="8" name="图片 8">
            <a:extLst>
              <a:ext uri="{FF2B5EF4-FFF2-40B4-BE49-F238E27FC236}">
                <a16:creationId xmlns:a16="http://schemas.microsoft.com/office/drawing/2014/main" id="{1EA15710-049F-4371-89E7-E1C0227F4F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660128">
            <a:off x="9790147" y="-1362393"/>
            <a:ext cx="3020116" cy="3146513"/>
          </a:xfrm>
          <a:prstGeom prst="rect">
            <a:avLst/>
          </a:prstGeom>
        </p:spPr>
      </p:pic>
      <p:grpSp>
        <p:nvGrpSpPr>
          <p:cNvPr id="9" name="组合 11">
            <a:extLst>
              <a:ext uri="{FF2B5EF4-FFF2-40B4-BE49-F238E27FC236}">
                <a16:creationId xmlns:a16="http://schemas.microsoft.com/office/drawing/2014/main" id="{2214D01F-9936-4ED3-BBE3-1BCC83970511}"/>
              </a:ext>
            </a:extLst>
          </p:cNvPr>
          <p:cNvGrpSpPr/>
          <p:nvPr userDrawn="1"/>
        </p:nvGrpSpPr>
        <p:grpSpPr>
          <a:xfrm>
            <a:off x="10657701" y="5434128"/>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2023/2/25</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2023/2/25</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2023/2/25</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2023/2/25</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2023/2/25</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2023/2/25</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4982" y="-2408766"/>
            <a:ext cx="1286358" cy="1029037"/>
          </a:xfrm>
          <a:prstGeom prst="rect">
            <a:avLst/>
          </a:prstGeom>
        </p:spPr>
      </p:pic>
      <p:pic>
        <p:nvPicPr>
          <p:cNvPr id="8" name="Picture 7"/>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272794" y="9320868"/>
            <a:ext cx="1286358" cy="1029037"/>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image" Target="../media/image4.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a:off x="8475247" y="1331518"/>
            <a:ext cx="3716753" cy="5167291"/>
          </a:xfrm>
          <a:prstGeom prst="rect">
            <a:avLst/>
          </a:prstGeom>
          <a:effectLst>
            <a:outerShdw blurRad="76200" dir="18900000" sy="23000" kx="-1200000" algn="bl" rotWithShape="0">
              <a:prstClr val="black">
                <a:alpha val="20000"/>
              </a:prstClr>
            </a:outerShdw>
          </a:effectLst>
        </p:spPr>
      </p:pic>
      <p:sp>
        <p:nvSpPr>
          <p:cNvPr id="3" name="Rectangle 2">
            <a:extLst>
              <a:ext uri="{FF2B5EF4-FFF2-40B4-BE49-F238E27FC236}">
                <a16:creationId xmlns:a16="http://schemas.microsoft.com/office/drawing/2014/main" id="{2D533868-2B26-417A-9E7B-9BB79FCD8D7C}"/>
              </a:ext>
            </a:extLst>
          </p:cNvPr>
          <p:cNvSpPr/>
          <p:nvPr/>
        </p:nvSpPr>
        <p:spPr>
          <a:xfrm>
            <a:off x="2039412" y="2551563"/>
            <a:ext cx="8381295" cy="92333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pic>
        <p:nvPicPr>
          <p:cNvPr id="6"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19" y="3115702"/>
            <a:ext cx="3210413" cy="338310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89441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199" y="1242436"/>
            <a:ext cx="8582661" cy="4908021"/>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8" name="Text Box 4"/>
          <p:cNvSpPr txBox="1">
            <a:spLocks noChangeArrowheads="1"/>
          </p:cNvSpPr>
          <p:nvPr/>
        </p:nvSpPr>
        <p:spPr bwMode="auto">
          <a:xfrm>
            <a:off x="1282155" y="1376128"/>
            <a:ext cx="7694748" cy="4524315"/>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Đây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ta.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sinh</a:t>
            </a:r>
            <a:r>
              <a:rPr lang="en-US" dirty="0">
                <a:latin typeface="UTM Avo" panose="02040603050506020204" pitchFamily="18" charset="0"/>
              </a:rPr>
              <a:t> </a:t>
            </a:r>
            <a:r>
              <a:rPr lang="en-US" dirty="0" err="1">
                <a:latin typeface="UTM Avo" panose="02040603050506020204" pitchFamily="18" charset="0"/>
              </a:rPr>
              <a:t>cũ</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Trường</a:t>
            </a:r>
            <a:r>
              <a:rPr lang="en-US" dirty="0">
                <a:latin typeface="UTM Avo" panose="02040603050506020204" pitchFamily="18" charset="0"/>
              </a:rPr>
              <a:t> </a:t>
            </a:r>
            <a:r>
              <a:rPr lang="en-US" dirty="0" err="1">
                <a:latin typeface="UTM Avo" panose="02040603050506020204" pitchFamily="18" charset="0"/>
              </a:rPr>
              <a:t>Tiểu</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Thành</a:t>
            </a:r>
            <a:r>
              <a:rPr lang="en-US" dirty="0">
                <a:latin typeface="UTM Avo" panose="02040603050506020204" pitchFamily="18" charset="0"/>
              </a:rPr>
              <a:t> </a:t>
            </a:r>
            <a:r>
              <a:rPr lang="en-US" dirty="0" err="1">
                <a:latin typeface="UTM Avo" panose="02040603050506020204" pitchFamily="18" charset="0"/>
              </a:rPr>
              <a:t>Công</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họa</a:t>
            </a:r>
            <a:r>
              <a:rPr lang="en-US" dirty="0">
                <a:latin typeface="UTM Avo" panose="02040603050506020204" pitchFamily="18" charset="0"/>
              </a:rPr>
              <a:t> </a:t>
            </a:r>
            <a:r>
              <a:rPr lang="en-US" dirty="0" err="1">
                <a:latin typeface="UTM Avo" panose="02040603050506020204" pitchFamily="18" charset="0"/>
              </a:rPr>
              <a:t>sĩ</a:t>
            </a:r>
            <a:r>
              <a:rPr lang="en-US" dirty="0">
                <a:latin typeface="UTM Avo" panose="02040603050506020204" pitchFamily="18" charset="0"/>
              </a:rPr>
              <a:t> </a:t>
            </a:r>
            <a:r>
              <a:rPr lang="en-US" dirty="0" err="1">
                <a:latin typeface="UTM Avo" panose="02040603050506020204" pitchFamily="18" charset="0"/>
              </a:rPr>
              <a:t>nhỏ</a:t>
            </a:r>
            <a:r>
              <a:rPr lang="en-US" dirty="0">
                <a:latin typeface="UTM Avo" panose="02040603050506020204" pitchFamily="18" charset="0"/>
              </a:rPr>
              <a:t> </a:t>
            </a:r>
            <a:r>
              <a:rPr lang="en-US"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pic>
        <p:nvPicPr>
          <p:cNvPr id="30" name="Picture 2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a:off x="8475247" y="1242436"/>
            <a:ext cx="3716753" cy="5167291"/>
          </a:xfrm>
          <a:prstGeom prst="rect">
            <a:avLst/>
          </a:prstGeom>
          <a:effectLst>
            <a:outerShdw blurRad="76200" dir="18900000" sy="23000" kx="-1200000" algn="bl" rotWithShape="0">
              <a:prstClr val="black">
                <a:alpha val="20000"/>
              </a:prstClr>
            </a:outerShdw>
          </a:effectLst>
        </p:spPr>
      </p:pic>
      <p:cxnSp>
        <p:nvCxnSpPr>
          <p:cNvPr id="13" name="Straight Connector 12"/>
          <p:cNvCxnSpPr/>
          <p:nvPr/>
        </p:nvCxnSpPr>
        <p:spPr>
          <a:xfrm>
            <a:off x="6755455" y="4854117"/>
            <a:ext cx="1534160" cy="0"/>
          </a:xfrm>
          <a:prstGeom prst="line">
            <a:avLst/>
          </a:prstGeom>
          <a:ln w="4762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157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1+#ppt_w/2"/>
                                          </p:val>
                                        </p:tav>
                                        <p:tav tm="100000">
                                          <p:val>
                                            <p:strVal val="#ppt_x"/>
                                          </p:val>
                                        </p:tav>
                                      </p:tavLst>
                                    </p:anim>
                                    <p:anim calcmode="lin" valueType="num">
                                      <p:cBhvr additive="base">
                                        <p:cTn id="11"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66640" y="934719"/>
            <a:ext cx="6952315" cy="4131211"/>
          </a:xfrm>
          <a:prstGeom prst="rect">
            <a:avLst/>
          </a:prstGeom>
        </p:spPr>
      </p:pic>
      <p:pic>
        <p:nvPicPr>
          <p:cNvPr id="2"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491" y="2655351"/>
            <a:ext cx="3988121" cy="4202649"/>
          </a:xfrm>
          <a:prstGeom prst="rect">
            <a:avLst/>
          </a:prstGeom>
          <a:effectLst>
            <a:outerShdw blurRad="76200" dir="18900000" sy="23000" kx="-1200000" algn="bl" rotWithShape="0">
              <a:prstClr val="black">
                <a:alpha val="20000"/>
              </a:prstClr>
            </a:outerShdw>
          </a:effectLst>
        </p:spPr>
      </p:pic>
      <p:sp>
        <p:nvSpPr>
          <p:cNvPr id="4" name="Title 1"/>
          <p:cNvSpPr txBox="1">
            <a:spLocks/>
          </p:cNvSpPr>
          <p:nvPr/>
        </p:nvSpPr>
        <p:spPr>
          <a:xfrm>
            <a:off x="6654800" y="2390571"/>
            <a:ext cx="4645332" cy="1011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UTM Avo" panose="02040603050506020204" pitchFamily="18" charset="0"/>
              </a:rPr>
              <a:t>bẽn</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lẽn</a:t>
            </a:r>
            <a:r>
              <a:rPr lang="en-US" b="1" dirty="0">
                <a:solidFill>
                  <a:srgbClr val="FF0000"/>
                </a:solidFill>
                <a:latin typeface="UTM Avo" panose="02040603050506020204" pitchFamily="18" charset="0"/>
              </a:rPr>
              <a:t> </a:t>
            </a:r>
          </a:p>
          <a:p>
            <a:pPr algn="ctr"/>
            <a:r>
              <a:rPr lang="vi-VN" i="1" dirty="0"/>
              <a:t>Rụt rè, thẹn thùng và có vẻ ngượng ngập</a:t>
            </a:r>
            <a:endParaRPr lang="vi-VN" sz="4800" b="1" dirty="0">
              <a:solidFill>
                <a:srgbClr val="FF0000"/>
              </a:solidFill>
              <a:latin typeface="+mn-lt"/>
            </a:endParaRPr>
          </a:p>
        </p:txBody>
      </p:sp>
    </p:spTree>
    <p:extLst>
      <p:ext uri="{BB962C8B-B14F-4D97-AF65-F5344CB8AC3E}">
        <p14:creationId xmlns:p14="http://schemas.microsoft.com/office/powerpoint/2010/main" val="1487555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1B8BEA-AB2B-4346-A3F6-93767E2C7F5F}"/>
              </a:ext>
            </a:extLst>
          </p:cNvPr>
          <p:cNvSpPr/>
          <p:nvPr/>
        </p:nvSpPr>
        <p:spPr>
          <a:xfrm>
            <a:off x="7698460" y="2402099"/>
            <a:ext cx="3743806" cy="534651"/>
          </a:xfrm>
          <a:prstGeom prst="rect">
            <a:avLst/>
          </a:prstGeom>
          <a:solidFill>
            <a:srgbClr val="E8B5B2">
              <a:alpha val="7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C5CC8D5-49D8-4867-9E71-11A67AC2964F}"/>
              </a:ext>
            </a:extLst>
          </p:cNvPr>
          <p:cNvSpPr/>
          <p:nvPr/>
        </p:nvSpPr>
        <p:spPr>
          <a:xfrm>
            <a:off x="7812401" y="1853250"/>
            <a:ext cx="3601876"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1" name="Rectangle 20"/>
          <p:cNvSpPr/>
          <p:nvPr/>
        </p:nvSpPr>
        <p:spPr>
          <a:xfrm>
            <a:off x="1571541" y="1868342"/>
            <a:ext cx="6240859" cy="534651"/>
          </a:xfrm>
          <a:prstGeom prst="rect">
            <a:avLst/>
          </a:prstGeom>
          <a:solidFill>
            <a:schemeClr val="accent4">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sp>
        <p:nvSpPr>
          <p:cNvPr id="26" name="Rectangle 25"/>
          <p:cNvSpPr/>
          <p:nvPr/>
        </p:nvSpPr>
        <p:spPr>
          <a:xfrm>
            <a:off x="629280" y="2402546"/>
            <a:ext cx="7069179"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p:cNvSpPr/>
          <p:nvPr/>
        </p:nvSpPr>
        <p:spPr>
          <a:xfrm>
            <a:off x="629281" y="2925453"/>
            <a:ext cx="1656719" cy="534651"/>
          </a:xfrm>
          <a:prstGeom prst="rect">
            <a:avLst/>
          </a:prstGeom>
          <a:solidFill>
            <a:srgbClr val="E8B5B2">
              <a:alpha val="7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 Box 4"/>
          <p:cNvSpPr txBox="1">
            <a:spLocks noChangeArrowheads="1"/>
          </p:cNvSpPr>
          <p:nvPr/>
        </p:nvSpPr>
        <p:spPr bwMode="auto">
          <a:xfrm>
            <a:off x="649290" y="1385480"/>
            <a:ext cx="10791720" cy="3539430"/>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i="1" dirty="0" err="1">
                <a:latin typeface="UTM Avo" panose="02040603050506020204" pitchFamily="18" charset="0"/>
              </a:rPr>
              <a:t>Đây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mới</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lớp</a:t>
            </a:r>
            <a:r>
              <a:rPr lang="en-US" i="1" dirty="0">
                <a:latin typeface="UTM Avo" panose="02040603050506020204" pitchFamily="18" charset="0"/>
              </a:rPr>
              <a:t> ta.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sinh</a:t>
            </a:r>
            <a:r>
              <a:rPr lang="en-US" i="1" dirty="0">
                <a:latin typeface="UTM Avo" panose="02040603050506020204" pitchFamily="18" charset="0"/>
              </a:rPr>
              <a:t> </a:t>
            </a:r>
            <a:r>
              <a:rPr lang="en-US" i="1" dirty="0" err="1">
                <a:latin typeface="UTM Avo" panose="02040603050506020204" pitchFamily="18" charset="0"/>
              </a:rPr>
              <a:t>cũ</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Trường</a:t>
            </a:r>
            <a:r>
              <a:rPr lang="en-US" i="1" dirty="0">
                <a:latin typeface="UTM Avo" panose="02040603050506020204" pitchFamily="18" charset="0"/>
              </a:rPr>
              <a:t> </a:t>
            </a:r>
            <a:r>
              <a:rPr lang="en-US" i="1" dirty="0" err="1">
                <a:latin typeface="UTM Avo" panose="02040603050506020204" pitchFamily="18" charset="0"/>
              </a:rPr>
              <a:t>Tiểu</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Thành</a:t>
            </a:r>
            <a:r>
              <a:rPr lang="en-US" i="1" dirty="0">
                <a:latin typeface="UTM Avo" panose="02040603050506020204" pitchFamily="18" charset="0"/>
              </a:rPr>
              <a:t> </a:t>
            </a:r>
            <a:r>
              <a:rPr lang="en-US" i="1" dirty="0" err="1">
                <a:latin typeface="UTM Avo" panose="02040603050506020204" pitchFamily="18" charset="0"/>
              </a:rPr>
              <a:t>Công</a:t>
            </a:r>
            <a:r>
              <a:rPr lang="en-US" i="1" dirty="0">
                <a:latin typeface="UTM Avo" panose="02040603050506020204" pitchFamily="18" charset="0"/>
              </a:rPr>
              <a:t>.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ấy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một</a:t>
            </a:r>
            <a:r>
              <a:rPr lang="en-US" i="1" dirty="0">
                <a:latin typeface="UTM Avo" panose="02040603050506020204" pitchFamily="18" charset="0"/>
              </a:rPr>
              <a:t> </a:t>
            </a:r>
            <a:r>
              <a:rPr lang="en-US" i="1" dirty="0" err="1">
                <a:latin typeface="UTM Avo" panose="02040603050506020204" pitchFamily="18" charset="0"/>
              </a:rPr>
              <a:t>họa</a:t>
            </a:r>
            <a:r>
              <a:rPr lang="en-US" i="1" dirty="0">
                <a:latin typeface="UTM Avo" panose="02040603050506020204" pitchFamily="18" charset="0"/>
              </a:rPr>
              <a:t> </a:t>
            </a:r>
            <a:r>
              <a:rPr lang="en-US" i="1" dirty="0" err="1">
                <a:latin typeface="UTM Avo" panose="02040603050506020204" pitchFamily="18" charset="0"/>
              </a:rPr>
              <a:t>sĩ</a:t>
            </a:r>
            <a:r>
              <a:rPr lang="en-US" i="1" dirty="0">
                <a:latin typeface="UTM Avo" panose="02040603050506020204" pitchFamily="18" charset="0"/>
              </a:rPr>
              <a:t> </a:t>
            </a:r>
            <a:r>
              <a:rPr lang="en-US" i="1" dirty="0" err="1">
                <a:latin typeface="UTM Avo" panose="02040603050506020204" pitchFamily="18" charset="0"/>
              </a:rPr>
              <a:t>nhỏ</a:t>
            </a:r>
            <a:r>
              <a:rPr lang="en-US" i="1" dirty="0">
                <a:latin typeface="UTM Avo" panose="02040603050506020204" pitchFamily="18" charset="0"/>
              </a:rPr>
              <a:t> </a:t>
            </a:r>
            <a:r>
              <a:rPr lang="en-US" i="1"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32" name="Rectangle 11"/>
          <p:cNvSpPr>
            <a:spLocks noChangeArrowheads="1"/>
          </p:cNvSpPr>
          <p:nvPr/>
        </p:nvSpPr>
        <p:spPr bwMode="auto">
          <a:xfrm>
            <a:off x="1477108" y="5239171"/>
            <a:ext cx="9805182" cy="1077218"/>
          </a:xfrm>
          <a:prstGeom prst="rect">
            <a:avLst/>
          </a:prstGeom>
          <a:solidFill>
            <a:schemeClr val="bg1"/>
          </a:solidFill>
          <a:ln w="107950" cmpd="thickThin">
            <a:solidFill>
              <a:schemeClr val="accent5">
                <a:lumMod val="50000"/>
              </a:schemeClr>
            </a:solidFill>
            <a:miter lim="800000"/>
            <a:headEnd/>
            <a:tailEnd/>
          </a:ln>
        </p:spPr>
        <p:txBody>
          <a:bodyPr wrap="square">
            <a:spAutoFit/>
          </a:bodyPr>
          <a:lstStyle/>
          <a:p>
            <a:pPr algn="ct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những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dùng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giới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thiệu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nêu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nhận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định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về</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Diệu</a:t>
            </a:r>
            <a:r>
              <a:rPr lang="en-US" sz="3200" b="1" dirty="0">
                <a:solidFill>
                  <a:srgbClr val="FF0000"/>
                </a:solidFill>
                <a:latin typeface="Arial" panose="020B0604020202020204" pitchFamily="34" charset="0"/>
                <a:cs typeface="Arial" panose="020B0604020202020204" pitchFamily="34" charset="0"/>
              </a:rPr>
              <a:t> Chi?</a:t>
            </a:r>
          </a:p>
        </p:txBody>
      </p:sp>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576751">
            <a:off x="474450" y="4947851"/>
            <a:ext cx="1216855" cy="1216855"/>
          </a:xfrm>
          <a:prstGeom prst="rect">
            <a:avLst/>
          </a:prstGeom>
        </p:spPr>
      </p:pic>
    </p:spTree>
    <p:extLst>
      <p:ext uri="{BB962C8B-B14F-4D97-AF65-F5344CB8AC3E}">
        <p14:creationId xmlns:p14="http://schemas.microsoft.com/office/powerpoint/2010/main" val="921010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diamond(in)">
                                      <p:cBhvr>
                                        <p:cTn id="36" dur="10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21" grpId="0" animBg="1"/>
      <p:bldP spid="26" grpId="0" animBg="1"/>
      <p:bldP spid="29" grpId="0" animBg="1"/>
      <p:bldP spid="31" grpId="0"/>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2045323" y="-391804"/>
            <a:ext cx="8941576" cy="3269860"/>
            <a:chOff x="2397015" y="-49505"/>
            <a:chExt cx="8941576" cy="3269860"/>
          </a:xfrm>
        </p:grpSpPr>
        <p:sp>
          <p:nvSpPr>
            <p:cNvPr id="5" name="Rectangle 11"/>
            <p:cNvSpPr>
              <a:spLocks noChangeArrowheads="1"/>
            </p:cNvSpPr>
            <p:nvPr/>
          </p:nvSpPr>
          <p:spPr bwMode="auto">
            <a:xfrm>
              <a:off x="2785404" y="903828"/>
              <a:ext cx="7624690"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Đây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Diệu</a:t>
              </a:r>
              <a:r>
                <a:rPr lang="en-US" sz="4800" b="1" dirty="0">
                  <a:solidFill>
                    <a:srgbClr val="FF0000"/>
                  </a:solidFill>
                  <a:latin typeface="Arial" panose="020B0604020202020204" pitchFamily="34" charset="0"/>
                  <a:cs typeface="Arial" panose="020B0604020202020204" pitchFamily="34" charset="0"/>
                </a:rPr>
                <a:t> Chi, </a:t>
              </a: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mới</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của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lớp</a:t>
              </a:r>
              <a:r>
                <a:rPr lang="en-US" sz="4800" b="1" dirty="0">
                  <a:solidFill>
                    <a:srgbClr val="FF0000"/>
                  </a:solidFill>
                  <a:latin typeface="Arial" panose="020B0604020202020204" pitchFamily="34" charset="0"/>
                  <a:cs typeface="Arial" panose="020B0604020202020204" pitchFamily="34" charset="0"/>
                </a:rPr>
                <a:t> ta.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015" y="-49505"/>
              <a:ext cx="8941576" cy="326986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spTree>
    <p:extLst>
      <p:ext uri="{BB962C8B-B14F-4D97-AF65-F5344CB8AC3E}">
        <p14:creationId xmlns:p14="http://schemas.microsoft.com/office/powerpoint/2010/main" val="2367312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75365" y="-767137"/>
            <a:ext cx="12112274" cy="3906470"/>
            <a:chOff x="1327057" y="-424838"/>
            <a:chExt cx="12112274" cy="3906470"/>
          </a:xfrm>
        </p:grpSpPr>
        <p:sp>
          <p:nvSpPr>
            <p:cNvPr id="5" name="Rectangle 11"/>
            <p:cNvSpPr>
              <a:spLocks noChangeArrowheads="1"/>
            </p:cNvSpPr>
            <p:nvPr/>
          </p:nvSpPr>
          <p:spPr bwMode="auto">
            <a:xfrm>
              <a:off x="2307103" y="849195"/>
              <a:ext cx="9758288" cy="1569660"/>
            </a:xfrm>
            <a:prstGeom prst="rect">
              <a:avLst/>
            </a:prstGeom>
            <a:solidFill>
              <a:schemeClr val="bg1"/>
            </a:solidFill>
            <a:ln w="107950" cmpd="thickThin">
              <a:noFill/>
              <a:miter lim="800000"/>
              <a:headEnd/>
              <a:tailEnd/>
            </a:ln>
          </p:spPr>
          <p:txBody>
            <a:bodyPr wrap="square">
              <a:spAutoFit/>
            </a:bodyPr>
            <a:lstStyle/>
            <a:p>
              <a:pPr algn="ctr"/>
              <a:r>
                <a:rPr lang="vi-VN" sz="4800" b="1" dirty="0">
                  <a:solidFill>
                    <a:srgbClr val="FF0000"/>
                  </a:solidFill>
                  <a:cs typeface="Arial" panose="020B0604020202020204" pitchFamily="34" charset="0"/>
                </a:rPr>
                <a:t>Bạn Diệu Chi là học sinh cũ của Trường Tiểu học Thành Công. </a:t>
              </a:r>
              <a:endParaRPr lang="en-US" sz="4800" b="1" dirty="0">
                <a:solidFill>
                  <a:srgbClr val="FF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057" y="-424838"/>
              <a:ext cx="12112274" cy="390647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pic>
        <p:nvPicPr>
          <p:cNvPr id="16" name="Picture 15"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568592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32" presetClass="emph" presetSubtype="0" fill="hold" nodeType="after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5" presetID="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0-#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1892124" y="-115902"/>
            <a:ext cx="10081028" cy="3269860"/>
            <a:chOff x="2426696" y="-113326"/>
            <a:chExt cx="10081028" cy="3269860"/>
          </a:xfrm>
        </p:grpSpPr>
        <p:sp>
          <p:nvSpPr>
            <p:cNvPr id="5" name="Rectangle 11"/>
            <p:cNvSpPr>
              <a:spLocks noChangeArrowheads="1"/>
            </p:cNvSpPr>
            <p:nvPr/>
          </p:nvSpPr>
          <p:spPr bwMode="auto">
            <a:xfrm>
              <a:off x="2785403" y="903828"/>
              <a:ext cx="9363615"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ấy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một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họa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sĩ</a:t>
              </a:r>
              <a:r>
                <a:rPr lang="en-US" sz="4800" b="1" dirty="0">
                  <a:solidFill>
                    <a:srgbClr val="FF0000"/>
                  </a:solidFill>
                  <a:latin typeface="Arial" panose="020B0604020202020204" pitchFamily="34" charset="0"/>
                  <a:cs typeface="Arial" panose="020B0604020202020204" pitchFamily="34" charset="0"/>
                </a:rPr>
                <a:t> </a:t>
              </a:r>
            </a:p>
            <a:p>
              <a:pPr algn="ctr"/>
              <a:r>
                <a:rPr lang="en-US" sz="4800" b="1" dirty="0" err="1">
                  <a:solidFill>
                    <a:srgbClr val="FF0000"/>
                  </a:solidFill>
                  <a:latin typeface="Arial" panose="020B0604020202020204" pitchFamily="34" charset="0"/>
                  <a:cs typeface="Arial" panose="020B0604020202020204" pitchFamily="34" charset="0"/>
                </a:rPr>
                <a:t>nhỏ</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đấy</a:t>
              </a:r>
              <a:r>
                <a:rPr lang="en-US" sz="4800" b="1" dirty="0">
                  <a:solidFill>
                    <a:srgbClr val="FF0000"/>
                  </a:solidFill>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696" y="-113326"/>
              <a:ext cx="10081028" cy="3269860"/>
            </a:xfrm>
            <a:prstGeom prst="rect">
              <a:avLst/>
            </a:prstGeom>
          </p:spPr>
        </p:pic>
      </p:grpSp>
      <p:grpSp>
        <p:nvGrpSpPr>
          <p:cNvPr id="13" name="Group 12"/>
          <p:cNvGrpSpPr/>
          <p:nvPr/>
        </p:nvGrpSpPr>
        <p:grpSpPr>
          <a:xfrm>
            <a:off x="3109987" y="4624998"/>
            <a:ext cx="8732128" cy="1462148"/>
            <a:chOff x="3550833" y="2870525"/>
            <a:chExt cx="8179512"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50833" y="287052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232780" y="3354671"/>
              <a:ext cx="74975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15" name="Group 14"/>
          <p:cNvGrpSpPr/>
          <p:nvPr/>
        </p:nvGrpSpPr>
        <p:grpSpPr>
          <a:xfrm>
            <a:off x="4232377" y="2968142"/>
            <a:ext cx="6854239"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5143918" y="4907978"/>
              <a:ext cx="5739197"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spTree>
    <p:extLst>
      <p:ext uri="{BB962C8B-B14F-4D97-AF65-F5344CB8AC3E}">
        <p14:creationId xmlns:p14="http://schemas.microsoft.com/office/powerpoint/2010/main" val="1261464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7594E0-F7DC-4043-93C3-814A5B015D4D}"/>
              </a:ext>
            </a:extLst>
          </p:cNvPr>
          <p:cNvSpPr/>
          <p:nvPr/>
        </p:nvSpPr>
        <p:spPr>
          <a:xfrm>
            <a:off x="377172" y="147760"/>
            <a:ext cx="8344797"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6BE88F-6EBA-4487-A0E4-BE8885AE8BFB}"/>
              </a:ext>
            </a:extLst>
          </p:cNvPr>
          <p:cNvSpPr/>
          <p:nvPr/>
        </p:nvSpPr>
        <p:spPr>
          <a:xfrm>
            <a:off x="8798456" y="170070"/>
            <a:ext cx="3004955" cy="66852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6BE88F-6EBA-4487-A0E4-BE8885AE8BFB}"/>
              </a:ext>
            </a:extLst>
          </p:cNvPr>
          <p:cNvSpPr/>
          <p:nvPr/>
        </p:nvSpPr>
        <p:spPr>
          <a:xfrm>
            <a:off x="343800" y="976762"/>
            <a:ext cx="11407412"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2F42CB-05F2-448D-919B-9131FC69279C}"/>
              </a:ext>
            </a:extLst>
          </p:cNvPr>
          <p:cNvSpPr/>
          <p:nvPr/>
        </p:nvSpPr>
        <p:spPr>
          <a:xfrm>
            <a:off x="343799" y="1856955"/>
            <a:ext cx="6929197" cy="7087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9DFC4C-B44D-4CC5-9199-B14E516F84A2}"/>
              </a:ext>
            </a:extLst>
          </p:cNvPr>
          <p:cNvSpPr/>
          <p:nvPr/>
        </p:nvSpPr>
        <p:spPr>
          <a:xfrm>
            <a:off x="525835" y="-18943"/>
            <a:ext cx="11310425" cy="2585323"/>
          </a:xfrm>
          <a:prstGeom prst="rect">
            <a:avLst/>
          </a:prstGeom>
        </p:spPr>
        <p:txBody>
          <a:bodyPr wrap="square">
            <a:spAutoFit/>
          </a:bodyPr>
          <a:lstStyle/>
          <a:p>
            <a:pPr algn="just">
              <a:lnSpc>
                <a:spcPct val="150000"/>
              </a:lnSpc>
            </a:pPr>
            <a:r>
              <a:rPr lang="en-US" sz="3600" b="1" dirty="0">
                <a:solidFill>
                  <a:srgbClr val="002060"/>
                </a:solidFill>
              </a:rPr>
              <a:t>“</a:t>
            </a:r>
            <a:r>
              <a:rPr lang="vi-VN" sz="3600" b="1" dirty="0">
                <a:solidFill>
                  <a:srgbClr val="002060"/>
                </a:solidFill>
              </a:rPr>
              <a:t>Đây là Diệu Chi, bạn mới của lớp ta. Bạn Diệu Chi là học sinh cũ của Trường Tiểu học Thành Công. Bạn ấy là một họa sĩ nhỏ đấy.</a:t>
            </a:r>
            <a:r>
              <a:rPr lang="en-US" sz="3600" b="1" dirty="0">
                <a:solidFill>
                  <a:srgbClr val="002060"/>
                </a:solidFill>
              </a:rPr>
              <a:t>”</a:t>
            </a:r>
            <a:r>
              <a:rPr lang="vi-VN" sz="3600" b="1" dirty="0">
                <a:solidFill>
                  <a:srgbClr val="002060"/>
                </a:solidFill>
              </a:rPr>
              <a:t> </a:t>
            </a:r>
          </a:p>
        </p:txBody>
      </p:sp>
      <p:pic>
        <p:nvPicPr>
          <p:cNvPr id="5" name="Picture 4">
            <a:extLst>
              <a:ext uri="{FF2B5EF4-FFF2-40B4-BE49-F238E27FC236}">
                <a16:creationId xmlns:a16="http://schemas.microsoft.com/office/drawing/2014/main" id="{759E2A19-C7B7-4FD0-BA43-C7E830BBDF27}"/>
              </a:ext>
            </a:extLst>
          </p:cNvPr>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6" name="Table 5">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849295924"/>
              </p:ext>
            </p:extLst>
          </p:nvPr>
        </p:nvGraphicFramePr>
        <p:xfrm>
          <a:off x="1130298" y="2740464"/>
          <a:ext cx="10419276" cy="3748419"/>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Ai (cái gì, con gì)? </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Là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 (là ai, là con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92994">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bl>
          </a:graphicData>
        </a:graphic>
      </p:graphicFrame>
      <p:sp>
        <p:nvSpPr>
          <p:cNvPr id="13" name="Rectangle 12">
            <a:extLst>
              <a:ext uri="{FF2B5EF4-FFF2-40B4-BE49-F238E27FC236}">
                <a16:creationId xmlns:a16="http://schemas.microsoft.com/office/drawing/2014/main" id="{D69C2E4A-2F3E-4209-9E1D-888A530F61D7}"/>
              </a:ext>
            </a:extLst>
          </p:cNvPr>
          <p:cNvSpPr/>
          <p:nvPr/>
        </p:nvSpPr>
        <p:spPr>
          <a:xfrm>
            <a:off x="2402177" y="3520200"/>
            <a:ext cx="2194560" cy="646331"/>
          </a:xfrm>
          <a:prstGeom prst="rect">
            <a:avLst/>
          </a:prstGeom>
          <a:noFill/>
        </p:spPr>
        <p:txBody>
          <a:bodyPr wrap="squar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Đây</a:t>
            </a:r>
            <a:endPar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3AF42F9F-D00F-4C7B-BD37-03915FADC48F}"/>
              </a:ext>
            </a:extLst>
          </p:cNvPr>
          <p:cNvSpPr/>
          <p:nvPr/>
        </p:nvSpPr>
        <p:spPr>
          <a:xfrm>
            <a:off x="2023733" y="4794223"/>
            <a:ext cx="2951449" cy="646331"/>
          </a:xfrm>
          <a:prstGeom prst="rect">
            <a:avLst/>
          </a:prstGeom>
          <a:noFill/>
        </p:spPr>
        <p:txBody>
          <a:bodyPr wrap="non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Chi </a:t>
            </a:r>
            <a:endParaRPr lang="vi-VN"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24ADFE90-F0AD-4DA3-A0A0-6DC240B082F1}"/>
              </a:ext>
            </a:extLst>
          </p:cNvPr>
          <p:cNvSpPr/>
          <p:nvPr/>
        </p:nvSpPr>
        <p:spPr>
          <a:xfrm>
            <a:off x="2516821" y="5838263"/>
            <a:ext cx="1620957" cy="646331"/>
          </a:xfrm>
          <a:prstGeom prst="rect">
            <a:avLst/>
          </a:prstGeom>
          <a:noFill/>
        </p:spPr>
        <p:txBody>
          <a:bodyPr wrap="none" lIns="91440" tIns="45720" rIns="91440" bIns="45720">
            <a:spAutoFit/>
          </a:bodyPr>
          <a:lstStyle/>
          <a:p>
            <a:pPr algn="ctr"/>
            <a:r>
              <a:rPr lang="vi-VN" sz="3600" dirty="0">
                <a:solidFill>
                  <a:srgbClr val="002060"/>
                </a:solidFill>
              </a:rPr>
              <a:t>Bạn ấy</a:t>
            </a:r>
            <a:endParaRPr lang="en-US" sz="36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469154F3-090F-4A04-8F54-6B0837D7F239}"/>
              </a:ext>
            </a:extLst>
          </p:cNvPr>
          <p:cNvSpPr/>
          <p:nvPr/>
        </p:nvSpPr>
        <p:spPr>
          <a:xfrm>
            <a:off x="5636884" y="3364971"/>
            <a:ext cx="5814218" cy="1200329"/>
          </a:xfrm>
          <a:prstGeom prst="rect">
            <a:avLst/>
          </a:prstGeom>
          <a:noFill/>
        </p:spPr>
        <p:txBody>
          <a:bodyPr wrap="square" lIns="91440" tIns="45720" rIns="91440" bIns="45720">
            <a:spAutoFit/>
          </a:bodyPr>
          <a:lstStyle/>
          <a:p>
            <a:pPr algn="ct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Chi</a:t>
            </a:r>
            <a:r>
              <a:rPr lang="vi-VN" sz="3600" dirty="0">
                <a:solidFill>
                  <a:srgbClr val="002060"/>
                </a:solidFill>
              </a:rPr>
              <a:t>, bạn mới của lớp ta</a:t>
            </a:r>
            <a:r>
              <a:rPr lang="en-US" sz="3600" dirty="0">
                <a:solidFill>
                  <a:srgbClr val="002060"/>
                </a:solidFill>
              </a:rPr>
              <a:t>.</a:t>
            </a:r>
            <a:endPar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DDB7A711-14BD-46D7-AB01-4A3A51D6123C}"/>
              </a:ext>
            </a:extLst>
          </p:cNvPr>
          <p:cNvSpPr/>
          <p:nvPr/>
        </p:nvSpPr>
        <p:spPr>
          <a:xfrm>
            <a:off x="5702848" y="4583807"/>
            <a:ext cx="5846726" cy="1200329"/>
          </a:xfrm>
          <a:prstGeom prst="rect">
            <a:avLst/>
          </a:prstGeom>
          <a:noFill/>
        </p:spPr>
        <p:txBody>
          <a:bodyPr wrap="square" lIns="91440" tIns="45720" rIns="91440" bIns="45720">
            <a:spAutoFit/>
          </a:bodyPr>
          <a:lstStyle/>
          <a:p>
            <a:pPr algn="ctr"/>
            <a:r>
              <a:rPr lang="vi-VN" sz="3600" dirty="0">
                <a:solidFill>
                  <a:srgbClr val="002060"/>
                </a:solidFill>
              </a:rPr>
              <a:t>là học sinh cũ của Trường Tiểu học Thành Công</a:t>
            </a:r>
            <a:r>
              <a:rPr lang="en-US" sz="3600" dirty="0">
                <a:solidFill>
                  <a:srgbClr val="002060"/>
                </a:solidFill>
              </a:rPr>
              <a:t>.</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6B7430B8-6E47-4804-8726-7E2226E14442}"/>
              </a:ext>
            </a:extLst>
          </p:cNvPr>
          <p:cNvSpPr/>
          <p:nvPr/>
        </p:nvSpPr>
        <p:spPr>
          <a:xfrm>
            <a:off x="5840925" y="5821149"/>
            <a:ext cx="4690131" cy="646331"/>
          </a:xfrm>
          <a:prstGeom prst="rect">
            <a:avLst/>
          </a:prstGeom>
          <a:noFill/>
        </p:spPr>
        <p:txBody>
          <a:bodyPr wrap="none" lIns="91440" tIns="45720" rIns="91440" bIns="45720">
            <a:spAutoFit/>
          </a:bodyPr>
          <a:lstStyle/>
          <a:p>
            <a:pPr algn="ctr"/>
            <a:r>
              <a:rPr lang="vi-VN" sz="3600" dirty="0">
                <a:solidFill>
                  <a:srgbClr val="002060"/>
                </a:solidFill>
              </a:rPr>
              <a:t>là một họa sĩ nhỏ đấy.</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670727" y="170070"/>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1803411" y="87522"/>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090534" y="1786095"/>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28360" y="3640634"/>
            <a:ext cx="11160984" cy="1754326"/>
          </a:xfrm>
          <a:prstGeom prst="rect">
            <a:avLst/>
          </a:prstGeom>
          <a:solidFill>
            <a:schemeClr val="bg1"/>
          </a:solidFill>
          <a:ln w="66675">
            <a:solidFill>
              <a:schemeClr val="accent2">
                <a:lumMod val="50000"/>
              </a:schemeClr>
            </a:solidFill>
            <a:prstDash val="dashDot"/>
          </a:ln>
        </p:spPr>
        <p:txBody>
          <a:bodyPr wrap="square">
            <a:spAutoFit/>
          </a:bodyPr>
          <a:lstStyle/>
          <a:p>
            <a:pPr algn="just"/>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a:solidFill>
                  <a:srgbClr val="FF0000"/>
                </a:solidFill>
                <a:latin typeface="Arial" panose="020B0604020202020204" pitchFamily="34" charset="0"/>
                <a:cs typeface="Arial" panose="020B0604020202020204" pitchFamily="34" charset="0"/>
              </a:rPr>
              <a:t>Ai (</a:t>
            </a:r>
            <a:r>
              <a:rPr lang="en-US" sz="3600" b="1" i="1" dirty="0" err="1">
                <a:solidFill>
                  <a:srgbClr val="FF0000"/>
                </a:solidFill>
                <a:latin typeface="Arial" panose="020B0604020202020204" pitchFamily="34" charset="0"/>
                <a:cs typeface="Arial" panose="020B0604020202020204" pitchFamily="34" charset="0"/>
              </a:rPr>
              <a:t>cái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ai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0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14:presetBounceEnd="2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20000">
                                          <p:cBhvr additive="base">
                                            <p:cTn id="18" dur="5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29644"/>
            <a:ext cx="13206231" cy="1200329"/>
            <a:chOff x="2476834" y="1812683"/>
            <a:chExt cx="13206231"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301770" y="1812683"/>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45671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3452555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2"/>
          <p:cNvSpPr txBox="1">
            <a:spLocks/>
          </p:cNvSpPr>
          <p:nvPr/>
        </p:nvSpPr>
        <p:spPr>
          <a:xfrm>
            <a:off x="2152650" y="1009650"/>
            <a:ext cx="7696200" cy="114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endParaRPr lang="en-US" sz="3000" dirty="0">
              <a:solidFill>
                <a:schemeClr val="tx1">
                  <a:lumMod val="95000"/>
                  <a:lumOff val="5000"/>
                </a:schemeClr>
              </a:solidFill>
            </a:endParaRPr>
          </a:p>
        </p:txBody>
      </p:sp>
      <p:sp>
        <p:nvSpPr>
          <p:cNvPr id="35" name="Subtitle 2"/>
          <p:cNvSpPr txBox="1">
            <a:spLocks/>
          </p:cNvSpPr>
          <p:nvPr/>
        </p:nvSpPr>
        <p:spPr>
          <a:xfrm>
            <a:off x="5048250" y="4362450"/>
            <a:ext cx="1981200" cy="762000"/>
          </a:xfrm>
          <a:prstGeom prst="rect">
            <a:avLst/>
          </a:prstGeom>
        </p:spPr>
        <p:txBody>
          <a:bodyPr vert="horz" lIns="91440" tIns="45720" rIns="91440" bIns="45720" rtlCol="0">
            <a:normAutofit/>
          </a:bodyPr>
          <a:lstStyle/>
          <a:p>
            <a:pPr algn="ctr">
              <a:spcBef>
                <a:spcPct val="20000"/>
              </a:spcBef>
              <a:defRPr/>
            </a:pPr>
            <a:endParaRPr lang="en-US" sz="3200" dirty="0">
              <a:solidFill>
                <a:schemeClr val="tx1">
                  <a:tint val="75000"/>
                </a:schemeClr>
              </a:solidFill>
            </a:endParaRPr>
          </a:p>
        </p:txBody>
      </p:sp>
      <p:sp>
        <p:nvSpPr>
          <p:cNvPr id="36" name="Subtitle 2"/>
          <p:cNvSpPr txBox="1">
            <a:spLocks/>
          </p:cNvSpPr>
          <p:nvPr/>
        </p:nvSpPr>
        <p:spPr>
          <a:xfrm>
            <a:off x="2076450" y="4057650"/>
            <a:ext cx="2362200" cy="685800"/>
          </a:xfrm>
          <a:prstGeom prst="rect">
            <a:avLst/>
          </a:prstGeom>
        </p:spPr>
        <p:txBody>
          <a:bodyPr vert="horz" lIns="91440" tIns="45720" rIns="91440" bIns="45720" rtlCol="0">
            <a:noAutofit/>
          </a:bodyPr>
          <a:lstStyle/>
          <a:p>
            <a:pPr algn="ctr">
              <a:spcBef>
                <a:spcPct val="20000"/>
              </a:spcBef>
              <a:defRPr/>
            </a:pPr>
            <a:endParaRPr lang="en-US" sz="3200" u="sng" dirty="0">
              <a:solidFill>
                <a:srgbClr val="FF0000"/>
              </a:solidFill>
            </a:endParaRPr>
          </a:p>
        </p:txBody>
      </p:sp>
      <p:sp>
        <p:nvSpPr>
          <p:cNvPr id="37" name="Subtitle 2"/>
          <p:cNvSpPr txBox="1">
            <a:spLocks/>
          </p:cNvSpPr>
          <p:nvPr/>
        </p:nvSpPr>
        <p:spPr>
          <a:xfrm>
            <a:off x="2152650" y="4362450"/>
            <a:ext cx="7315200" cy="1676400"/>
          </a:xfrm>
          <a:prstGeom prst="rect">
            <a:avLst/>
          </a:prstGeom>
        </p:spPr>
        <p:txBody>
          <a:bodyPr vert="horz" lIns="91440" tIns="45720" rIns="91440" bIns="45720" rtlCol="0">
            <a:normAutofit/>
          </a:bodyPr>
          <a:lstStyle/>
          <a:p>
            <a:pPr algn="ctr">
              <a:spcBef>
                <a:spcPct val="20000"/>
              </a:spcBef>
              <a:defRPr/>
            </a:pPr>
            <a:endParaRPr lang="en-US" sz="3200" u="sng" dirty="0">
              <a:solidFill>
                <a:srgbClr val="FF0000"/>
              </a:solidFill>
            </a:endParaRPr>
          </a:p>
        </p:txBody>
      </p:sp>
      <p:graphicFrame>
        <p:nvGraphicFramePr>
          <p:cNvPr id="38" name="Table 37"/>
          <p:cNvGraphicFramePr>
            <a:graphicFrameLocks noGrp="1"/>
          </p:cNvGraphicFramePr>
          <p:nvPr>
            <p:extLst>
              <p:ext uri="{D42A27DB-BD31-4B8C-83A1-F6EECF244321}">
                <p14:modId xmlns:p14="http://schemas.microsoft.com/office/powerpoint/2010/main" val="2179638851"/>
              </p:ext>
            </p:extLst>
          </p:nvPr>
        </p:nvGraphicFramePr>
        <p:xfrm>
          <a:off x="879930" y="2631613"/>
          <a:ext cx="10687956" cy="3367329"/>
        </p:xfrm>
        <a:graphic>
          <a:graphicData uri="http://schemas.openxmlformats.org/drawingml/2006/table">
            <a:tbl>
              <a:tblPr firstRow="1" bandRow="1">
                <a:tableStyleId>{72833802-FEF1-4C79-8D5D-14CF1EAF98D9}</a:tableStyleId>
              </a:tblPr>
              <a:tblGrid>
                <a:gridCol w="3562652">
                  <a:extLst>
                    <a:ext uri="{9D8B030D-6E8A-4147-A177-3AD203B41FA5}">
                      <a16:colId xmlns:a16="http://schemas.microsoft.com/office/drawing/2014/main" val="20000"/>
                    </a:ext>
                  </a:extLst>
                </a:gridCol>
                <a:gridCol w="3562652">
                  <a:extLst>
                    <a:ext uri="{9D8B030D-6E8A-4147-A177-3AD203B41FA5}">
                      <a16:colId xmlns:a16="http://schemas.microsoft.com/office/drawing/2014/main" val="20001"/>
                    </a:ext>
                  </a:extLst>
                </a:gridCol>
                <a:gridCol w="3562652">
                  <a:extLst>
                    <a:ext uri="{9D8B030D-6E8A-4147-A177-3AD203B41FA5}">
                      <a16:colId xmlns:a16="http://schemas.microsoft.com/office/drawing/2014/main" val="20002"/>
                    </a:ext>
                  </a:extLst>
                </a:gridCol>
              </a:tblGrid>
              <a:tr h="669387">
                <a:tc>
                  <a:txBody>
                    <a:bodyPr/>
                    <a:lstStyle/>
                    <a:p>
                      <a:pPr algn="ct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kể</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15292">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làm</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thế</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nào</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39" name="Subtitle 2"/>
          <p:cNvSpPr txBox="1">
            <a:spLocks/>
          </p:cNvSpPr>
          <p:nvPr/>
        </p:nvSpPr>
        <p:spPr>
          <a:xfrm>
            <a:off x="4377870" y="3407237"/>
            <a:ext cx="3785695"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0" name="Subtitle 2"/>
          <p:cNvSpPr txBox="1">
            <a:spLocks/>
          </p:cNvSpPr>
          <p:nvPr/>
        </p:nvSpPr>
        <p:spPr>
          <a:xfrm>
            <a:off x="4454071" y="4222754"/>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1" name="Subtitle 2"/>
          <p:cNvSpPr txBox="1">
            <a:spLocks/>
          </p:cNvSpPr>
          <p:nvPr/>
        </p:nvSpPr>
        <p:spPr>
          <a:xfrm>
            <a:off x="4454071" y="5095421"/>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2" name="Subtitle 2"/>
          <p:cNvSpPr txBox="1">
            <a:spLocks/>
          </p:cNvSpPr>
          <p:nvPr/>
        </p:nvSpPr>
        <p:spPr>
          <a:xfrm>
            <a:off x="7895771" y="3431433"/>
            <a:ext cx="2793095" cy="533400"/>
          </a:xfrm>
          <a:prstGeom prst="rect">
            <a:avLst/>
          </a:prstGeom>
        </p:spPr>
        <p:txBody>
          <a:bodyPr vert="horz" lIns="91440" tIns="45720" rIns="91440" bIns="45720" rtlCol="0">
            <a:noAutofit/>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3" name="Subtitle 2"/>
          <p:cNvSpPr txBox="1">
            <a:spLocks/>
          </p:cNvSpPr>
          <p:nvPr/>
        </p:nvSpPr>
        <p:spPr>
          <a:xfrm>
            <a:off x="7794171" y="4323254"/>
            <a:ext cx="2950029"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4" name="Subtitle 2"/>
          <p:cNvSpPr txBox="1">
            <a:spLocks/>
          </p:cNvSpPr>
          <p:nvPr/>
        </p:nvSpPr>
        <p:spPr>
          <a:xfrm>
            <a:off x="8490857" y="5148839"/>
            <a:ext cx="1810237"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grpSp>
        <p:nvGrpSpPr>
          <p:cNvPr id="45" name="Group 44"/>
          <p:cNvGrpSpPr/>
          <p:nvPr/>
        </p:nvGrpSpPr>
        <p:grpSpPr>
          <a:xfrm>
            <a:off x="-248861" y="552895"/>
            <a:ext cx="12423022" cy="2304789"/>
            <a:chOff x="-2198366" y="3899319"/>
            <a:chExt cx="14526731" cy="2304789"/>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239085" y="3899319"/>
              <a:ext cx="12786377" cy="1908632"/>
            </a:xfrm>
            <a:prstGeom prst="rect">
              <a:avLst/>
            </a:prstGeom>
          </p:spPr>
        </p:pic>
        <p:sp>
          <p:nvSpPr>
            <p:cNvPr id="47" name="Rectangle 46"/>
            <p:cNvSpPr/>
            <p:nvPr/>
          </p:nvSpPr>
          <p:spPr>
            <a:xfrm>
              <a:off x="-2198366" y="4142005"/>
              <a:ext cx="14526731" cy="2062103"/>
            </a:xfrm>
            <a:prstGeom prst="rect">
              <a:avLst/>
            </a:prstGeom>
          </p:spPr>
          <p:txBody>
            <a:bodyPr wrap="square">
              <a:spAutoFit/>
            </a:bodyPr>
            <a:lstStyle/>
            <a:p>
              <a:pPr algn="ctr" eaLnBrk="0" fontAlgn="base" hangingPunct="0">
                <a:spcBef>
                  <a:spcPct val="20000"/>
                </a:spcBef>
                <a:spcAft>
                  <a:spcPct val="0"/>
                </a:spcAft>
              </a:pPr>
              <a:r>
                <a:rPr lang="en-US" sz="4000" b="1" dirty="0">
                  <a:latin typeface="Arial" panose="020B0604020202020204" pitchFamily="34" charset="0"/>
                  <a:cs typeface="Arial" panose="020B0604020202020204" pitchFamily="34" charset="0"/>
                </a:rPr>
                <a:t> Ba </a:t>
              </a:r>
              <a:r>
                <a:rPr lang="en-US" sz="4000" b="1" dirty="0" err="1">
                  <a:latin typeface="Arial" panose="020B0604020202020204" pitchFamily="34" charset="0"/>
                  <a:cs typeface="Arial" panose="020B0604020202020204" pitchFamily="34" charset="0"/>
                </a:rPr>
                <a:t>kiểu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thế</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Giống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nhau</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chỗ</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a:t>
              </a:r>
            </a:p>
            <a:p>
              <a:pPr algn="ctr" eaLnBrk="0" fontAlgn="base" hangingPunct="0">
                <a:spcBef>
                  <a:spcPct val="20000"/>
                </a:spcBef>
                <a:spcAft>
                  <a:spcPct val="0"/>
                </a:spcAft>
              </a:pPr>
              <a:endParaRPr lang="en-US" sz="4000" b="1" dirty="0">
                <a:latin typeface="Arial" panose="020B0604020202020204" pitchFamily="34" charset="0"/>
                <a:cs typeface="Arial" panose="020B0604020202020204" pitchFamily="34" charset="0"/>
              </a:endParaRPr>
            </a:p>
          </p:txBody>
        </p:sp>
      </p:grpSp>
      <p:cxnSp>
        <p:nvCxnSpPr>
          <p:cNvPr id="14" name="Straight Connector 13"/>
          <p:cNvCxnSpPr/>
          <p:nvPr/>
        </p:nvCxnSpPr>
        <p:spPr>
          <a:xfrm>
            <a:off x="4421410" y="3283230"/>
            <a:ext cx="0" cy="2701197"/>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8005792" y="3268717"/>
            <a:ext cx="0" cy="2701197"/>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7737245" y="2306319"/>
            <a:ext cx="2826887" cy="3890927"/>
          </a:xfrm>
          <a:prstGeom prst="ellipse">
            <a:avLst/>
          </a:prstGeom>
          <a:noFill/>
          <a:ln w="1079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59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nodePh="1">
                                  <p:stCondLst>
                                    <p:cond delay="0"/>
                                  </p:stCondLst>
                                  <p:endCondLst>
                                    <p:cond evt="begin" delay="0">
                                      <p:tn val="10"/>
                                    </p:cond>
                                  </p:end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barn(inHorizontal)">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ox(in)">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strips(downLeft)">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strips(down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Horizontal)">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down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Horizont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9" grpId="0"/>
      <p:bldP spid="40" grpId="0"/>
      <p:bldP spid="41" grpId="0"/>
      <p:bldP spid="42" grpId="0"/>
      <p:bldP spid="43" grpId="0"/>
      <p:bldP spid="4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Khởi</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a:p>
            <a:pPr algn="ct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động</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20168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078801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40613" y="-2705102"/>
            <a:ext cx="6858000" cy="12268204"/>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4">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Luyện</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Tập</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0">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095960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
          <p:cNvSpPr txBox="1">
            <a:spLocks noChangeArrowheads="1"/>
          </p:cNvSpPr>
          <p:nvPr/>
        </p:nvSpPr>
        <p:spPr bwMode="auto">
          <a:xfrm>
            <a:off x="619105" y="2068134"/>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val="269180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7379" y="1289756"/>
            <a:ext cx="11265840" cy="1861226"/>
            <a:chOff x="637379" y="1289756"/>
            <a:chExt cx="11265840" cy="1861226"/>
          </a:xfrm>
        </p:grpSpPr>
        <p:sp>
          <p:nvSpPr>
            <p:cNvPr id="12" name="Rectangle 11">
              <a:extLst>
                <a:ext uri="{FF2B5EF4-FFF2-40B4-BE49-F238E27FC236}">
                  <a16:creationId xmlns:a16="http://schemas.microsoft.com/office/drawing/2014/main" id="{DD6BE88F-6EBA-4487-A0E4-BE8885AE8BFB}"/>
                </a:ext>
              </a:extLst>
            </p:cNvPr>
            <p:cNvSpPr/>
            <p:nvPr/>
          </p:nvSpPr>
          <p:spPr>
            <a:xfrm>
              <a:off x="3025793" y="1289756"/>
              <a:ext cx="8877426" cy="1229684"/>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6BE88F-6EBA-4487-A0E4-BE8885AE8BFB}"/>
                </a:ext>
              </a:extLst>
            </p:cNvPr>
            <p:cNvSpPr/>
            <p:nvPr/>
          </p:nvSpPr>
          <p:spPr>
            <a:xfrm>
              <a:off x="637379" y="2408955"/>
              <a:ext cx="39917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6BE88F-6EBA-4487-A0E4-BE8885AE8BFB}"/>
                </a:ext>
              </a:extLst>
            </p:cNvPr>
            <p:cNvSpPr/>
            <p:nvPr/>
          </p:nvSpPr>
          <p:spPr>
            <a:xfrm>
              <a:off x="637379" y="1904598"/>
              <a:ext cx="38393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37379" y="97046"/>
            <a:ext cx="11265841" cy="1829606"/>
            <a:chOff x="430986" y="2068134"/>
            <a:chExt cx="11265841" cy="1829606"/>
          </a:xfrm>
        </p:grpSpPr>
        <p:sp>
          <p:nvSpPr>
            <p:cNvPr id="9" name="Rectangle 8">
              <a:extLst>
                <a:ext uri="{FF2B5EF4-FFF2-40B4-BE49-F238E27FC236}">
                  <a16:creationId xmlns:a16="http://schemas.microsoft.com/office/drawing/2014/main" id="{787594E0-F7DC-4043-93C3-814A5B015D4D}"/>
                </a:ext>
              </a:extLst>
            </p:cNvPr>
            <p:cNvSpPr/>
            <p:nvPr/>
          </p:nvSpPr>
          <p:spPr>
            <a:xfrm>
              <a:off x="1141535" y="2068134"/>
              <a:ext cx="10555292"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7594E0-F7DC-4043-93C3-814A5B015D4D}"/>
                </a:ext>
              </a:extLst>
            </p:cNvPr>
            <p:cNvSpPr/>
            <p:nvPr/>
          </p:nvSpPr>
          <p:spPr>
            <a:xfrm>
              <a:off x="430987" y="2068134"/>
              <a:ext cx="11265839" cy="13465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7594E0-F7DC-4043-93C3-814A5B015D4D}"/>
                </a:ext>
              </a:extLst>
            </p:cNvPr>
            <p:cNvSpPr/>
            <p:nvPr/>
          </p:nvSpPr>
          <p:spPr>
            <a:xfrm>
              <a:off x="430986" y="3233203"/>
              <a:ext cx="2388414"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38452737"/>
              </p:ext>
            </p:extLst>
          </p:nvPr>
        </p:nvGraphicFramePr>
        <p:xfrm>
          <a:off x="958848" y="3695869"/>
          <a:ext cx="10419276" cy="3055425"/>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1944159" y="4706679"/>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Thì</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chế</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tạo</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6002929" y="4358932"/>
            <a:ext cx="4910542" cy="1200329"/>
          </a:xfrm>
          <a:prstGeom prst="rect">
            <a:avLst/>
          </a:prstGeom>
          <a:noFill/>
        </p:spPr>
        <p:txBody>
          <a:bodyPr wrap="square" lIns="91440" tIns="45720" rIns="91440" bIns="45720">
            <a:spAutoFit/>
          </a:bodyPr>
          <a:lstStyle/>
          <a:p>
            <a:pPr algn="ctr"/>
            <a:r>
              <a:rPr lang="vi-VN" sz="3600" dirty="0">
                <a:solidFill>
                  <a:srgbClr val="002060"/>
                </a:solidFill>
              </a:rPr>
              <a:t>Câu giới thiệu về chiếc máy cộng trừ</a:t>
            </a:r>
          </a:p>
        </p:txBody>
      </p:sp>
      <p:sp>
        <p:nvSpPr>
          <p:cNvPr id="5" name="Text Box 6"/>
          <p:cNvSpPr txBox="1">
            <a:spLocks noChangeArrowheads="1"/>
          </p:cNvSpPr>
          <p:nvPr/>
        </p:nvSpPr>
        <p:spPr bwMode="auto">
          <a:xfrm>
            <a:off x="825498" y="247650"/>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6" name="Rectangle 5">
            <a:extLst>
              <a:ext uri="{FF2B5EF4-FFF2-40B4-BE49-F238E27FC236}">
                <a16:creationId xmlns:a16="http://schemas.microsoft.com/office/drawing/2014/main" id="{24ADFE90-F0AD-4DA3-A0A0-6DC240B082F1}"/>
              </a:ext>
            </a:extLst>
          </p:cNvPr>
          <p:cNvSpPr/>
          <p:nvPr/>
        </p:nvSpPr>
        <p:spPr>
          <a:xfrm>
            <a:off x="-1944159" y="5876791"/>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hiện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đại</a:t>
            </a:r>
            <a:r>
              <a:rPr lang="en-US" sz="2800" dirty="0">
                <a:latin typeface="UTM Avo" panose="02040603050506020204" pitchFamily="18" charset="0"/>
                <a:cs typeface="Times New Roman" pitchFamily="18" charset="0"/>
              </a:rPr>
              <a:t>. </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84353" y="5535361"/>
            <a:ext cx="5693771" cy="1200329"/>
          </a:xfrm>
          <a:prstGeom prst="rect">
            <a:avLst/>
          </a:prstGeom>
          <a:noFill/>
        </p:spPr>
        <p:txBody>
          <a:bodyPr wrap="square" lIns="91440" tIns="45720" rIns="91440" bIns="45720">
            <a:spAutoFit/>
          </a:bodyPr>
          <a:lstStyle/>
          <a:p>
            <a:pPr algn="ctr"/>
            <a:r>
              <a:rPr lang="vi-VN" sz="3600" dirty="0">
                <a:solidFill>
                  <a:srgbClr val="002060"/>
                </a:solidFill>
              </a:rPr>
              <a:t>Câu nêu nhận định về giá trị của chiếc máy đầu tiên</a:t>
            </a:r>
          </a:p>
        </p:txBody>
      </p:sp>
    </p:spTree>
    <p:extLst>
      <p:ext uri="{BB962C8B-B14F-4D97-AF65-F5344CB8AC3E}">
        <p14:creationId xmlns:p14="http://schemas.microsoft.com/office/powerpoint/2010/main" val="247374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8" name="Text Box 4"/>
          <p:cNvSpPr txBox="1">
            <a:spLocks noChangeArrowheads="1"/>
          </p:cNvSpPr>
          <p:nvPr/>
        </p:nvSpPr>
        <p:spPr bwMode="auto">
          <a:xfrm>
            <a:off x="1544791" y="2909595"/>
            <a:ext cx="11501582" cy="2554545"/>
          </a:xfrm>
          <a:prstGeom prst="rect">
            <a:avLst/>
          </a:prstGeom>
          <a:noFill/>
          <a:ln w="9525">
            <a:noFill/>
            <a:miter lim="800000"/>
            <a:headEnd/>
            <a:tailEnd/>
          </a:ln>
        </p:spPr>
        <p:txBody>
          <a:bodyPr wrap="square">
            <a:spAutoFit/>
          </a:bodyPr>
          <a:lstStyle/>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Lá</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Bà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tính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nhẩm</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Mẹ</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ơi</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đất</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Mười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ngón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tay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lặn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rồi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mọc</a:t>
            </a:r>
            <a:r>
              <a:rPr lang="en-US" sz="3200" dirty="0">
                <a:latin typeface="UTM Avo" panose="02040603050506020204" pitchFamily="18" charset="0"/>
                <a:cs typeface="Times New Roman" pitchFamily="18" charset="0"/>
              </a:rPr>
              <a:t>       - Con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lớp</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trường</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bầu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trời</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trang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sách</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NGUYỄN HƯNG HẢI</a:t>
            </a:r>
          </a:p>
        </p:txBody>
      </p:sp>
      <p:sp>
        <p:nvSpPr>
          <p:cNvPr id="30" name="Text Box 4"/>
          <p:cNvSpPr txBox="1">
            <a:spLocks noChangeArrowheads="1"/>
          </p:cNvSpPr>
          <p:nvPr/>
        </p:nvSpPr>
        <p:spPr bwMode="auto">
          <a:xfrm>
            <a:off x="883040" y="2140154"/>
            <a:ext cx="5717310" cy="769441"/>
          </a:xfrm>
          <a:prstGeom prst="rect">
            <a:avLst/>
          </a:prstGeom>
          <a:noFill/>
          <a:ln w="9525">
            <a:noFill/>
            <a:miter lim="800000"/>
            <a:headEnd/>
            <a:tailEnd/>
          </a:ln>
        </p:spPr>
        <p:txBody>
          <a:bodyPr wrap="square">
            <a:spAutoFit/>
          </a:bodyPr>
          <a:lstStyle/>
          <a:p>
            <a:r>
              <a:rPr lang="en-US" sz="4400" b="1" dirty="0">
                <a:solidFill>
                  <a:srgbClr val="7030A0"/>
                </a:solidFill>
                <a:latin typeface="UTM Avo" panose="02040603050506020204" pitchFamily="18" charset="0"/>
              </a:rPr>
              <a:t>b.		</a:t>
            </a:r>
            <a:r>
              <a:rPr lang="en-US" sz="4400" b="1" dirty="0" err="1">
                <a:solidFill>
                  <a:srgbClr val="7030A0"/>
                </a:solidFill>
                <a:latin typeface="UTM Avo" panose="02040603050506020204" pitchFamily="18" charset="0"/>
              </a:rPr>
              <a:t>Lịch</a:t>
            </a:r>
            <a:endParaRPr lang="en-US" sz="4400" b="1" dirty="0">
              <a:solidFill>
                <a:srgbClr val="7030A0"/>
              </a:solidFill>
              <a:latin typeface="UTM Avo" panose="02040603050506020204" pitchFamily="18" charset="0"/>
            </a:endParaRPr>
          </a:p>
        </p:txBody>
      </p:sp>
    </p:spTree>
    <p:extLst>
      <p:ext uri="{BB962C8B-B14F-4D97-AF65-F5344CB8AC3E}">
        <p14:creationId xmlns:p14="http://schemas.microsoft.com/office/powerpoint/2010/main" val="156942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3121291054"/>
              </p:ext>
            </p:extLst>
          </p:nvPr>
        </p:nvGraphicFramePr>
        <p:xfrm>
          <a:off x="574286" y="2335605"/>
          <a:ext cx="11258550" cy="4433183"/>
        </p:xfrm>
        <a:graphic>
          <a:graphicData uri="http://schemas.openxmlformats.org/drawingml/2006/table">
            <a:tbl>
              <a:tblPr firstRow="1" bandRow="1">
                <a:tableStyleId>{C4B1156A-380E-4F78-BDF5-A606A8083BF9}</a:tableStyleId>
              </a:tblPr>
              <a:tblGrid>
                <a:gridCol w="4965401">
                  <a:extLst>
                    <a:ext uri="{9D8B030D-6E8A-4147-A177-3AD203B41FA5}">
                      <a16:colId xmlns:a16="http://schemas.microsoft.com/office/drawing/2014/main" val="721016292"/>
                    </a:ext>
                  </a:extLst>
                </a:gridCol>
                <a:gridCol w="6293149">
                  <a:extLst>
                    <a:ext uri="{9D8B030D-6E8A-4147-A177-3AD203B41FA5}">
                      <a16:colId xmlns:a16="http://schemas.microsoft.com/office/drawing/2014/main" val="2503320349"/>
                    </a:ext>
                  </a:extLst>
                </a:gridCol>
              </a:tblGrid>
              <a:tr h="545845">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501695">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3657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1073041">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835735339"/>
                  </a:ext>
                </a:extLst>
              </a:tr>
              <a:tr h="77464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783372515"/>
                  </a:ext>
                </a:extLst>
              </a:tr>
              <a:tr h="901388">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350047"/>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665378" y="2901679"/>
            <a:ext cx="4347621"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4ADFE90-F0AD-4DA3-A0A0-6DC240B082F1}"/>
              </a:ext>
            </a:extLst>
          </p:cNvPr>
          <p:cNvSpPr/>
          <p:nvPr/>
        </p:nvSpPr>
        <p:spPr>
          <a:xfrm>
            <a:off x="-2571731" y="3429105"/>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73841" y="3339093"/>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16" name="Text Box 4"/>
          <p:cNvSpPr txBox="1">
            <a:spLocks noChangeArrowheads="1"/>
          </p:cNvSpPr>
          <p:nvPr/>
        </p:nvSpPr>
        <p:spPr bwMode="auto">
          <a:xfrm>
            <a:off x="1313720" y="115365"/>
            <a:ext cx="11501582" cy="2246769"/>
          </a:xfrm>
          <a:prstGeom prst="rect">
            <a:avLst/>
          </a:prstGeom>
          <a:noFill/>
          <a:ln w="9525">
            <a:noFill/>
            <a:miter lim="800000"/>
            <a:headEnd/>
            <a:tailEnd/>
          </a:ln>
        </p:spPr>
        <p:txBody>
          <a:bodyPr wrap="square">
            <a:spAutoFit/>
          </a:bodyPr>
          <a:lstStyle/>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Bà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nhẩm</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Mẹ</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ơi</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Mười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ngón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tay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r>
              <a:rPr lang="en-US" sz="2800" dirty="0">
                <a:latin typeface="UTM Avo" panose="02040603050506020204" pitchFamily="18" charset="0"/>
                <a:cs typeface="Times New Roman" pitchFamily="18" charset="0"/>
              </a:rPr>
              <a:t>             - Con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lớp</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trường</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trang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sách</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000" b="1" dirty="0">
                <a:latin typeface="UTM Avo" panose="02040603050506020204" pitchFamily="18" charset="0"/>
                <a:cs typeface="Times New Roman" pitchFamily="18" charset="0"/>
              </a:rPr>
              <a:t>NGUYỄN HƯNG HẢI</a:t>
            </a:r>
          </a:p>
        </p:txBody>
      </p:sp>
      <p:sp>
        <p:nvSpPr>
          <p:cNvPr id="20" name="Text Box 4"/>
          <p:cNvSpPr txBox="1">
            <a:spLocks noChangeArrowheads="1"/>
          </p:cNvSpPr>
          <p:nvPr/>
        </p:nvSpPr>
        <p:spPr bwMode="auto">
          <a:xfrm>
            <a:off x="474043" y="42605"/>
            <a:ext cx="771420" cy="1569660"/>
          </a:xfrm>
          <a:prstGeom prst="rect">
            <a:avLst/>
          </a:prstGeom>
          <a:noFill/>
          <a:ln w="9525">
            <a:noFill/>
            <a:miter lim="800000"/>
            <a:headEnd/>
            <a:tailEnd/>
          </a:ln>
        </p:spPr>
        <p:txBody>
          <a:bodyPr wrap="square">
            <a:spAutoFit/>
          </a:bodyPr>
          <a:lstStyle/>
          <a:p>
            <a:r>
              <a:rPr lang="en-US" sz="3200" b="1" dirty="0">
                <a:solidFill>
                  <a:srgbClr val="7030A0"/>
                </a:solidFill>
                <a:latin typeface="UTM Avo" panose="02040603050506020204" pitchFamily="18" charset="0"/>
              </a:rPr>
              <a:t>b.		</a:t>
            </a:r>
          </a:p>
        </p:txBody>
      </p:sp>
      <p:sp>
        <p:nvSpPr>
          <p:cNvPr id="21" name="Rectangle 20">
            <a:extLst>
              <a:ext uri="{FF2B5EF4-FFF2-40B4-BE49-F238E27FC236}">
                <a16:creationId xmlns:a16="http://schemas.microsoft.com/office/drawing/2014/main" id="{6B7430B8-6E47-4804-8726-7E2226E14442}"/>
              </a:ext>
            </a:extLst>
          </p:cNvPr>
          <p:cNvSpPr/>
          <p:nvPr/>
        </p:nvSpPr>
        <p:spPr>
          <a:xfrm>
            <a:off x="5689080" y="2815151"/>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22" name="Rectangle 21">
            <a:extLst>
              <a:ext uri="{FF2B5EF4-FFF2-40B4-BE49-F238E27FC236}">
                <a16:creationId xmlns:a16="http://schemas.microsoft.com/office/drawing/2014/main" id="{6B7430B8-6E47-4804-8726-7E2226E14442}"/>
              </a:ext>
            </a:extLst>
          </p:cNvPr>
          <p:cNvSpPr/>
          <p:nvPr/>
        </p:nvSpPr>
        <p:spPr>
          <a:xfrm>
            <a:off x="5673841" y="416595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đêm</a:t>
            </a:r>
            <a:r>
              <a:rPr lang="en-US" sz="3200" dirty="0">
                <a:solidFill>
                  <a:srgbClr val="FF0000"/>
                </a:solidFill>
                <a:latin typeface="Times New Roman" pitchFamily="18" charset="0"/>
                <a:cs typeface="Times New Roman" pitchFamily="18" charset="0"/>
              </a:rPr>
              <a:t>)</a:t>
            </a:r>
          </a:p>
        </p:txBody>
      </p:sp>
      <p:sp>
        <p:nvSpPr>
          <p:cNvPr id="23" name="Rectangle 22">
            <a:extLst>
              <a:ext uri="{FF2B5EF4-FFF2-40B4-BE49-F238E27FC236}">
                <a16:creationId xmlns:a16="http://schemas.microsoft.com/office/drawing/2014/main" id="{24ADFE90-F0AD-4DA3-A0A0-6DC240B082F1}"/>
              </a:ext>
            </a:extLst>
          </p:cNvPr>
          <p:cNvSpPr/>
          <p:nvPr/>
        </p:nvSpPr>
        <p:spPr>
          <a:xfrm>
            <a:off x="-408180" y="4014492"/>
            <a:ext cx="6828086"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endParaRPr lang="en-US" sz="2800" dirty="0">
              <a:latin typeface="UTM Avo" panose="02040603050506020204" pitchFamily="18" charset="0"/>
              <a:cs typeface="Times New Roman" pitchFamily="18" charset="0"/>
            </a:endParaRPr>
          </a:p>
          <a:p>
            <a:pPr algn="ct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a:t>
            </a:r>
          </a:p>
        </p:txBody>
      </p:sp>
      <p:sp>
        <p:nvSpPr>
          <p:cNvPr id="24" name="Rectangle 23">
            <a:extLst>
              <a:ext uri="{FF2B5EF4-FFF2-40B4-BE49-F238E27FC236}">
                <a16:creationId xmlns:a16="http://schemas.microsoft.com/office/drawing/2014/main" id="{24ADFE90-F0AD-4DA3-A0A0-6DC240B082F1}"/>
              </a:ext>
            </a:extLst>
          </p:cNvPr>
          <p:cNvSpPr/>
          <p:nvPr/>
        </p:nvSpPr>
        <p:spPr>
          <a:xfrm>
            <a:off x="-2656894" y="5168888"/>
            <a:ext cx="10402359" cy="523220"/>
          </a:xfrm>
          <a:prstGeom prst="rect">
            <a:avLst/>
          </a:prstGeom>
          <a:noFill/>
        </p:spPr>
        <p:txBody>
          <a:bodyPr wrap="square" lIns="91440" tIns="45720" rIns="91440" bIns="45720">
            <a:spAutoFit/>
          </a:bodyPr>
          <a:lstStyle/>
          <a:p>
            <a:pPr algn="ctr"/>
            <a:r>
              <a:rPr lang="vi-VN" sz="2800" dirty="0">
                <a:latin typeface="UTM Avo" panose="02040603050506020204" pitchFamily="18" charset="0"/>
                <a:cs typeface="Times New Roman" pitchFamily="18" charset="0"/>
              </a:rPr>
              <a:t>Mười ngón tay là lịch</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24ADFE90-F0AD-4DA3-A0A0-6DC240B082F1}"/>
              </a:ext>
            </a:extLst>
          </p:cNvPr>
          <p:cNvSpPr/>
          <p:nvPr/>
        </p:nvSpPr>
        <p:spPr>
          <a:xfrm>
            <a:off x="-2651049" y="6074384"/>
            <a:ext cx="10402359" cy="523220"/>
          </a:xfrm>
          <a:prstGeom prst="rect">
            <a:avLst/>
          </a:prstGeom>
          <a:noFill/>
        </p:spPr>
        <p:txBody>
          <a:bodyPr wrap="square" lIns="91440" tIns="45720" rIns="91440" bIns="45720">
            <a:spAutoFit/>
          </a:bodyPr>
          <a:lstStyle/>
          <a:p>
            <a:pPr algn="ctr"/>
            <a:r>
              <a:rPr lang="fr-FR" sz="2800" dirty="0" err="1">
                <a:latin typeface="UTM Avo" panose="02040603050506020204" pitchFamily="18" charset="0"/>
                <a:cs typeface="Times New Roman" pitchFamily="18" charset="0"/>
              </a:rPr>
              <a:t>Lịch</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lại</a:t>
            </a:r>
            <a:r>
              <a:rPr lang="fr-FR" sz="2800" dirty="0">
                <a:latin typeface="UTM Avo" panose="02040603050506020204" pitchFamily="18" charset="0"/>
                <a:cs typeface="Times New Roman" pitchFamily="18" charset="0"/>
              </a:rPr>
              <a:t> là </a:t>
            </a:r>
            <a:r>
              <a:rPr lang="fr-FR" sz="2800" dirty="0" err="1">
                <a:latin typeface="UTM Avo" panose="02040603050506020204" pitchFamily="18" charset="0"/>
                <a:cs typeface="Times New Roman" pitchFamily="18" charset="0"/>
              </a:rPr>
              <a:t>trang</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sách</a:t>
            </a:r>
            <a:r>
              <a:rPr lang="fr-FR" sz="2800" dirty="0">
                <a:latin typeface="UTM Avo" panose="02040603050506020204" pitchFamily="18" charset="0"/>
                <a:cs typeface="Times New Roman" pitchFamily="18" charset="0"/>
              </a:rPr>
              <a:t>.</a:t>
            </a:r>
          </a:p>
        </p:txBody>
      </p:sp>
      <p:sp>
        <p:nvSpPr>
          <p:cNvPr id="26" name="Rectangle 25">
            <a:extLst>
              <a:ext uri="{FF2B5EF4-FFF2-40B4-BE49-F238E27FC236}">
                <a16:creationId xmlns:a16="http://schemas.microsoft.com/office/drawing/2014/main" id="{6B7430B8-6E47-4804-8726-7E2226E14442}"/>
              </a:ext>
            </a:extLst>
          </p:cNvPr>
          <p:cNvSpPr/>
          <p:nvPr/>
        </p:nvSpPr>
        <p:spPr>
          <a:xfrm>
            <a:off x="5648433" y="510001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a:t>
            </a:r>
          </a:p>
        </p:txBody>
      </p:sp>
      <p:sp>
        <p:nvSpPr>
          <p:cNvPr id="27" name="Rectangle 26">
            <a:extLst>
              <a:ext uri="{FF2B5EF4-FFF2-40B4-BE49-F238E27FC236}">
                <a16:creationId xmlns:a16="http://schemas.microsoft.com/office/drawing/2014/main" id="{6B7430B8-6E47-4804-8726-7E2226E14442}"/>
              </a:ext>
            </a:extLst>
          </p:cNvPr>
          <p:cNvSpPr/>
          <p:nvPr/>
        </p:nvSpPr>
        <p:spPr>
          <a:xfrm>
            <a:off x="5648433" y="5975638"/>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a:t>
            </a:r>
          </a:p>
        </p:txBody>
      </p:sp>
      <p:cxnSp>
        <p:nvCxnSpPr>
          <p:cNvPr id="14" name="Straight Connector 13"/>
          <p:cNvCxnSpPr>
            <a:cxnSpLocks/>
          </p:cNvCxnSpPr>
          <p:nvPr/>
        </p:nvCxnSpPr>
        <p:spPr>
          <a:xfrm>
            <a:off x="1580827" y="588936"/>
            <a:ext cx="248936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a:cxnSpLocks/>
          </p:cNvCxnSpPr>
          <p:nvPr/>
        </p:nvCxnSpPr>
        <p:spPr>
          <a:xfrm>
            <a:off x="1580827" y="989309"/>
            <a:ext cx="2489368" cy="1033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a:cxnSpLocks/>
          </p:cNvCxnSpPr>
          <p:nvPr/>
        </p:nvCxnSpPr>
        <p:spPr>
          <a:xfrm>
            <a:off x="1580827" y="1423261"/>
            <a:ext cx="328110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a:cxnSpLocks/>
          </p:cNvCxnSpPr>
          <p:nvPr/>
        </p:nvCxnSpPr>
        <p:spPr>
          <a:xfrm>
            <a:off x="1423261" y="1888211"/>
            <a:ext cx="273614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a:cxnSpLocks/>
          </p:cNvCxnSpPr>
          <p:nvPr/>
        </p:nvCxnSpPr>
        <p:spPr>
          <a:xfrm>
            <a:off x="5968248" y="1007644"/>
            <a:ext cx="310884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a:cxnSpLocks/>
          </p:cNvCxnSpPr>
          <p:nvPr/>
        </p:nvCxnSpPr>
        <p:spPr>
          <a:xfrm>
            <a:off x="6096000" y="1888211"/>
            <a:ext cx="284727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38069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9" name="Text Box 8"/>
          <p:cNvSpPr txBox="1">
            <a:spLocks noChangeArrowheads="1"/>
          </p:cNvSpPr>
          <p:nvPr/>
        </p:nvSpPr>
        <p:spPr bwMode="auto">
          <a:xfrm>
            <a:off x="758042" y="2291755"/>
            <a:ext cx="11068197" cy="2431435"/>
          </a:xfrm>
          <a:prstGeom prst="rect">
            <a:avLst/>
          </a:prstGeom>
          <a:noFill/>
          <a:ln w="9525">
            <a:noFill/>
            <a:miter lim="800000"/>
            <a:headEnd/>
            <a:tailEnd/>
          </a:ln>
        </p:spPr>
        <p:txBody>
          <a:bodyPr wrap="square">
            <a:spAutoFit/>
          </a:bodyPr>
          <a:lstStyle/>
          <a:p>
            <a:pPr algn="just"/>
            <a:r>
              <a:rPr lang="en-US" sz="3200" b="1" dirty="0">
                <a:latin typeface="UTM Avo" panose="02040603050506020204" pitchFamily="18" charset="0"/>
                <a:cs typeface="Times New Roman" pitchFamily="18" charset="0"/>
              </a:rPr>
              <a:t>c</a:t>
            </a:r>
            <a:r>
              <a:rPr lang="en-US" sz="32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Sầu</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riêng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là</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loại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trái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quý</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miền</a:t>
            </a:r>
            <a:r>
              <a:rPr lang="en-US" sz="4000" dirty="0">
                <a:latin typeface="UTM Avo" panose="02040603050506020204" pitchFamily="18" charset="0"/>
                <a:cs typeface="Times New Roman" pitchFamily="18" charset="0"/>
              </a:rPr>
              <a:t> Nam. </a:t>
            </a:r>
            <a:r>
              <a:rPr lang="en-US" sz="4000" dirty="0" err="1">
                <a:latin typeface="UTM Avo" panose="02040603050506020204" pitchFamily="18" charset="0"/>
                <a:cs typeface="Times New Roman" pitchFamily="18" charset="0"/>
              </a:rPr>
              <a:t>Hương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vị</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nó</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hết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sức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đặc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biệt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mùi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thơm</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đậm</a:t>
            </a:r>
            <a:r>
              <a:rPr lang="en-US" sz="4000" dirty="0">
                <a:latin typeface="UTM Avo" panose="02040603050506020204" pitchFamily="18" charset="0"/>
                <a:cs typeface="Times New Roman" pitchFamily="18" charset="0"/>
              </a:rPr>
              <a:t>, bay </a:t>
            </a:r>
            <a:r>
              <a:rPr lang="en-US" sz="4000" dirty="0" err="1">
                <a:latin typeface="UTM Avo" panose="02040603050506020204" pitchFamily="18" charset="0"/>
                <a:cs typeface="Times New Roman" pitchFamily="18" charset="0"/>
              </a:rPr>
              <a:t>rất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xa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lâu</a:t>
            </a:r>
            <a:r>
              <a:rPr lang="en-US" sz="4000" dirty="0">
                <a:latin typeface="UTM Avo" panose="02040603050506020204" pitchFamily="18" charset="0"/>
                <a:cs typeface="Times New Roman" pitchFamily="18" charset="0"/>
              </a:rPr>
              <a:t> tan </a:t>
            </a:r>
            <a:r>
              <a:rPr lang="en-US" sz="4000" dirty="0" err="1">
                <a:latin typeface="UTM Avo" panose="02040603050506020204" pitchFamily="18" charset="0"/>
                <a:cs typeface="Times New Roman" pitchFamily="18" charset="0"/>
              </a:rPr>
              <a:t>trong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không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khí</a:t>
            </a:r>
            <a:r>
              <a:rPr lang="en-US" sz="4000" dirty="0">
                <a:latin typeface="UTM Avo" panose="02040603050506020204" pitchFamily="18" charset="0"/>
                <a:cs typeface="Times New Roman" pitchFamily="18" charset="0"/>
              </a:rPr>
              <a:t>.</a:t>
            </a:r>
          </a:p>
          <a:p>
            <a:pPr algn="just"/>
            <a:r>
              <a:rPr lang="en-US" sz="3200" dirty="0">
                <a:latin typeface="UTM Avo" panose="02040603050506020204" pitchFamily="18" charset="0"/>
                <a:cs typeface="Times New Roman" pitchFamily="18" charset="0"/>
              </a:rPr>
              <a:t>                                                          </a:t>
            </a:r>
            <a:r>
              <a:rPr lang="en-US" sz="28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2494534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594E0-F7DC-4043-93C3-814A5B015D4D}"/>
              </a:ext>
            </a:extLst>
          </p:cNvPr>
          <p:cNvSpPr/>
          <p:nvPr/>
        </p:nvSpPr>
        <p:spPr>
          <a:xfrm>
            <a:off x="1145167" y="408149"/>
            <a:ext cx="10799184" cy="6452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08747434"/>
              </p:ext>
            </p:extLst>
          </p:nvPr>
        </p:nvGraphicFramePr>
        <p:xfrm>
          <a:off x="794236" y="2942205"/>
          <a:ext cx="10961666" cy="3648106"/>
        </p:xfrm>
        <a:graphic>
          <a:graphicData uri="http://schemas.openxmlformats.org/drawingml/2006/table">
            <a:tbl>
              <a:tblPr firstRow="1" bandRow="1">
                <a:tableStyleId>{C4B1156A-380E-4F78-BDF5-A606A8083BF9}</a:tableStyleId>
              </a:tblPr>
              <a:tblGrid>
                <a:gridCol w="4834465">
                  <a:extLst>
                    <a:ext uri="{9D8B030D-6E8A-4147-A177-3AD203B41FA5}">
                      <a16:colId xmlns:a16="http://schemas.microsoft.com/office/drawing/2014/main" val="721016292"/>
                    </a:ext>
                  </a:extLst>
                </a:gridCol>
                <a:gridCol w="6127201">
                  <a:extLst>
                    <a:ext uri="{9D8B030D-6E8A-4147-A177-3AD203B41FA5}">
                      <a16:colId xmlns:a16="http://schemas.microsoft.com/office/drawing/2014/main" val="2503320349"/>
                    </a:ext>
                  </a:extLst>
                </a:gridCol>
              </a:tblGrid>
              <a:tr h="877003">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2771103">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794236" y="4547060"/>
            <a:ext cx="5068359"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Sầu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riêng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loại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quý</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miền</a:t>
            </a:r>
            <a:r>
              <a:rPr lang="en-US" sz="2800" dirty="0">
                <a:latin typeface="UTM Avo" panose="02040603050506020204" pitchFamily="18" charset="0"/>
                <a:cs typeface="Times New Roman" pitchFamily="18" charset="0"/>
              </a:rPr>
              <a:t> Nam.</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5836707" y="4034337"/>
            <a:ext cx="5728695" cy="2308324"/>
          </a:xfrm>
          <a:prstGeom prst="rect">
            <a:avLst/>
          </a:prstGeom>
          <a:noFill/>
        </p:spPr>
        <p:txBody>
          <a:bodyPr wrap="square" lIns="91440" tIns="45720" rIns="91440" bIns="45720">
            <a:spAutoFit/>
          </a:bodyPr>
          <a:lstStyle/>
          <a:p>
            <a:pPr algn="just"/>
            <a:r>
              <a:rPr lang="vi-VN" sz="3600" dirty="0">
                <a:solidFill>
                  <a:srgbClr val="002060"/>
                </a:solidFill>
              </a:rPr>
              <a:t>câu nêu nhận định về giá trị của sầu riêng,</a:t>
            </a:r>
            <a:r>
              <a:rPr lang="en-US" sz="3600" dirty="0">
                <a:solidFill>
                  <a:srgbClr val="002060"/>
                </a:solidFill>
              </a:rPr>
              <a:t> </a:t>
            </a:r>
            <a:r>
              <a:rPr lang="vi-VN" sz="3600" dirty="0">
                <a:solidFill>
                  <a:srgbClr val="002060"/>
                </a:solidFill>
              </a:rPr>
              <a:t>bao hàm ý giới thiệu về loại cây đặc biệt của miền Nam.</a:t>
            </a:r>
          </a:p>
        </p:txBody>
      </p:sp>
      <p:sp>
        <p:nvSpPr>
          <p:cNvPr id="5" name="Text Box 6"/>
          <p:cNvSpPr txBox="1">
            <a:spLocks noChangeArrowheads="1"/>
          </p:cNvSpPr>
          <p:nvPr/>
        </p:nvSpPr>
        <p:spPr bwMode="auto">
          <a:xfrm>
            <a:off x="736208" y="408149"/>
            <a:ext cx="11077722" cy="2185214"/>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c. </a:t>
            </a:r>
            <a:r>
              <a:rPr lang="en-US" sz="3600" dirty="0" err="1">
                <a:latin typeface="UTM Avo" panose="02040603050506020204" pitchFamily="18" charset="0"/>
                <a:cs typeface="Times New Roman" pitchFamily="18" charset="0"/>
              </a:rPr>
              <a:t>Sầu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riêng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loại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qúy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miền</a:t>
            </a:r>
            <a:r>
              <a:rPr lang="en-US" sz="3600" dirty="0">
                <a:latin typeface="UTM Avo" panose="02040603050506020204" pitchFamily="18" charset="0"/>
                <a:cs typeface="Times New Roman" pitchFamily="18" charset="0"/>
              </a:rPr>
              <a:t> Nam. </a:t>
            </a:r>
            <a:r>
              <a:rPr lang="en-US" sz="3600" dirty="0" err="1">
                <a:latin typeface="UTM Avo" panose="02040603050506020204" pitchFamily="18" charset="0"/>
                <a:cs typeface="Times New Roman" pitchFamily="18" charset="0"/>
              </a:rPr>
              <a:t>Hương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vị</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sức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biệt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mùi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thơm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đậm</a:t>
            </a:r>
            <a:r>
              <a:rPr lang="en-US" sz="3600" dirty="0">
                <a:latin typeface="UTM Avo" panose="02040603050506020204" pitchFamily="18" charset="0"/>
                <a:cs typeface="Times New Roman" pitchFamily="18" charset="0"/>
              </a:rPr>
              <a:t>, bay </a:t>
            </a:r>
            <a:r>
              <a:rPr lang="en-US" sz="3600" dirty="0" err="1">
                <a:latin typeface="UTM Avo" panose="02040603050506020204" pitchFamily="18" charset="0"/>
                <a:cs typeface="Times New Roman" pitchFamily="18" charset="0"/>
              </a:rPr>
              <a:t>rất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xa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lâu</a:t>
            </a:r>
            <a:r>
              <a:rPr lang="en-US" sz="3600" dirty="0">
                <a:latin typeface="UTM Avo" panose="02040603050506020204" pitchFamily="18" charset="0"/>
                <a:cs typeface="Times New Roman" pitchFamily="18" charset="0"/>
              </a:rPr>
              <a:t> tan </a:t>
            </a:r>
            <a:r>
              <a:rPr lang="en-US" sz="3600" dirty="0" err="1">
                <a:latin typeface="UTM Avo" panose="02040603050506020204" pitchFamily="18" charset="0"/>
                <a:cs typeface="Times New Roman" pitchFamily="18" charset="0"/>
              </a:rPr>
              <a:t>trong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không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khí</a:t>
            </a:r>
            <a:r>
              <a:rPr lang="en-US" sz="3600" dirty="0">
                <a:latin typeface="UTM Avo" panose="02040603050506020204" pitchFamily="18" charset="0"/>
                <a:cs typeface="Times New Roman" pitchFamily="18" charset="0"/>
              </a:rPr>
              <a:t>.</a:t>
            </a:r>
          </a:p>
          <a:p>
            <a:pPr algn="just"/>
            <a:r>
              <a:rPr lang="en-US" sz="28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385353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405102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1109063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212065" y="1627323"/>
            <a:ext cx="2887851" cy="4917982"/>
          </a:xfrm>
          <a:prstGeom prst="rect">
            <a:avLst/>
          </a:prstGeom>
          <a:effectLst>
            <a:outerShdw blurRad="76200" dir="18900000" sy="23000" kx="-1200000" algn="bl" rotWithShape="0">
              <a:prstClr val="black">
                <a:alpha val="20000"/>
              </a:prstClr>
            </a:outerShdw>
          </a:effectLst>
        </p:spPr>
      </p:pic>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4882704" y="3274817"/>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099916" y="3913445"/>
            <a:ext cx="720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4936578" y="3913445"/>
            <a:ext cx="583474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769622" y="2345543"/>
            <a:ext cx="7727198" cy="1858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ctr">
              <a:lnSpc>
                <a:spcPct val="150000"/>
              </a:lnSpc>
              <a:buAutoNum type="alphaLcPeriod"/>
            </a:pPr>
            <a:r>
              <a:rPr lang="en-US" sz="3200" b="1" dirty="0">
                <a:solidFill>
                  <a:schemeClr val="bg1"/>
                </a:solidFill>
                <a:latin typeface="UTM Avo" panose="02040603050506020204" pitchFamily="18" charset="0"/>
              </a:rPr>
              <a:t>Ở </a:t>
            </a:r>
            <a:r>
              <a:rPr lang="en-US" sz="3200" b="1" dirty="0" err="1">
                <a:solidFill>
                  <a:schemeClr val="bg1"/>
                </a:solidFill>
                <a:latin typeface="UTM Avo" panose="02040603050506020204" pitchFamily="18" charset="0"/>
              </a:rPr>
              <a:t>trường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cũng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như</a:t>
            </a:r>
            <a:r>
              <a:rPr lang="en-US" sz="3200" b="1" dirty="0">
                <a:solidFill>
                  <a:schemeClr val="bg1"/>
                </a:solidFill>
                <a:latin typeface="UTM Avo" panose="02040603050506020204" pitchFamily="18" charset="0"/>
              </a:rPr>
              <a:t> ở </a:t>
            </a:r>
            <a:r>
              <a:rPr lang="en-US" sz="3200" b="1" dirty="0" err="1">
                <a:solidFill>
                  <a:schemeClr val="bg1"/>
                </a:solidFill>
                <a:latin typeface="UTM Avo" panose="02040603050506020204" pitchFamily="18" charset="0"/>
              </a:rPr>
              <a:t>nhà</a:t>
            </a:r>
            <a:r>
              <a:rPr lang="en-US" sz="3200" b="1" dirty="0">
                <a:solidFill>
                  <a:schemeClr val="bg1"/>
                </a:solidFill>
                <a:latin typeface="UTM Avo" panose="02040603050506020204" pitchFamily="18" charset="0"/>
              </a:rPr>
              <a:t>, </a:t>
            </a:r>
          </a:p>
          <a:p>
            <a:pPr algn="ctr">
              <a:lnSpc>
                <a:spcPct val="150000"/>
              </a:lnSpc>
            </a:pPr>
            <a:r>
              <a:rPr lang="en-US" sz="3200" b="1" dirty="0" err="1">
                <a:solidFill>
                  <a:schemeClr val="bg1"/>
                </a:solidFill>
                <a:latin typeface="UTM Avo" panose="02040603050506020204" pitchFamily="18" charset="0"/>
              </a:rPr>
              <a:t>em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rửa</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tay</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và</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xịt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khuẩn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xuyên</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
        <p:nvSpPr>
          <p:cNvPr id="1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Tree>
    <p:extLst>
      <p:ext uri="{BB962C8B-B14F-4D97-AF65-F5344CB8AC3E}">
        <p14:creationId xmlns:p14="http://schemas.microsoft.com/office/powerpoint/2010/main" val="167089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ìm khổ thơ ứng với mỗi ý: Xem Bài Đọc Cô giáo lớp em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97" y="250751"/>
            <a:ext cx="4835524" cy="3414220"/>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group of happy students in school uniform png - Clipart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57" y="3518377"/>
            <a:ext cx="4454524" cy="3118167"/>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0600" y="3219450"/>
            <a:ext cx="617038" cy="5288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12" y="250751"/>
            <a:ext cx="568325" cy="487136"/>
          </a:xfrm>
          <a:prstGeom prst="rect">
            <a:avLst/>
          </a:prstGeom>
        </p:spPr>
      </p:pic>
      <p:sp>
        <p:nvSpPr>
          <p:cNvPr id="3" name="Rectangle 2"/>
          <p:cNvSpPr/>
          <p:nvPr/>
        </p:nvSpPr>
        <p:spPr>
          <a:xfrm>
            <a:off x="6099641" y="142459"/>
            <a:ext cx="5857897" cy="6494085"/>
          </a:xfrm>
          <a:prstGeom prst="rect">
            <a:avLst/>
          </a:prstGeom>
          <a:solidFill>
            <a:schemeClr val="bg1">
              <a:alpha val="86000"/>
            </a:schemeClr>
          </a:solidFill>
          <a:ln w="28575">
            <a:solidFill>
              <a:schemeClr val="accent1">
                <a:lumMod val="50000"/>
              </a:schemeClr>
            </a:solidFill>
            <a:prstDash val="dashDot"/>
          </a:ln>
        </p:spPr>
        <p:txBody>
          <a:bodyPr wrap="square">
            <a:spAutoFit/>
          </a:bodyPr>
          <a:lstStyle/>
          <a:p>
            <a:pPr algn="just"/>
            <a:r>
              <a:rPr lang="vi-VN" sz="3200" dirty="0"/>
              <a:t>Mình giới thiệu với Diệu Chi một số thành viên trong tổ của mình nhé. Đây là bạn Thu Hương. Thu Hương là lớp trưởng lớp ta. Đây là bạn Hưng. Bạn Hưng là học sinh giỏi toán. Đây là bạn Ngọc. Bạn ấy là cây văn nghệ của lớp mình. Rồi kia là bạn Hải Anh. Bạn ấy là thành viên trong đội tuyển bóng rổ của trưởng mình đấy. Còn mình là Thảo Nguyên, tổ trưởng tổ mình.</a:t>
            </a:r>
            <a:endParaRPr lang="en-US" sz="3200" dirty="0"/>
          </a:p>
        </p:txBody>
      </p:sp>
    </p:spTree>
    <p:extLst>
      <p:ext uri="{BB962C8B-B14F-4D97-AF65-F5344CB8AC3E}">
        <p14:creationId xmlns:p14="http://schemas.microsoft.com/office/powerpoint/2010/main" val="3402655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mily Clipart Images – Browse 53,299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994" y="399300"/>
            <a:ext cx="2968756" cy="20955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E3 : FAMILY TREE (MS LAN) | English - Quizi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305684"/>
            <a:ext cx="2282825" cy="22828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260219" y="2893310"/>
            <a:ext cx="11639550" cy="3539430"/>
          </a:xfrm>
          <a:prstGeom prst="rect">
            <a:avLst/>
          </a:prstGeom>
          <a:solidFill>
            <a:schemeClr val="accent2">
              <a:lumMod val="20000"/>
              <a:lumOff val="80000"/>
              <a:alpha val="51000"/>
            </a:schemeClr>
          </a:solidFill>
          <a:ln w="34925">
            <a:solidFill>
              <a:srgbClr val="FF0000"/>
            </a:solidFill>
            <a:prstDash val="dashDot"/>
          </a:ln>
        </p:spPr>
        <p:txBody>
          <a:bodyPr wrap="square">
            <a:spAutoFit/>
          </a:bodyPr>
          <a:lstStyle/>
          <a:p>
            <a:pPr algn="just"/>
            <a:r>
              <a:rPr lang="vi-VN" sz="3200" dirty="0"/>
              <a:t>Trong phòng khách là bức ảnh chụp chung gia đình em vào tết vừa rồi.</a:t>
            </a:r>
            <a:r>
              <a:rPr lang="en-US" sz="3200" dirty="0"/>
              <a:t> </a:t>
            </a:r>
            <a:r>
              <a:rPr lang="vi-VN" sz="3200" dirty="0"/>
              <a:t>Người ngồi trên ghế ở giữa bức ảnh là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a:t>
            </a:r>
            <a:r>
              <a:rPr lang="vi-VN" sz="3200" dirty="0">
                <a:latin typeface="Arial" panose="020B0604020202020204" pitchFamily="34" charset="0"/>
                <a:cs typeface="Arial" panose="020B0604020202020204" pitchFamily="34" charset="0"/>
              </a:rPr>
              <a:t> </a:t>
            </a:r>
            <a:r>
              <a:rPr lang="vi-VN" sz="3200" dirty="0"/>
              <a:t>của em. Người đứng sau lưng</a:t>
            </a:r>
            <a:r>
              <a:rPr lang="en-US" sz="3200" dirty="0"/>
              <a:t> </a:t>
            </a:r>
            <a:r>
              <a:rPr lang="en-US" sz="3200" dirty="0" err="1"/>
              <a:t>là</a:t>
            </a:r>
            <a:r>
              <a:rPr lang="vi-VN" sz="3200" dirty="0"/>
              <a:t> mẹ, là bố của em. </a:t>
            </a:r>
            <a:r>
              <a:rPr lang="en-US" sz="3200" dirty="0" err="1">
                <a:latin typeface="Arial" panose="020B0604020202020204" pitchFamily="34" charset="0"/>
                <a:cs typeface="Arial" panose="020B0604020202020204" pitchFamily="34" charset="0"/>
              </a:rPr>
              <a:t>Đứng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vi-VN" sz="3200" dirty="0">
                <a:latin typeface="Arial" panose="020B0604020202020204" pitchFamily="34" charset="0"/>
                <a:cs typeface="Arial" panose="020B0604020202020204" pitchFamily="34" charset="0"/>
              </a:rPr>
              <a:t> là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vi-VN" sz="3200" dirty="0"/>
              <a:t>anh </a:t>
            </a:r>
            <a:r>
              <a:rPr lang="en-US" sz="3200" dirty="0" err="1">
                <a:latin typeface="Arial" panose="020B0604020202020204" pitchFamily="34" charset="0"/>
                <a:cs typeface="Arial" panose="020B0604020202020204" pitchFamily="34" charset="0"/>
              </a:rPr>
              <a:t>chị</a:t>
            </a:r>
            <a:r>
              <a:rPr lang="vi-VN" sz="3200" dirty="0">
                <a:latin typeface="Arial" panose="020B0604020202020204" pitchFamily="34" charset="0"/>
                <a:cs typeface="Arial" panose="020B0604020202020204" pitchFamily="34" charset="0"/>
              </a:rPr>
              <a:t> 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vi-VN" sz="3200" dirty="0">
                <a:latin typeface="Arial" panose="020B0604020202020204" pitchFamily="34" charset="0"/>
                <a:cs typeface="Arial" panose="020B0604020202020204" pitchFamily="34" charset="0"/>
              </a:rPr>
              <a:t> </a:t>
            </a:r>
            <a:r>
              <a:rPr lang="vi-VN" sz="3200" dirty="0"/>
              <a:t>là em. Trong ảnh, mẹ mặc áo dài màu đỏ thắm, còn ba bố con em mặc bộ vét màu đen lịch sự. Nhìn ai cũng tươi cười rạng rỡ. Mỗi khi nhìn ngắm bức ảnh, em lại mỉm cười hạnh phúc.</a:t>
            </a:r>
            <a:endParaRPr lang="en-US" sz="3200" dirty="0"/>
          </a:p>
        </p:txBody>
      </p:sp>
    </p:spTree>
    <p:extLst>
      <p:ext uri="{BB962C8B-B14F-4D97-AF65-F5344CB8AC3E}">
        <p14:creationId xmlns:p14="http://schemas.microsoft.com/office/powerpoint/2010/main" val="1746516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297857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Củng</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cố</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15386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7663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860295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4871643" y="2045126"/>
            <a:ext cx="2519757"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Dặn</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dò</a:t>
            </a:r>
            <a:endParaRPr lang="en-US" sz="3600" dirty="0">
              <a:solidFill>
                <a:srgbClr val="FFFF00"/>
              </a:solidFill>
              <a:latin typeface="UTM Habano" panose="02040603050506020204" pitchFamily="18" charset="0"/>
              <a:cs typeface="Times New Roman" panose="02020603050405020304" pitchFamily="18" charset="0"/>
            </a:endParaRP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2D533868-2B26-417A-9E7B-9BB79FCD8D7C}"/>
              </a:ext>
            </a:extLst>
          </p:cNvPr>
          <p:cNvSpPr/>
          <p:nvPr/>
        </p:nvSpPr>
        <p:spPr>
          <a:xfrm>
            <a:off x="3132817" y="2691457"/>
            <a:ext cx="6082107" cy="1200329"/>
          </a:xfrm>
          <a:prstGeom prst="rect">
            <a:avLst/>
          </a:prstGeom>
          <a:noFill/>
          <a:effectLst>
            <a:glow rad="762000">
              <a:schemeClr val="accent1">
                <a:alpha val="40000"/>
              </a:schemeClr>
            </a:glow>
          </a:effectLst>
        </p:spPr>
        <p:txBody>
          <a:bodyPr wrap="square" lIns="91440" tIns="45720" rIns="91440" bIns="45720">
            <a:spAutoFit/>
          </a:bodyPr>
          <a:lstStyle/>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Hoàn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thành</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tập</a:t>
            </a:r>
            <a:endParaRPr lang="en-US" sz="3600" dirty="0">
              <a:solidFill>
                <a:schemeClr val="bg1"/>
              </a:solidFill>
              <a:latin typeface="UTM Avo" panose="02040603050506020204" pitchFamily="18" charset="0"/>
              <a:cs typeface="Times New Roman" panose="02020603050405020304" pitchFamily="18" charset="0"/>
            </a:endParaRPr>
          </a:p>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Chuẩn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bị</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tiếp</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theo</a:t>
            </a:r>
            <a:endParaRPr lang="en-US" sz="3600" dirty="0">
              <a:solidFill>
                <a:schemeClr val="bg1"/>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35061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44502"/>
          <a:stretch/>
        </p:blipFill>
        <p:spPr>
          <a:xfrm>
            <a:off x="8168724" y="2653963"/>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3">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352" y="608006"/>
            <a:ext cx="532692" cy="56116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悠扬婉转充满希望的钢琴节奏背景乐_1分38秒">
            <a:hlinkClick r:id="" action="ppaction://media"/>
            <a:extLst>
              <a:ext uri="{FF2B5EF4-FFF2-40B4-BE49-F238E27FC236}">
                <a16:creationId xmlns:a16="http://schemas.microsoft.com/office/drawing/2014/main" id="{01B9A742-A562-4EFC-9D62-0F2C50CC33F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88025" y="336402"/>
            <a:ext cx="487363" cy="487363"/>
          </a:xfrm>
          <a:prstGeom prst="rect">
            <a:avLst/>
          </a:prstGeom>
        </p:spPr>
      </p:pic>
      <p:sp>
        <p:nvSpPr>
          <p:cNvPr id="26" name="Rectangle 25">
            <a:extLst>
              <a:ext uri="{FF2B5EF4-FFF2-40B4-BE49-F238E27FC236}">
                <a16:creationId xmlns:a16="http://schemas.microsoft.com/office/drawing/2014/main" id="{2D533868-2B26-417A-9E7B-9BB79FCD8D7C}"/>
              </a:ext>
            </a:extLst>
          </p:cNvPr>
          <p:cNvSpPr/>
          <p:nvPr/>
        </p:nvSpPr>
        <p:spPr>
          <a:xfrm>
            <a:off x="1552459" y="1169050"/>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55470"/>
          <a:stretch/>
        </p:blipFill>
        <p:spPr>
          <a:xfrm>
            <a:off x="556467" y="276840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11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iterate type="wd">
                                    <p:tmPct val="10000"/>
                                  </p:iterate>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422321" y="1534332"/>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7235370" y="2788005"/>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a:cxnSpLocks/>
          </p:cNvCxnSpPr>
          <p:nvPr/>
        </p:nvCxnSpPr>
        <p:spPr>
          <a:xfrm>
            <a:off x="5337544" y="3231519"/>
            <a:ext cx="18687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7395027" y="3231519"/>
            <a:ext cx="2748433"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715262" y="2106257"/>
            <a:ext cx="7727198" cy="16956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solidFill>
                  <a:schemeClr val="bg1"/>
                </a:solidFill>
                <a:latin typeface="UTM Avo" panose="02040603050506020204" pitchFamily="18" charset="0"/>
              </a:rPr>
              <a:t>b. </a:t>
            </a:r>
            <a:r>
              <a:rPr lang="en-US" sz="3200" b="1" dirty="0" err="1">
                <a:solidFill>
                  <a:schemeClr val="bg1"/>
                </a:solidFill>
                <a:latin typeface="UTM Avo" panose="02040603050506020204" pitchFamily="18" charset="0"/>
              </a:rPr>
              <a:t>Các</a:t>
            </a:r>
            <a:r>
              <a:rPr lang="en-US" sz="3200" b="1" dirty="0">
                <a:solidFill>
                  <a:schemeClr val="bg1"/>
                </a:solidFill>
                <a:latin typeface="UTM Avo" panose="02040603050506020204" pitchFamily="18" charset="0"/>
              </a:rPr>
              <a:t> y </a:t>
            </a:r>
            <a:r>
              <a:rPr lang="en-US" sz="3200" b="1" dirty="0" err="1">
                <a:solidFill>
                  <a:schemeClr val="bg1"/>
                </a:solidFill>
                <a:latin typeface="UTM Avo" panose="02040603050506020204" pitchFamily="18" charset="0"/>
              </a:rPr>
              <a:t>bác</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sĩ</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thật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kiên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cường</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Tree>
    <p:extLst>
      <p:ext uri="{BB962C8B-B14F-4D97-AF65-F5344CB8AC3E}">
        <p14:creationId xmlns:p14="http://schemas.microsoft.com/office/powerpoint/2010/main" val="3179911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611823" y="1596326"/>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kể</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em</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đã</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học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là</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
        <p:nvSpPr>
          <p:cNvPr id="8" name="Title 1"/>
          <p:cNvSpPr txBox="1">
            <a:spLocks/>
          </p:cNvSpPr>
          <p:nvPr/>
        </p:nvSpPr>
        <p:spPr>
          <a:xfrm>
            <a:off x="3948187" y="2675150"/>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làm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gì</a:t>
            </a:r>
            <a:r>
              <a:rPr lang="en-US" sz="3200" b="1" dirty="0">
                <a:solidFill>
                  <a:schemeClr val="bg1"/>
                </a:solidFill>
                <a:latin typeface="UTM Avo" panose="02040603050506020204" pitchFamily="18" charset="0"/>
              </a:rPr>
              <a:t>?</a:t>
            </a:r>
          </a:p>
        </p:txBody>
      </p:sp>
      <p:sp>
        <p:nvSpPr>
          <p:cNvPr id="9" name="Title 1"/>
          <p:cNvSpPr txBox="1">
            <a:spLocks/>
          </p:cNvSpPr>
          <p:nvPr/>
        </p:nvSpPr>
        <p:spPr>
          <a:xfrm>
            <a:off x="3948187" y="3422099"/>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thế</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nào</a:t>
            </a:r>
            <a:r>
              <a:rPr lang="en-US" sz="32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786694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4502"/>
          <a:stretch/>
        </p:blipFill>
        <p:spPr>
          <a:xfrm>
            <a:off x="-324951" y="2445590"/>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4745" y="3229783"/>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2D533868-2B26-417A-9E7B-9BB79FCD8D7C}"/>
              </a:ext>
            </a:extLst>
          </p:cNvPr>
          <p:cNvSpPr/>
          <p:nvPr/>
        </p:nvSpPr>
        <p:spPr>
          <a:xfrm>
            <a:off x="-181446" y="766306"/>
            <a:ext cx="8381295" cy="10156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D533868-2B26-417A-9E7B-9BB79FCD8D7C}"/>
              </a:ext>
            </a:extLst>
          </p:cNvPr>
          <p:cNvSpPr/>
          <p:nvPr/>
        </p:nvSpPr>
        <p:spPr>
          <a:xfrm>
            <a:off x="5255349" y="1445270"/>
            <a:ext cx="8381295" cy="132343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Câu</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kể</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2D533868-2B26-417A-9E7B-9BB79FCD8D7C}"/>
              </a:ext>
            </a:extLst>
          </p:cNvPr>
          <p:cNvSpPr/>
          <p:nvPr/>
        </p:nvSpPr>
        <p:spPr>
          <a:xfrm>
            <a:off x="3942214" y="2940488"/>
            <a:ext cx="8381295"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Ai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là</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gì</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55470"/>
          <a:stretch/>
        </p:blipFill>
        <p:spPr>
          <a:xfrm>
            <a:off x="2746182" y="246093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iterate type="wd">
                                    <p:tmPct val="10000"/>
                                  </p:iterate>
                                  <p:childTnLst>
                                    <p:set>
                                      <p:cBhvr>
                                        <p:cTn id="12" dur="1" fill="hold">
                                          <p:stCondLst>
                                            <p:cond delay="0"/>
                                          </p:stCondLst>
                                        </p:cTn>
                                        <p:tgtEl>
                                          <p:spTgt spid="36"/>
                                        </p:tgtEl>
                                        <p:attrNameLst>
                                          <p:attrName>style.visibility</p:attrName>
                                        </p:attrNameLst>
                                      </p:cBhvr>
                                      <p:to>
                                        <p:strVal val="visible"/>
                                      </p:to>
                                    </p:set>
                                    <p:animEffect transition="in" filter="barn(out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EF699-6801-B57C-8790-1872B15CB1C7}"/>
              </a:ext>
            </a:extLst>
          </p:cNvPr>
          <p:cNvSpPr txBox="1"/>
          <p:nvPr/>
        </p:nvSpPr>
        <p:spPr>
          <a:xfrm>
            <a:off x="1024758" y="1659285"/>
            <a:ext cx="10641723" cy="3539430"/>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YÊU CẦU CẦN ĐẠT</a:t>
            </a:r>
          </a:p>
          <a:p>
            <a:pPr algn="just"/>
            <a:r>
              <a:rPr lang="vi-VN" sz="3600" dirty="0">
                <a:effectLst/>
                <a:latin typeface="Times New Roman" panose="02020603050405020304" pitchFamily="18" charset="0"/>
                <a:ea typeface="Arial" panose="020B0604020202020204" pitchFamily="34" charset="0"/>
                <a:cs typeface="Angsana New" panose="02020603050405020304" pitchFamily="18" charset="-34"/>
              </a:rPr>
              <a:t>- Hiểu được cấu tạo, tác dụng của câu kể </a:t>
            </a:r>
            <a:r>
              <a:rPr lang="vi-VN" sz="3600" b="1" i="1" dirty="0">
                <a:effectLst/>
                <a:latin typeface="Times New Roman" panose="02020603050405020304" pitchFamily="18" charset="0"/>
                <a:ea typeface="Arial" panose="020B0604020202020204" pitchFamily="34" charset="0"/>
                <a:cs typeface="Angsana New" panose="02020603050405020304" pitchFamily="18" charset="-34"/>
              </a:rPr>
              <a:t>Ai là gì?</a:t>
            </a:r>
            <a:endParaRPr lang="en-US" sz="3600" dirty="0">
              <a:effectLst/>
              <a:latin typeface="Times New Roman" panose="02020603050405020304" pitchFamily="18" charset="0"/>
              <a:ea typeface="Arial" panose="020B0604020202020204" pitchFamily="34" charset="0"/>
              <a:cs typeface="Angsana New" panose="02020603050405020304" pitchFamily="18" charset="-34"/>
            </a:endParaRPr>
          </a:p>
          <a:p>
            <a:pPr algn="just"/>
            <a:r>
              <a:rPr lang="en-US" sz="3600" dirty="0">
                <a:effectLst/>
                <a:latin typeface="Times New Roman" panose="02020603050405020304" pitchFamily="18" charset="0"/>
                <a:ea typeface="Arial" panose="020B0604020202020204" pitchFamily="34" charset="0"/>
                <a:cs typeface="Angsana New" panose="02020603050405020304" pitchFamily="18" charset="-34"/>
              </a:rPr>
              <a:t>- </a:t>
            </a:r>
            <a:r>
              <a:rPr lang="vi-VN" sz="3600" dirty="0">
                <a:effectLst/>
                <a:latin typeface="Times New Roman" panose="02020603050405020304" pitchFamily="18" charset="0"/>
                <a:ea typeface="Arial" panose="020B0604020202020204" pitchFamily="34" charset="0"/>
                <a:cs typeface="Angsana New" panose="02020603050405020304" pitchFamily="18" charset="-34"/>
              </a:rPr>
              <a:t>Tìm câu kể </a:t>
            </a:r>
            <a:r>
              <a:rPr lang="vi-VN" sz="3600" b="1" i="1" dirty="0">
                <a:effectLst/>
                <a:latin typeface="Times New Roman" panose="02020603050405020304" pitchFamily="18" charset="0"/>
                <a:ea typeface="Arial" panose="020B0604020202020204" pitchFamily="34" charset="0"/>
                <a:cs typeface="Angsana New" panose="02020603050405020304" pitchFamily="18" charset="-34"/>
              </a:rPr>
              <a:t>Ai là gì?</a:t>
            </a:r>
            <a:r>
              <a:rPr lang="vi-VN" sz="3600" b="1" dirty="0">
                <a:effectLst/>
                <a:latin typeface="Times New Roman" panose="02020603050405020304" pitchFamily="18" charset="0"/>
                <a:ea typeface="Arial" panose="020B0604020202020204" pitchFamily="34" charset="0"/>
                <a:cs typeface="Angsana New" panose="02020603050405020304" pitchFamily="18" charset="-34"/>
              </a:rPr>
              <a:t> </a:t>
            </a:r>
            <a:r>
              <a:rPr lang="vi-VN" sz="3600" dirty="0">
                <a:effectLst/>
                <a:latin typeface="Times New Roman" panose="02020603050405020304" pitchFamily="18" charset="0"/>
                <a:ea typeface="Arial" panose="020B0604020202020204" pitchFamily="34" charset="0"/>
                <a:cs typeface="Angsana New" panose="02020603050405020304" pitchFamily="18" charset="-34"/>
              </a:rPr>
              <a:t>trong đoạn văn. </a:t>
            </a:r>
            <a:endParaRPr lang="en-US" sz="3600" dirty="0">
              <a:effectLst/>
              <a:latin typeface="Times New Roman" panose="02020603050405020304" pitchFamily="18" charset="0"/>
              <a:ea typeface="Arial" panose="020B0604020202020204" pitchFamily="34" charset="0"/>
              <a:cs typeface="Angsana New" panose="02020603050405020304" pitchFamily="18" charset="-34"/>
            </a:endParaRPr>
          </a:p>
          <a:p>
            <a:pPr algn="just"/>
            <a:r>
              <a:rPr lang="en-US" sz="3600" dirty="0">
                <a:effectLst/>
                <a:latin typeface="Times New Roman" panose="02020603050405020304" pitchFamily="18" charset="0"/>
                <a:ea typeface="Arial" panose="020B0604020202020204" pitchFamily="34" charset="0"/>
                <a:cs typeface="Angsana New" panose="02020603050405020304" pitchFamily="18" charset="-34"/>
              </a:rPr>
              <a:t>- </a:t>
            </a:r>
            <a:r>
              <a:rPr lang="vi-VN" sz="3600" dirty="0">
                <a:effectLst/>
                <a:latin typeface="Times New Roman" panose="02020603050405020304" pitchFamily="18" charset="0"/>
                <a:ea typeface="Arial" panose="020B0604020202020204" pitchFamily="34" charset="0"/>
                <a:cs typeface="Angsana New" panose="02020603050405020304" pitchFamily="18" charset="-34"/>
              </a:rPr>
              <a:t>Biết đặt câu kể Ai là gì? để giới thiệu hoặc nhận định về một người, một vật.</a:t>
            </a:r>
            <a:endParaRPr lang="en-US" sz="3600" dirty="0">
              <a:effectLst/>
              <a:latin typeface="Times New Roman" panose="02020603050405020304" pitchFamily="18" charset="0"/>
              <a:ea typeface="Arial" panose="020B0604020202020204" pitchFamily="34" charset="0"/>
              <a:cs typeface="Angsana New" panose="02020603050405020304" pitchFamily="18" charset="-34"/>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9783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Khám</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phá</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3029568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pic>
        <p:nvPicPr>
          <p:cNvPr id="4" name="5">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93033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1766</Words>
  <Application>Microsoft Office PowerPoint</Application>
  <PresentationFormat>Widescreen</PresentationFormat>
  <Paragraphs>158</Paragraphs>
  <Slides>37</Slides>
  <Notes>12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等线</vt:lpstr>
      <vt:lpstr>Arial</vt:lpstr>
      <vt:lpstr>Tahoma</vt:lpstr>
      <vt:lpstr>UTM God's Word</vt:lpstr>
      <vt:lpstr>UTM Davida</vt:lpstr>
      <vt:lpstr>Comic Sans MS</vt:lpstr>
      <vt:lpstr>UTM Avo</vt:lpstr>
      <vt:lpstr>等线 Light</vt:lpstr>
      <vt:lpstr>UTM Mother</vt:lpstr>
      <vt:lpstr>UTM Flavour</vt:lpstr>
      <vt:lpstr>UTM Habano</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đoạn văn sau:</vt:lpstr>
      <vt:lpstr>PowerPoint Presentation</vt:lpstr>
      <vt:lpstr>1. Đọc đoạn văn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ADMIN</cp:lastModifiedBy>
  <cp:revision>123</cp:revision>
  <dcterms:created xsi:type="dcterms:W3CDTF">2019-09-07T12:11:57Z</dcterms:created>
  <dcterms:modified xsi:type="dcterms:W3CDTF">2023-02-25T15:29:25Z</dcterms:modified>
  <cp:version>J02</cp:version>
</cp:coreProperties>
</file>