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sldIdLst>
    <p:sldId id="281" r:id="rId2"/>
    <p:sldId id="267" r:id="rId3"/>
    <p:sldId id="268" r:id="rId4"/>
    <p:sldId id="285" r:id="rId5"/>
    <p:sldId id="269" r:id="rId6"/>
    <p:sldId id="286" r:id="rId7"/>
  </p:sldIdLst>
  <p:sldSz cx="12192000" cy="6858000"/>
  <p:notesSz cx="6858000" cy="9144000"/>
  <p:embeddedFontLst>
    <p:embeddedFont>
      <p:font typeface="微软雅黑" panose="020B0503020204020204" pitchFamily="34" charset="-122"/>
      <p:regular r:id="rId9"/>
      <p:bold r:id="rId10"/>
    </p:embeddedFon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Cambria" panose="02040503050406030204" pitchFamily="18" charset="0"/>
      <p:regular r:id="rId17"/>
      <p:bold r:id="rId18"/>
      <p:italic r:id="rId19"/>
      <p:boldItalic r:id="rId20"/>
    </p:embeddedFont>
    <p:embeddedFont>
      <p:font typeface="Roboto Slab" pitchFamily="2"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64" autoAdjust="0"/>
  </p:normalViewPr>
  <p:slideViewPr>
    <p:cSldViewPr snapToGrid="0">
      <p:cViewPr varScale="1">
        <p:scale>
          <a:sx n="65" d="100"/>
          <a:sy n="65" d="100"/>
        </p:scale>
        <p:origin x="12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6B20B-C205-4777-A6C6-A3FEC13F4248}"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6E572-E35D-473C-BAD9-CC6FEE7AFC37}" type="slidenum">
              <a:rPr lang="en-US" smtClean="0"/>
              <a:t>‹#›</a:t>
            </a:fld>
            <a:endParaRPr lang="en-US"/>
          </a:p>
        </p:txBody>
      </p:sp>
    </p:spTree>
    <p:extLst>
      <p:ext uri="{BB962C8B-B14F-4D97-AF65-F5344CB8AC3E}">
        <p14:creationId xmlns:p14="http://schemas.microsoft.com/office/powerpoint/2010/main" val="267598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445" y="-355398"/>
            <a:ext cx="1614308" cy="1731414"/>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449454" y="7531863"/>
            <a:ext cx="762653" cy="817977"/>
          </a:xfrm>
          <a:prstGeom prst="rect">
            <a:avLst/>
          </a:prstGeom>
        </p:spPr>
      </p:pic>
      <p:sp>
        <p:nvSpPr>
          <p:cNvPr id="4" name="TextBox 3"/>
          <p:cNvSpPr txBox="1"/>
          <p:nvPr userDrawn="1"/>
        </p:nvSpPr>
        <p:spPr>
          <a:xfrm>
            <a:off x="256032" y="182880"/>
            <a:ext cx="1591056" cy="369332"/>
          </a:xfrm>
          <a:prstGeom prst="rect">
            <a:avLst/>
          </a:prstGeom>
          <a:noFill/>
        </p:spPr>
        <p:txBody>
          <a:bodyPr wrap="square" rtlCol="0">
            <a:spAutoFit/>
          </a:bodyPr>
          <a:lstStyle/>
          <a:p>
            <a:r>
              <a:rPr lang="en-US" dirty="0"/>
              <a:t>MĂNG</a:t>
            </a:r>
            <a:r>
              <a:rPr lang="en-US" baseline="0" dirty="0"/>
              <a:t> NON </a:t>
            </a:r>
            <a:endParaRPr lang="en-US" dirty="0"/>
          </a:p>
        </p:txBody>
      </p:sp>
    </p:spTree>
    <p:extLst>
      <p:ext uri="{BB962C8B-B14F-4D97-AF65-F5344CB8AC3E}">
        <p14:creationId xmlns:p14="http://schemas.microsoft.com/office/powerpoint/2010/main" val="37547021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109744" y="3991554"/>
            <a:ext cx="5732893" cy="2866446"/>
          </a:xfrm>
          <a:custGeom>
            <a:avLst/>
            <a:gdLst>
              <a:gd name="connsiteX0" fmla="*/ 2866447 w 5732893"/>
              <a:gd name="connsiteY0" fmla="*/ 0 h 2866446"/>
              <a:gd name="connsiteX1" fmla="*/ 5732893 w 5732893"/>
              <a:gd name="connsiteY1" fmla="*/ 2866446 h 2866446"/>
              <a:gd name="connsiteX2" fmla="*/ 0 w 5732893"/>
              <a:gd name="connsiteY2" fmla="*/ 2866446 h 2866446"/>
            </a:gdLst>
            <a:ahLst/>
            <a:cxnLst>
              <a:cxn ang="0">
                <a:pos x="connsiteX0" y="connsiteY0"/>
              </a:cxn>
              <a:cxn ang="0">
                <a:pos x="connsiteX1" y="connsiteY1"/>
              </a:cxn>
              <a:cxn ang="0">
                <a:pos x="connsiteX2" y="connsiteY2"/>
              </a:cxn>
            </a:cxnLst>
            <a:rect l="l" t="t" r="r" b="b"/>
            <a:pathLst>
              <a:path w="5732893" h="2866446">
                <a:moveTo>
                  <a:pt x="2866447" y="0"/>
                </a:moveTo>
                <a:lnTo>
                  <a:pt x="5732893" y="2866446"/>
                </a:lnTo>
                <a:lnTo>
                  <a:pt x="0" y="2866446"/>
                </a:lnTo>
                <a:close/>
              </a:path>
            </a:pathLst>
          </a:custGeom>
          <a:pattFill prst="pct5">
            <a:fgClr>
              <a:schemeClr val="bg1">
                <a:lumMod val="75000"/>
              </a:schemeClr>
            </a:fgClr>
            <a:bgClr>
              <a:schemeClr val="bg1"/>
            </a:bgClr>
          </a:pattFill>
        </p:spPr>
        <p:txBody>
          <a:bodyPr wrap="square" anchor="ctr">
            <a:noAutofit/>
          </a:bodyPr>
          <a:lstStyle>
            <a:lvl1pPr algn="ctr">
              <a:defRPr sz="1200">
                <a:latin typeface="微软雅黑" panose="020B0503020204020204" pitchFamily="34" charset="-122"/>
              </a:defRPr>
            </a:lvl1pPr>
          </a:lstStyle>
          <a:p>
            <a:r>
              <a:rPr lang="en-US" dirty="0"/>
              <a:t>Drag and Drop image</a:t>
            </a:r>
          </a:p>
        </p:txBody>
      </p:sp>
      <p:sp>
        <p:nvSpPr>
          <p:cNvPr id="9" name="Picture Placeholder 8"/>
          <p:cNvSpPr>
            <a:spLocks noGrp="1"/>
          </p:cNvSpPr>
          <p:nvPr>
            <p:ph type="pic" sz="quarter" idx="11" hasCustomPrompt="1"/>
          </p:nvPr>
        </p:nvSpPr>
        <p:spPr>
          <a:xfrm>
            <a:off x="6096000" y="1818196"/>
            <a:ext cx="6096000" cy="5039804"/>
          </a:xfrm>
          <a:custGeom>
            <a:avLst/>
            <a:gdLst>
              <a:gd name="connsiteX0" fmla="*/ 2917466 w 6096000"/>
              <a:gd name="connsiteY0" fmla="*/ 0 h 5039804"/>
              <a:gd name="connsiteX1" fmla="*/ 6096000 w 6096000"/>
              <a:gd name="connsiteY1" fmla="*/ 3178535 h 5039804"/>
              <a:gd name="connsiteX2" fmla="*/ 6096000 w 6096000"/>
              <a:gd name="connsiteY2" fmla="*/ 5039804 h 5039804"/>
              <a:gd name="connsiteX3" fmla="*/ 2122338 w 6096000"/>
              <a:gd name="connsiteY3" fmla="*/ 5039804 h 5039804"/>
              <a:gd name="connsiteX4" fmla="*/ 0 w 6096000"/>
              <a:gd name="connsiteY4" fmla="*/ 2917467 h 5039804"/>
              <a:gd name="connsiteX5" fmla="*/ 0 w 6096000"/>
              <a:gd name="connsiteY5" fmla="*/ 2917466 h 503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039804">
                <a:moveTo>
                  <a:pt x="2917466" y="0"/>
                </a:moveTo>
                <a:lnTo>
                  <a:pt x="6096000" y="3178535"/>
                </a:lnTo>
                <a:lnTo>
                  <a:pt x="6096000" y="5039804"/>
                </a:lnTo>
                <a:lnTo>
                  <a:pt x="2122338" y="5039804"/>
                </a:lnTo>
                <a:lnTo>
                  <a:pt x="0" y="2917467"/>
                </a:lnTo>
                <a:lnTo>
                  <a:pt x="0" y="2917466"/>
                </a:lnTo>
                <a:close/>
              </a:path>
            </a:pathLst>
          </a:custGeom>
          <a:pattFill prst="pct5">
            <a:fgClr>
              <a:schemeClr val="bg1">
                <a:lumMod val="75000"/>
              </a:schemeClr>
            </a:fgClr>
            <a:bgClr>
              <a:schemeClr val="bg1"/>
            </a:bgClr>
          </a:pattFill>
        </p:spPr>
        <p:txBody>
          <a:bodyPr wrap="square" anchor="ctr">
            <a:noAutofit/>
          </a:bodyPr>
          <a:lstStyle>
            <a:lvl1pPr algn="ctr">
              <a:defRPr sz="1200">
                <a:latin typeface="微软雅黑" panose="020B0503020204020204" pitchFamily="34" charset="-122"/>
              </a:defRPr>
            </a:lvl1pPr>
          </a:lstStyle>
          <a:p>
            <a:r>
              <a:rPr lang="en-US" dirty="0"/>
              <a:t>Drag and Drop image</a:t>
            </a:r>
          </a:p>
        </p:txBody>
      </p:sp>
    </p:spTree>
    <p:extLst>
      <p:ext uri="{BB962C8B-B14F-4D97-AF65-F5344CB8AC3E}">
        <p14:creationId xmlns:p14="http://schemas.microsoft.com/office/powerpoint/2010/main" val="21255863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5445" y="-355398"/>
            <a:ext cx="1614308" cy="1731414"/>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449454" y="7531863"/>
            <a:ext cx="762653" cy="817977"/>
          </a:xfrm>
          <a:prstGeom prst="rect">
            <a:avLst/>
          </a:prstGeom>
        </p:spPr>
      </p:pic>
      <p:sp>
        <p:nvSpPr>
          <p:cNvPr id="4" name="TextBox 3"/>
          <p:cNvSpPr txBox="1"/>
          <p:nvPr userDrawn="1"/>
        </p:nvSpPr>
        <p:spPr>
          <a:xfrm>
            <a:off x="256032" y="182880"/>
            <a:ext cx="1591056" cy="369332"/>
          </a:xfrm>
          <a:prstGeom prst="rect">
            <a:avLst/>
          </a:prstGeom>
          <a:noFill/>
        </p:spPr>
        <p:txBody>
          <a:bodyPr wrap="square" rtlCol="0">
            <a:spAutoFit/>
          </a:bodyPr>
          <a:lstStyle/>
          <a:p>
            <a:r>
              <a:rPr lang="en-US" dirty="0">
                <a:solidFill>
                  <a:srgbClr val="3F8C57"/>
                </a:solidFill>
                <a:latin typeface="UTM Azuki" panose="02040603050506020204" pitchFamily="18" charset="0"/>
              </a:rPr>
              <a:t>MĂNG</a:t>
            </a:r>
            <a:r>
              <a:rPr lang="en-US" baseline="0" dirty="0">
                <a:solidFill>
                  <a:srgbClr val="3F8C57"/>
                </a:solidFill>
                <a:latin typeface="UTM Azuki" panose="02040603050506020204" pitchFamily="18" charset="0"/>
              </a:rPr>
              <a:t> NON </a:t>
            </a:r>
            <a:endParaRPr lang="en-US" dirty="0">
              <a:solidFill>
                <a:srgbClr val="3F8C57"/>
              </a:solidFill>
              <a:latin typeface="UTM Azuki" panose="02040603050506020204" pitchFamily="18" charset="0"/>
            </a:endParaRPr>
          </a:p>
        </p:txBody>
      </p:sp>
      <p:sp>
        <p:nvSpPr>
          <p:cNvPr id="5" name="TextBox 4"/>
          <p:cNvSpPr txBox="1"/>
          <p:nvPr userDrawn="1"/>
        </p:nvSpPr>
        <p:spPr>
          <a:xfrm>
            <a:off x="10832592" y="6382512"/>
            <a:ext cx="1591056" cy="369332"/>
          </a:xfrm>
          <a:prstGeom prst="rect">
            <a:avLst/>
          </a:prstGeom>
          <a:noFill/>
        </p:spPr>
        <p:txBody>
          <a:bodyPr wrap="square" rtlCol="0">
            <a:spAutoFit/>
          </a:bodyPr>
          <a:lstStyle/>
          <a:p>
            <a:r>
              <a:rPr lang="en-US" dirty="0">
                <a:solidFill>
                  <a:srgbClr val="3F8C57"/>
                </a:solidFill>
                <a:latin typeface="UTM Azuki" panose="02040603050506020204" pitchFamily="18" charset="0"/>
              </a:rPr>
              <a:t>QUỲNH</a:t>
            </a:r>
            <a:r>
              <a:rPr lang="en-US" baseline="0" dirty="0">
                <a:solidFill>
                  <a:srgbClr val="3F8C57"/>
                </a:solidFill>
                <a:latin typeface="UTM Azuki" panose="02040603050506020204" pitchFamily="18" charset="0"/>
              </a:rPr>
              <a:t> NHƯ</a:t>
            </a:r>
            <a:endParaRPr lang="en-US" dirty="0">
              <a:solidFill>
                <a:srgbClr val="3F8C57"/>
              </a:solidFill>
              <a:latin typeface="UTM Azuki" panose="02040603050506020204" pitchFamily="18" charset="0"/>
            </a:endParaRPr>
          </a:p>
        </p:txBody>
      </p:sp>
    </p:spTree>
    <p:extLst>
      <p:ext uri="{BB962C8B-B14F-4D97-AF65-F5344CB8AC3E}">
        <p14:creationId xmlns:p14="http://schemas.microsoft.com/office/powerpoint/2010/main" val="417936771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63965" y="1268632"/>
            <a:ext cx="9180945"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tập</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miêu</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tả</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các</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bộ</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phận</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của</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cây</a:t>
            </a:r>
            <a:r>
              <a:rPr kumimoji="0" lang="en-US" sz="6600" b="1"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cối</a:t>
            </a:r>
            <a:endParaRPr kumimoji="0" lang="en-US" sz="6600" b="0" i="0" u="none" strike="noStrike" kern="1200" cap="none" spc="0" normalizeH="0" baseline="0" noProof="0" dirty="0">
              <a:ln>
                <a:no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mn-cs"/>
            </a:endParaRPr>
          </a:p>
        </p:txBody>
      </p:sp>
      <p:sp>
        <p:nvSpPr>
          <p:cNvPr id="2" name="TextBox 1"/>
          <p:cNvSpPr txBox="1"/>
          <p:nvPr/>
        </p:nvSpPr>
        <p:spPr>
          <a:xfrm>
            <a:off x="1528618" y="1269621"/>
            <a:ext cx="9180945"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Luyện</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tập</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miêu</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tả</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các</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bộ</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phận</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của</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cây</a:t>
            </a:r>
            <a:r>
              <a:rPr kumimoji="0" lang="en-US" sz="6600" b="1"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 </a:t>
            </a:r>
            <a:r>
              <a:rPr kumimoji="0" lang="en-US" sz="6600" b="1" i="0" u="none" strike="noStrike" kern="1200" cap="none" spc="0" normalizeH="0" baseline="0" noProof="0" dirty="0" err="1">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Times New Roman" panose="02020603050405020304" pitchFamily="18" charset="0"/>
              </a:rPr>
              <a:t>cối</a:t>
            </a:r>
            <a:endParaRPr kumimoji="0" lang="en-US" sz="6600" b="0" i="0" u="none" strike="noStrike" kern="1200" cap="none" spc="0" normalizeH="0" baseline="0" noProof="0" dirty="0">
              <a:ln>
                <a:solidFill>
                  <a:srgbClr val="3F8C57"/>
                </a:solidFill>
              </a:ln>
              <a:blipFill dpi="0" rotWithShape="1">
                <a:blip r:embed="rId2">
                  <a:extLst>
                    <a:ext uri="{28A0092B-C50C-407E-A947-70E740481C1C}">
                      <a14:useLocalDpi xmlns:a14="http://schemas.microsoft.com/office/drawing/2010/main" val="0"/>
                    </a:ext>
                  </a:extLst>
                </a:blip>
                <a:srcRect/>
                <a:stretch>
                  <a:fillRect/>
                </a:stretch>
              </a:blipFill>
              <a:effectLst>
                <a:reflection blurRad="6350" stA="55000" endA="300" endPos="45500" dir="5400000" sy="-100000" algn="bl" rotWithShape="0"/>
              </a:effectLst>
              <a:uLnTx/>
              <a:uFillTx/>
              <a:latin typeface="UTM Showcard" panose="02040603050506020204" pitchFamily="18" charset="0"/>
              <a:ea typeface="+mn-ea"/>
              <a:cs typeface="+mn-cs"/>
            </a:endParaRPr>
          </a:p>
        </p:txBody>
      </p:sp>
      <p:sp>
        <p:nvSpPr>
          <p:cNvPr id="7" name="TextBox 6"/>
          <p:cNvSpPr txBox="1"/>
          <p:nvPr/>
        </p:nvSpPr>
        <p:spPr>
          <a:xfrm>
            <a:off x="4802909" y="717703"/>
            <a:ext cx="27524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Tập</a:t>
            </a:r>
            <a:r>
              <a:rPr kumimoji="0" lang="en-US" sz="2800" b="0" i="0" u="none" strike="noStrike" kern="1200" cap="none" spc="0" normalizeH="0" baseline="0" noProof="0" dirty="0">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 </a:t>
            </a:r>
            <a:r>
              <a:rPr kumimoji="0" lang="en-US" sz="2800" b="0" i="0" u="none" strike="noStrike" kern="1200" cap="none" spc="0" normalizeH="0" baseline="0" noProof="0" dirty="0" err="1">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làm</a:t>
            </a:r>
            <a:r>
              <a:rPr kumimoji="0" lang="en-US" sz="2800" b="0" i="0" u="none" strike="noStrike" kern="1200" cap="none" spc="0" normalizeH="0" baseline="0" noProof="0" dirty="0">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 </a:t>
            </a:r>
            <a:r>
              <a:rPr kumimoji="0" lang="en-US" sz="2800" b="0" i="0" u="none" strike="noStrike" kern="1200" cap="none" spc="0" normalizeH="0" baseline="0" noProof="0" dirty="0" err="1">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văn</a:t>
            </a:r>
            <a:r>
              <a:rPr kumimoji="0" lang="en-US" sz="2800" b="0" i="0" u="none" strike="noStrike" kern="1200" cap="none" spc="0" normalizeH="0" baseline="0" noProof="0" dirty="0">
                <a:ln>
                  <a:solidFill>
                    <a:srgbClr val="3F8C57"/>
                  </a:solidFill>
                </a:ln>
                <a:solidFill>
                  <a:prstClr val="black"/>
                </a:solidFill>
                <a:effectLst>
                  <a:glow rad="228600">
                    <a:srgbClr val="9BBB59">
                      <a:satMod val="175000"/>
                      <a:alpha val="40000"/>
                    </a:srgbClr>
                  </a:glow>
                  <a:outerShdw blurRad="38100" dist="38100" dir="2700000" algn="tl">
                    <a:srgbClr val="000000">
                      <a:alpha val="43137"/>
                    </a:srgbClr>
                  </a:outerShdw>
                </a:effectLst>
                <a:uLnTx/>
                <a:uFillTx/>
                <a:latin typeface="UTM Flavour" panose="02040603050506020204" pitchFamily="18" charset="0"/>
                <a:ea typeface="+mn-ea"/>
                <a:cs typeface="+mn-cs"/>
              </a:rPr>
              <a:t> 4</a:t>
            </a:r>
          </a:p>
        </p:txBody>
      </p:sp>
    </p:spTree>
    <p:extLst>
      <p:ext uri="{BB962C8B-B14F-4D97-AF65-F5344CB8AC3E}">
        <p14:creationId xmlns:p14="http://schemas.microsoft.com/office/powerpoint/2010/main" val="36216854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500" autoRev="1" fill="hold">
                                          <p:stCondLst>
                                            <p:cond delay="0"/>
                                          </p:stCondLst>
                                        </p:cTn>
                                        <p:tgtEl>
                                          <p:spTgt spid="20"/>
                                        </p:tgtEl>
                                        <p:attrNameLst>
                                          <p:attrName>ppt_w</p:attrName>
                                        </p:attrNameLst>
                                      </p:cBhvr>
                                    </p:anim>
                                    <p:anim by="(#ppt_w*0.50)" calcmode="lin" valueType="num">
                                      <p:cBhvr>
                                        <p:cTn id="15" dur="500" decel="50000" autoRev="1" fill="hold">
                                          <p:stCondLst>
                                            <p:cond delay="0"/>
                                          </p:stCondLst>
                                        </p:cTn>
                                        <p:tgtEl>
                                          <p:spTgt spid="20"/>
                                        </p:tgtEl>
                                        <p:attrNameLst>
                                          <p:attrName>ppt_x</p:attrName>
                                        </p:attrNameLst>
                                      </p:cBhvr>
                                    </p:anim>
                                    <p:anim from="(-#ppt_h/2)" to="(#ppt_y)" calcmode="lin" valueType="num">
                                      <p:cBhvr>
                                        <p:cTn id="16" dur="1000" fill="hold">
                                          <p:stCondLst>
                                            <p:cond delay="0"/>
                                          </p:stCondLst>
                                        </p:cTn>
                                        <p:tgtEl>
                                          <p:spTgt spid="20"/>
                                        </p:tgtEl>
                                        <p:attrNameLst>
                                          <p:attrName>ppt_y</p:attrName>
                                        </p:attrNameLst>
                                      </p:cBhvr>
                                    </p:anim>
                                    <p:animRot by="21600000">
                                      <p:cBhvr>
                                        <p:cTn id="17" dur="1000" fill="hold">
                                          <p:stCondLst>
                                            <p:cond delay="0"/>
                                          </p:stCondLst>
                                        </p:cTn>
                                        <p:tgtEl>
                                          <p:spTgt spid="20"/>
                                        </p:tgtEl>
                                        <p:attrNameLst>
                                          <p:attrName>r</p:attrName>
                                        </p:attrNameLst>
                                      </p:cBhvr>
                                    </p:animRot>
                                  </p:childTnLst>
                                </p:cTn>
                              </p:par>
                              <p:par>
                                <p:cTn id="18" presetID="56" presetClass="entr" presetSubtype="0" fill="hold" grpId="0" nodeType="with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by="(-#ppt_w*2)" calcmode="lin" valueType="num">
                                      <p:cBhvr rctx="PPT">
                                        <p:cTn id="20" dur="500" autoRev="1" fill="hold">
                                          <p:stCondLst>
                                            <p:cond delay="0"/>
                                          </p:stCondLst>
                                        </p:cTn>
                                        <p:tgtEl>
                                          <p:spTgt spid="2"/>
                                        </p:tgtEl>
                                        <p:attrNameLst>
                                          <p:attrName>ppt_w</p:attrName>
                                        </p:attrNameLst>
                                      </p:cBhvr>
                                    </p:anim>
                                    <p:anim by="(#ppt_w*0.50)" calcmode="lin" valueType="num">
                                      <p:cBhvr>
                                        <p:cTn id="21" dur="500" decel="50000" autoRev="1" fill="hold">
                                          <p:stCondLst>
                                            <p:cond delay="0"/>
                                          </p:stCondLst>
                                        </p:cTn>
                                        <p:tgtEl>
                                          <p:spTgt spid="2"/>
                                        </p:tgtEl>
                                        <p:attrNameLst>
                                          <p:attrName>ppt_x</p:attrName>
                                        </p:attrNameLst>
                                      </p:cBhvr>
                                    </p:anim>
                                    <p:anim from="(-#ppt_h/2)" to="(#ppt_y)" calcmode="lin" valueType="num">
                                      <p:cBhvr>
                                        <p:cTn id="22" dur="1000" fill="hold">
                                          <p:stCondLst>
                                            <p:cond delay="0"/>
                                          </p:stCondLst>
                                        </p:cTn>
                                        <p:tgtEl>
                                          <p:spTgt spid="2"/>
                                        </p:tgtEl>
                                        <p:attrNameLst>
                                          <p:attrName>ppt_y</p:attrName>
                                        </p:attrNameLst>
                                      </p:cBhvr>
                                    </p:anim>
                                    <p:animRot by="21600000">
                                      <p:cBhvr>
                                        <p:cTn id="23"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602BDA8D-0070-4E90-88DC-5059760FD3AE}"/>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20" y="0"/>
            <a:ext cx="12191980" cy="6857990"/>
          </a:xfrm>
          <a:prstGeom prst="rect">
            <a:avLst/>
          </a:prstGeom>
        </p:spPr>
      </p:pic>
      <p:sp>
        <p:nvSpPr>
          <p:cNvPr id="4" name="Oval 3"/>
          <p:cNvSpPr/>
          <p:nvPr/>
        </p:nvSpPr>
        <p:spPr>
          <a:xfrm>
            <a:off x="482220" y="504967"/>
            <a:ext cx="1602117" cy="1438354"/>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Light"/>
                <a:ea typeface="Roboto Slab" charset="0"/>
                <a:cs typeface="Roboto Slab" charset="0"/>
              </a:rPr>
              <a:t> </a:t>
            </a:r>
          </a:p>
        </p:txBody>
      </p:sp>
      <p:sp>
        <p:nvSpPr>
          <p:cNvPr id="7" name="TextBox 6"/>
          <p:cNvSpPr txBox="1"/>
          <p:nvPr/>
        </p:nvSpPr>
        <p:spPr>
          <a:xfrm>
            <a:off x="-111095" y="634079"/>
            <a:ext cx="2785075" cy="1200329"/>
          </a:xfrm>
          <a:prstGeom prst="rect">
            <a:avLst/>
          </a:prstGeom>
          <a:noFill/>
        </p:spPr>
        <p:txBody>
          <a:bodyPr wrap="square" lIns="0" r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300" normalizeH="0" baseline="0" noProof="0" dirty="0">
                <a:ln>
                  <a:noFill/>
                </a:ln>
                <a:solidFill>
                  <a:prstClr val="black"/>
                </a:solidFill>
                <a:effectLst/>
                <a:uLnTx/>
                <a:uFillTx/>
                <a:latin typeface="Roboto Slab" charset="0"/>
                <a:ea typeface="Roboto Slab" charset="0"/>
                <a:cs typeface="Roboto Slab" charset="0"/>
              </a:rPr>
              <a:t>01</a:t>
            </a:r>
          </a:p>
        </p:txBody>
      </p:sp>
      <p:pic>
        <p:nvPicPr>
          <p:cNvPr id="5" name="图片 12">
            <a:extLst>
              <a:ext uri="{FF2B5EF4-FFF2-40B4-BE49-F238E27FC236}">
                <a16:creationId xmlns:a16="http://schemas.microsoft.com/office/drawing/2014/main" id="{C76D69B4-0A10-4B46-9FE6-25A15CCC0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20" y="1035185"/>
            <a:ext cx="1598447" cy="1598447"/>
          </a:xfrm>
          <a:prstGeom prst="rect">
            <a:avLst/>
          </a:prstGeom>
        </p:spPr>
      </p:pic>
      <p:sp>
        <p:nvSpPr>
          <p:cNvPr id="8" name="Rectangle 7"/>
          <p:cNvSpPr/>
          <p:nvPr/>
        </p:nvSpPr>
        <p:spPr>
          <a:xfrm>
            <a:off x="1943390" y="1592386"/>
            <a:ext cx="5603023" cy="378565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3F8C57"/>
                </a:solidFill>
                <a:effectLst/>
                <a:uLnTx/>
                <a:uFillTx/>
                <a:latin typeface="Cambria" panose="02040503050406030204" pitchFamily="18" charset="0"/>
                <a:ea typeface="Cambria" panose="02040503050406030204" pitchFamily="18" charset="0"/>
                <a:cs typeface="Arial" charset="0"/>
              </a:rPr>
              <a:t>Dưới đây là một số đoạn văn tả lá, thân và gốc một số loài cây. Theo em, cách tả của tác giả trong mỗi đoạn văn có gì đáng chú ý?</a:t>
            </a:r>
          </a:p>
        </p:txBody>
      </p:sp>
      <p:pic>
        <p:nvPicPr>
          <p:cNvPr id="2050" name="Picture 2" descr="HÃ¬nh áº£nh Vector Phim Hoáº¡t HÃ¬nh CÃ¢y Æ°á»c CÃ¢y Chuá»i, Png CÃ¢y, VectÆ¡, Hoáº¡t HÃ¬nh  Vector vÃ  PNG vá»i ná»n trong suá»t Äá» táº£i xuá»ng miá»n phÃ­"/>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56" b="98924" l="3917" r="95500">
                        <a14:backgroundMark x1="22083" y1="32202" x2="22083" y2="32202"/>
                        <a14:backgroundMark x1="26917" y1="39983" x2="26917" y2="39983"/>
                        <a14:backgroundMark x1="33250" y1="37831" x2="33250" y2="37831"/>
                        <a14:backgroundMark x1="31333" y1="42467" x2="31333" y2="42467"/>
                        <a14:backgroundMark x1="27083" y1="47848" x2="27083" y2="47848"/>
                        <a14:backgroundMark x1="26917" y1="60182" x2="26917" y2="60182"/>
                        <a14:backgroundMark x1="39917" y1="38576" x2="39917" y2="38576"/>
                        <a14:backgroundMark x1="38500" y1="20199" x2="38500" y2="20199"/>
                        <a14:backgroundMark x1="48750" y1="14735" x2="48750" y2="14735"/>
                        <a14:backgroundMark x1="63750" y1="32781" x2="63750" y2="32781"/>
                        <a14:backgroundMark x1="70167" y1="31954" x2="70167" y2="31954"/>
                        <a14:backgroundMark x1="71000" y1="27401" x2="71000" y2="27401"/>
                        <a14:backgroundMark x1="77917" y1="36921" x2="77917" y2="36921"/>
                        <a14:backgroundMark x1="73750" y1="41308" x2="73750" y2="41308"/>
                        <a14:backgroundMark x1="66833" y1="57450" x2="66833" y2="57450"/>
                        <a14:backgroundMark x1="56417" y1="45695" x2="56417" y2="45695"/>
                        <a14:backgroundMark x1="54917" y1="50911" x2="54917" y2="50911"/>
                        <a14:backgroundMark x1="49000" y1="56126" x2="49000" y2="56126"/>
                        <a14:backgroundMark x1="48333" y1="51738" x2="48333" y2="51738"/>
                        <a14:backgroundMark x1="46500" y1="56126" x2="46500" y2="56126"/>
                        <a14:backgroundMark x1="39333" y1="61507" x2="39333" y2="61507"/>
                        <a14:backgroundMark x1="35167" y1="45364" x2="35167" y2="45364"/>
                        <a14:backgroundMark x1="23583" y1="56623" x2="23583" y2="56623"/>
                        <a14:backgroundMark x1="25167" y1="54470" x2="25167" y2="54470"/>
                        <a14:backgroundMark x1="45333" y1="56954" x2="45333" y2="56954"/>
                        <a14:backgroundMark x1="57417" y1="25497" x2="57417" y2="25497"/>
                        <a14:backgroundMark x1="70917" y1="23013" x2="70917" y2="23013"/>
                        <a14:backgroundMark x1="66500" y1="17301" x2="66500" y2="17301"/>
                        <a14:backgroundMark x1="64583" y1="24007" x2="64583" y2="24007"/>
                        <a14:backgroundMark x1="79250" y1="45364" x2="79250" y2="45364"/>
                        <a14:backgroundMark x1="65167" y1="51738" x2="65167" y2="51738"/>
                        <a14:backgroundMark x1="54083" y1="50911" x2="54083" y2="50911"/>
                        <a14:backgroundMark x1="36500" y1="33195" x2="36500" y2="33195"/>
                        <a14:backgroundMark x1="36250" y1="37666" x2="36250" y2="37666"/>
                        <a14:backgroundMark x1="29583" y1="59437" x2="29583" y2="59437"/>
                        <a14:backgroundMark x1="53000" y1="68791" x2="53000" y2="68791"/>
                        <a14:backgroundMark x1="49417" y1="69868" x2="49417" y2="69868"/>
                        <a14:backgroundMark x1="78750" y1="44868" x2="78750" y2="44868"/>
                        <a14:backgroundMark x1="38750" y1="24255" x2="38750" y2="24255"/>
                      </a14:backgroundRemoval>
                    </a14:imgEffect>
                  </a14:imgLayer>
                </a14:imgProps>
              </a:ext>
              <a:ext uri="{28A0092B-C50C-407E-A947-70E740481C1C}">
                <a14:useLocalDpi xmlns:a14="http://schemas.microsoft.com/office/drawing/2010/main" val="0"/>
              </a:ext>
            </a:extLst>
          </a:blip>
          <a:srcRect/>
          <a:stretch>
            <a:fillRect/>
          </a:stretch>
        </p:blipFill>
        <p:spPr bwMode="auto">
          <a:xfrm>
            <a:off x="7100512" y="217298"/>
            <a:ext cx="6859374" cy="690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26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477" y="243953"/>
            <a:ext cx="11641539" cy="6494085"/>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64105" y="243954"/>
            <a:ext cx="9712658" cy="64940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a/ </a:t>
            </a: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Tả</a:t>
            </a:r>
            <a:r>
              <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cây</a:t>
            </a:r>
            <a:r>
              <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bàng</a:t>
            </a:r>
            <a:endPar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những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cây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nào</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cũng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đẹp</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như</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cây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xuân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mới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nảy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trông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như</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những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ngọn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lửa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xanh</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Sang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hè</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lên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thật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dày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ánh</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sáng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xuyên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qua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chỉ</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còn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là</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màu</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ngọc</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bích</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Khi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ngả</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sang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màu</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lục</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ấy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là</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thu</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Sang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đến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những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ngày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cuối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đông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của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rụng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lại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vẻ</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đẹp</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riêng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Những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đông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đỏ</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như</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đồng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ấy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tôi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thể</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nhìn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cả</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ngày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không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chán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Năm</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nào</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tôi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cũng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chọn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lấy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mấy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lá</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thật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đẹp</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về</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phủ</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một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lớp</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dầu</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mỏng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bày</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lên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bàn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viết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Bạn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biết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nó</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gợi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lên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chất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liệu</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gì</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không</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Chất</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sơn</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mài</a:t>
            </a: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3F8C57"/>
                </a:solidFill>
                <a:effectLst/>
                <a:uLnTx/>
                <a:uFillTx/>
                <a:latin typeface="Times New Roman" pitchFamily="18" charset="0"/>
                <a:ea typeface="+mn-ea"/>
                <a:cs typeface="+mn-cs"/>
              </a:rPr>
              <a:t>Màu</a:t>
            </a:r>
            <a:r>
              <a:rPr kumimoji="0" lang="en-US" altLang="en-US" sz="3200" b="1" i="0" u="none" strike="noStrike" kern="1200" cap="none" spc="0" normalizeH="0" baseline="0" noProof="0" dirty="0">
                <a:ln>
                  <a:noFill/>
                </a:ln>
                <a:solidFill>
                  <a:srgbClr val="3F8C57"/>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3F8C57"/>
                </a:solidFill>
                <a:effectLst/>
                <a:uLnTx/>
                <a:uFillTx/>
                <a:latin typeface="Times New Roman" pitchFamily="18" charset="0"/>
                <a:ea typeface="+mn-ea"/>
                <a:cs typeface="+mn-cs"/>
              </a:rPr>
              <a:t>lục</a:t>
            </a:r>
            <a:r>
              <a:rPr kumimoji="0" lang="en-US" altLang="en-US" sz="3200" b="1" i="1"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1"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Màu</a:t>
            </a:r>
            <a:r>
              <a:rPr kumimoji="0" lang="en-US" altLang="en-US" sz="3200" b="1" i="1"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1"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xanh</a:t>
            </a:r>
            <a:r>
              <a:rPr kumimoji="0" lang="en-US" altLang="en-US" sz="3200" b="1" i="1"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1"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sẫm</a:t>
            </a:r>
            <a:r>
              <a:rPr kumimoji="0" lang="en-US" altLang="en-US" sz="3200" b="1" i="1"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1"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pha</a:t>
            </a:r>
            <a:r>
              <a:rPr kumimoji="0" lang="en-US" altLang="en-US" sz="3200" b="1" i="1"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rPr>
              <a:t> </a:t>
            </a:r>
            <a:r>
              <a:rPr kumimoji="0" lang="en-US" altLang="en-US" sz="3200" b="1" i="1"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mn-cs"/>
              </a:rPr>
              <a:t>vàng</a:t>
            </a:r>
            <a:endParaRPr kumimoji="0" lang="en-US" altLang="en-US" sz="32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6083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477" y="243953"/>
            <a:ext cx="11641539" cy="6494085"/>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64105" y="243954"/>
            <a:ext cx="9712658" cy="627864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3200" b="1" dirty="0" err="1">
                <a:solidFill>
                  <a:srgbClr val="4F81BD">
                    <a:lumMod val="75000"/>
                  </a:srgbClr>
                </a:solidFill>
                <a:effectLst>
                  <a:glow rad="228600">
                    <a:srgbClr val="9BBB59">
                      <a:satMod val="175000"/>
                      <a:alpha val="40000"/>
                    </a:srgbClr>
                  </a:glow>
                </a:effectLst>
                <a:latin typeface="Times New Roman" pitchFamily="18" charset="0"/>
              </a:rPr>
              <a:t>Đọc</a:t>
            </a:r>
            <a:r>
              <a:rPr lang="en-US" altLang="en-US" sz="3200" b="1" dirty="0">
                <a:solidFill>
                  <a:srgbClr val="4F81BD">
                    <a:lumMod val="75000"/>
                  </a:srgbClr>
                </a:solidFill>
                <a:effectLst>
                  <a:glow rad="228600">
                    <a:srgbClr val="9BBB59">
                      <a:satMod val="175000"/>
                      <a:alpha val="40000"/>
                    </a:srgbClr>
                  </a:glow>
                </a:effectLst>
                <a:latin typeface="Times New Roman" pitchFamily="18" charset="0"/>
              </a:rPr>
              <a:t> </a:t>
            </a:r>
            <a:r>
              <a:rPr lang="en-US" altLang="en-US" sz="3200" b="1" dirty="0" err="1">
                <a:solidFill>
                  <a:srgbClr val="4F81BD">
                    <a:lumMod val="75000"/>
                  </a:srgbClr>
                </a:solidFill>
                <a:effectLst>
                  <a:glow rad="228600">
                    <a:srgbClr val="9BBB59">
                      <a:satMod val="175000"/>
                      <a:alpha val="40000"/>
                    </a:srgbClr>
                  </a:glow>
                </a:effectLst>
                <a:latin typeface="Times New Roman" pitchFamily="18" charset="0"/>
              </a:rPr>
              <a:t>thêm</a:t>
            </a:r>
            <a:endPar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Bàng</a:t>
            </a:r>
            <a:r>
              <a:rPr kumimoji="0" lang="en-US" altLang="en-US" sz="3200" b="1" i="0" u="none" strike="noStrike" kern="1200" cap="none" spc="0" normalizeH="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thay</a:t>
            </a:r>
            <a:r>
              <a:rPr kumimoji="0" lang="en-US" altLang="en-US" sz="3200" b="1" i="0" u="none" strike="noStrike" kern="1200" cap="none" spc="0" normalizeH="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lá</a:t>
            </a:r>
            <a:endPar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endParaRPr>
          </a:p>
          <a:p>
            <a:pPr algn="just"/>
            <a:r>
              <a:rPr lang="vi-VN" sz="2600" dirty="0">
                <a:latin typeface="+mj-lt"/>
              </a:rPr>
              <a:t>Chỉ vài hôm, lộc non đã tràn đầy trên bàn tay mùa đông của cây bàng. Dáng mọc của lộc rất lạ, thẳng đứng trên cành, như thể đêm qua có ai đã thả ngàn vạn búp lá nhỏ xíu từ trên trời, xanh biếc chi chít đầy cành và xoay thành những tán tròn quanh thân cây. Lá non lớn nhanh, đứng thẳng và cao chừng gang tay, cuộn tròn như những chiếc tai thỏ. Khi những tai thỏ xòe ra thành vài ba chiếc lá nhỏ, cây bàng nảy thêm một lứa lộc lần thứ hai màu đỏ đọt giữa những chùm lá; tán bàng bây giờ là một màu áo lục non lỗ đỗ những vệt hoa hồng thắm. Chỉ trong vòng mươi hôm từ khi nảy lộc, nhìn lại thấy lá đã già trên thân cây đầy những hốc bướu cổ quái, tưởng vẫn y như thế từ trăm năm. Ai ngờ trên thân thể đại lão của nó là một linh hồn rất trẻ, bởi không còn một chiếc lá nào năm ngoái còn sót lại trên cây.</a:t>
            </a:r>
          </a:p>
          <a:p>
            <a:pPr algn="just"/>
            <a:r>
              <a:rPr lang="en-US" sz="2600" dirty="0">
                <a:latin typeface="+mj-lt"/>
              </a:rPr>
              <a:t>					</a:t>
            </a:r>
            <a:r>
              <a:rPr lang="vi-VN" sz="2600" dirty="0">
                <a:latin typeface="+mj-lt"/>
              </a:rPr>
              <a:t>Theo Hoàng Phủ Ngọc Tường</a:t>
            </a:r>
          </a:p>
        </p:txBody>
      </p:sp>
    </p:spTree>
    <p:extLst>
      <p:ext uri="{BB962C8B-B14F-4D97-AF65-F5344CB8AC3E}">
        <p14:creationId xmlns:p14="http://schemas.microsoft.com/office/powerpoint/2010/main" val="35082374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016" y="181957"/>
            <a:ext cx="11641539" cy="6494085"/>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3133298" y="332643"/>
            <a:ext cx="8731154" cy="60016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b/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Tả</a:t>
            </a: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thân</a:t>
            </a: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gốc</a:t>
            </a:r>
            <a:r>
              <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rPr>
              <a:t>cây</a:t>
            </a:r>
            <a:endParaRPr kumimoji="0" lang="en-US" altLang="en-US" sz="2400" b="1" i="0" u="none" strike="noStrike" kern="1200" cap="none" spc="0" normalizeH="0" baseline="0" noProof="0" dirty="0">
              <a:ln>
                <a:noFill/>
              </a:ln>
              <a:solidFill>
                <a:srgbClr val="663300"/>
              </a:solidFill>
              <a:effectLst>
                <a:glow rad="139700">
                  <a:srgbClr val="F79646">
                    <a:satMod val="175000"/>
                    <a:alpha val="40000"/>
                  </a:srgbClr>
                </a:glow>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rPr>
              <a:t>sồi</a:t>
            </a:r>
            <a:r>
              <a:rPr kumimoji="0" lang="en-US" altLang="en-US" sz="2400" b="1" i="0" u="none" strike="noStrike" kern="1200" cap="none" spc="0" normalizeH="0" baseline="0" noProof="0" dirty="0">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rPr>
              <a:t>già</a:t>
            </a:r>
            <a:endParaRPr kumimoji="0" lang="en-US" altLang="en-US" sz="2400" b="1" i="0" u="none" strike="noStrike" kern="1200" cap="none" spc="0" normalizeH="0" baseline="0" noProof="0" dirty="0">
              <a:ln>
                <a:noFill/>
              </a:ln>
              <a:solidFill>
                <a:srgbClr val="3F8C57"/>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Bên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vệ</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đường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sừng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một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sồi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một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sồi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lớn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hai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người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ôm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không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xuể</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cành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lẽ</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phải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gãy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từ</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lâu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vỏ</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nứt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nẻ</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đầy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vết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sẹo</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Với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cánh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tay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to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xù</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xì</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không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đối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với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ngón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tay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quều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quào</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xoè</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rộng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như</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một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con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quái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vật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nua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cau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khinh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khỉnh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đứng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giữa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đám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bạch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dương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tươi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cười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Bấy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giờ</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đã</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đầu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tháng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sáu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Mới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sau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một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tháng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sồi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đã</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thay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đổi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hẳn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toả</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rộng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thành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vòm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lá</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xum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xuê</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xanh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tốt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thẫm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màu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đang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say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sưa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ngất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khẽ</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đung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đưa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trong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chiều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Không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còn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thấy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ngón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tay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co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quắp</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vết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sẹo</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vẻ</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ngờ</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vực</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buồn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rầu</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trước</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kia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Xuyên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qua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lớp</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vỏ</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cứng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hàng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thế</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kỉ</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những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khóm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lá</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non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xanh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tươi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đã</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đâm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thẳng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ra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ngoài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Thật</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khó</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lòng</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tin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được</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chính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cây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sồi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già</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cằn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cỗi</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kia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đã</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sinh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ra</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chùm</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lá</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non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xanh</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mơn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mởn</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US" altLang="en-US" sz="24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ấy</a:t>
            </a:r>
            <a:r>
              <a:rPr kumimoji="0" lang="en-US" altLang="en-US" sz="24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65321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477" y="243953"/>
            <a:ext cx="11641539" cy="6494085"/>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64105" y="243954"/>
            <a:ext cx="9712658" cy="55092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3200" b="1" dirty="0" err="1">
                <a:solidFill>
                  <a:srgbClr val="4F81BD">
                    <a:lumMod val="75000"/>
                  </a:srgbClr>
                </a:solidFill>
                <a:effectLst>
                  <a:glow rad="228600">
                    <a:srgbClr val="9BBB59">
                      <a:satMod val="175000"/>
                      <a:alpha val="40000"/>
                    </a:srgbClr>
                  </a:glow>
                </a:effectLst>
                <a:latin typeface="Times New Roman" pitchFamily="18" charset="0"/>
              </a:rPr>
              <a:t>Đọc</a:t>
            </a:r>
            <a:r>
              <a:rPr lang="en-US" altLang="en-US" sz="3200" b="1" dirty="0">
                <a:solidFill>
                  <a:srgbClr val="4F81BD">
                    <a:lumMod val="75000"/>
                  </a:srgbClr>
                </a:solidFill>
                <a:effectLst>
                  <a:glow rad="228600">
                    <a:srgbClr val="9BBB59">
                      <a:satMod val="175000"/>
                      <a:alpha val="40000"/>
                    </a:srgbClr>
                  </a:glow>
                </a:effectLst>
                <a:latin typeface="Times New Roman" pitchFamily="18" charset="0"/>
              </a:rPr>
              <a:t> </a:t>
            </a:r>
            <a:r>
              <a:rPr lang="en-US" altLang="en-US" sz="3200" b="1" dirty="0" err="1">
                <a:solidFill>
                  <a:srgbClr val="4F81BD">
                    <a:lumMod val="75000"/>
                  </a:srgbClr>
                </a:solidFill>
                <a:effectLst>
                  <a:glow rad="228600">
                    <a:srgbClr val="9BBB59">
                      <a:satMod val="175000"/>
                      <a:alpha val="40000"/>
                    </a:srgbClr>
                  </a:glow>
                </a:effectLst>
                <a:latin typeface="Times New Roman" pitchFamily="18" charset="0"/>
              </a:rPr>
              <a:t>thêm</a:t>
            </a:r>
            <a:endPar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Cây</a:t>
            </a:r>
            <a:r>
              <a:rPr kumimoji="0" lang="en-US" altLang="en-US" sz="3200" b="1" i="0" u="none" strike="noStrike" kern="1200" cap="none" spc="0" normalizeH="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rPr>
              <a:t>tre</a:t>
            </a:r>
            <a:endParaRPr kumimoji="0" lang="en-US" altLang="en-US" sz="3200" b="1" i="0" u="none" strike="noStrike" kern="1200" cap="none" spc="0" normalizeH="0" baseline="0" noProof="0" dirty="0">
              <a:ln>
                <a:noFill/>
              </a:ln>
              <a:solidFill>
                <a:srgbClr val="4F81BD">
                  <a:lumMod val="75000"/>
                </a:srgbClr>
              </a:solidFill>
              <a:effectLst>
                <a:glow rad="228600">
                  <a:srgbClr val="9BBB59">
                    <a:satMod val="175000"/>
                    <a:alpha val="40000"/>
                  </a:srgbClr>
                </a:glow>
              </a:effectLst>
              <a:uLnTx/>
              <a:uFillTx/>
              <a:latin typeface="Times New Roman" pitchFamily="18" charset="0"/>
              <a:ea typeface="+mn-ea"/>
              <a:cs typeface="+mn-cs"/>
            </a:endParaRPr>
          </a:p>
          <a:p>
            <a:pPr algn="just"/>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hân tre vừa tròn lại vừa gai góc. Trên thân cây tua tủa những vòi xanh ngỡ như những cánh tay vươn dài. Dưới gốc chi chít những búp măng non. Búp thì mới nhô khỏi mặt đất, búp thì cao ngang ngực em, búp vượt quá đầu em… Em cứ nghĩ những búp măng ấy chính là những đứa con thân yêu của tre năm năm tháng tháng được mẹ chăm chút, ngày một lớn lên, ngày một trưởng thành trong bóng mát yêu thương.</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Bùi Ngọc Sơn</a:t>
            </a:r>
          </a:p>
        </p:txBody>
      </p:sp>
    </p:spTree>
    <p:extLst>
      <p:ext uri="{BB962C8B-B14F-4D97-AF65-F5344CB8AC3E}">
        <p14:creationId xmlns:p14="http://schemas.microsoft.com/office/powerpoint/2010/main" val="1125729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744</Words>
  <Application>Microsoft Office PowerPoint</Application>
  <PresentationFormat>Widescreen</PresentationFormat>
  <Paragraphs>26</Paragraphs>
  <Slides>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Calibri Light</vt:lpstr>
      <vt:lpstr>UTM Showcard</vt:lpstr>
      <vt:lpstr>Times New Roman</vt:lpstr>
      <vt:lpstr>Calibri</vt:lpstr>
      <vt:lpstr>UTM Flavour</vt:lpstr>
      <vt:lpstr>Arial</vt:lpstr>
      <vt:lpstr>Roboto Slab</vt:lpstr>
      <vt:lpstr>Cambria</vt:lpstr>
      <vt:lpstr>微软雅黑</vt:lpstr>
      <vt:lpstr>UTM Azuki</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QUỲNH NHƯ</cp:keywords>
  <cp:lastModifiedBy>ADMIN</cp:lastModifiedBy>
  <cp:revision>14</cp:revision>
  <dcterms:created xsi:type="dcterms:W3CDTF">2022-01-20T09:10:31Z</dcterms:created>
  <dcterms:modified xsi:type="dcterms:W3CDTF">2023-02-13T03:39:18Z</dcterms:modified>
</cp:coreProperties>
</file>