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2" r:id="rId3"/>
    <p:sldId id="257" r:id="rId4"/>
    <p:sldId id="258" r:id="rId5"/>
    <p:sldId id="294" r:id="rId6"/>
    <p:sldId id="271" r:id="rId7"/>
    <p:sldId id="259" r:id="rId8"/>
    <p:sldId id="283" r:id="rId9"/>
    <p:sldId id="284" r:id="rId10"/>
    <p:sldId id="260" r:id="rId11"/>
    <p:sldId id="261" r:id="rId12"/>
    <p:sldId id="285" r:id="rId13"/>
    <p:sldId id="266" r:id="rId14"/>
    <p:sldId id="286" r:id="rId15"/>
    <p:sldId id="287" r:id="rId16"/>
    <p:sldId id="263" r:id="rId17"/>
    <p:sldId id="265" r:id="rId18"/>
    <p:sldId id="288" r:id="rId19"/>
    <p:sldId id="268" r:id="rId20"/>
    <p:sldId id="269" r:id="rId21"/>
    <p:sldId id="289" r:id="rId22"/>
    <p:sldId id="267" r:id="rId23"/>
    <p:sldId id="275" r:id="rId24"/>
    <p:sldId id="296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F5B093"/>
    <a:srgbClr val="FF3399"/>
    <a:srgbClr val="9966FF"/>
    <a:srgbClr val="A30D8E"/>
    <a:srgbClr val="00FF00"/>
    <a:srgbClr val="FF66CC"/>
    <a:srgbClr val="33CCCC"/>
    <a:srgbClr val="CC99FF"/>
    <a:srgbClr val="F59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75" autoAdjust="0"/>
  </p:normalViewPr>
  <p:slideViewPr>
    <p:cSldViewPr>
      <p:cViewPr varScale="1">
        <p:scale>
          <a:sx n="69" d="100"/>
          <a:sy n="69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BD6C7-AF13-48D8-9352-8D2D6060C3A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0E09D-5F09-44E1-8E06-206F424E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6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ươt</a:t>
            </a: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r" eaLnBrk="1" hangingPunct="1"/>
            <a:fld id="{BBD02C8A-6318-480F-80BD-BFC4B6C60E38}" type="slidenum">
              <a:rPr lang="en-US" altLang="en-US" sz="1200" b="0">
                <a:latin typeface="Arial" pitchFamily="34" charset="0"/>
              </a:rPr>
              <a:pPr algn="r" eaLnBrk="1" hangingPunct="1"/>
              <a:t>20</a:t>
            </a:fld>
            <a:endParaRPr lang="en-US" altLang="en-US" sz="1200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6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0E09D-5F09-44E1-8E06-206F424EFF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0E09D-5F09-44E1-8E06-206F424EFF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5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7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6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91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5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8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6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DB8C-894C-411B-AB7D-67719FA56D3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c1.mp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c1.mp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7688" y="1916832"/>
            <a:ext cx="8620744" cy="2376264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smtClean="0">
                <a:ln/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b="1" smtClean="0">
                <a:ln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smtClean="0">
                <a:ln/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smtClean="0">
                <a:ln/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br>
              <a:rPr lang="en-US" b="1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 rộng vốn từ : Cái đẹp</a:t>
            </a:r>
            <a:endParaRPr lang="en-US" b="1" dirty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3287688" y="2114155"/>
            <a:ext cx="2232248" cy="52387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M: </a:t>
            </a:r>
            <a:r>
              <a:rPr lang="en-US" sz="2800" b="1" dirty="0" err="1">
                <a:solidFill>
                  <a:srgbClr val="0000FF"/>
                </a:solidFill>
              </a:rPr>
              <a:t>tươi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đẹp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079776" y="260648"/>
            <a:ext cx="2421166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vi-VN" sz="2800" b="1" dirty="0"/>
              <a:t>2.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: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7368" y="1198568"/>
            <a:ext cx="907300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800" b="1" dirty="0"/>
              <a:t> a. </a:t>
            </a:r>
            <a:r>
              <a:rPr lang="en-US" sz="2800" b="1" dirty="0" err="1"/>
              <a:t>Chỉ</a:t>
            </a:r>
            <a:r>
              <a:rPr lang="en-US" sz="2800" b="1" dirty="0"/>
              <a:t> </a:t>
            </a:r>
            <a:r>
              <a:rPr lang="en-US" sz="2800" b="1" dirty="0" err="1"/>
              <a:t>dùng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thiên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nhiên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13806" y="3231535"/>
            <a:ext cx="1043472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800" b="1" err="1"/>
              <a:t>b</a:t>
            </a:r>
            <a:r>
              <a:rPr lang="en-US" sz="2800" b="1"/>
              <a:t>.</a:t>
            </a:r>
            <a:r>
              <a:rPr lang="vi-VN" sz="2800" b="1"/>
              <a:t> </a:t>
            </a:r>
            <a:r>
              <a:rPr lang="en-US" sz="2800" b="1"/>
              <a:t>Dùng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thiên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nhiên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err="1">
                <a:solidFill>
                  <a:srgbClr val="FF0000"/>
                </a:solidFill>
              </a:rPr>
              <a:t>vật</a:t>
            </a:r>
            <a:r>
              <a:rPr lang="en-US" sz="2800" b="1">
                <a:solidFill>
                  <a:srgbClr val="FF0000"/>
                </a:solidFill>
              </a:rPr>
              <a:t>,</a:t>
            </a:r>
            <a:r>
              <a:rPr lang="vi-VN" sz="2800" b="1">
                <a:solidFill>
                  <a:srgbClr val="FF0000"/>
                </a:solidFill>
              </a:rPr>
              <a:t> con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287687" y="4293096"/>
            <a:ext cx="2232249" cy="52387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M: </a:t>
            </a:r>
            <a:r>
              <a:rPr lang="en-US" sz="2800" b="1" dirty="0" err="1">
                <a:solidFill>
                  <a:srgbClr val="0000FF"/>
                </a:solidFill>
              </a:rPr>
              <a:t>xinh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xắn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380576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1" y="228600"/>
            <a:ext cx="3949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274" y="228600"/>
            <a:ext cx="39624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352800"/>
            <a:ext cx="37973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1" y="3352800"/>
            <a:ext cx="393276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274" y="3348038"/>
            <a:ext cx="396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DDCED1-112C-4CA3-8993-A03216ACBFE6}"/>
              </a:ext>
            </a:extLst>
          </p:cNvPr>
          <p:cNvSpPr txBox="1"/>
          <p:nvPr/>
        </p:nvSpPr>
        <p:spPr>
          <a:xfrm>
            <a:off x="1014641" y="2677180"/>
            <a:ext cx="218200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13E72-323A-4AFF-8AF8-E92102D3A6C2}"/>
              </a:ext>
            </a:extLst>
          </p:cNvPr>
          <p:cNvSpPr txBox="1"/>
          <p:nvPr/>
        </p:nvSpPr>
        <p:spPr>
          <a:xfrm>
            <a:off x="5267079" y="2677180"/>
            <a:ext cx="165301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TextBox 10"/>
          <p:cNvGrpSpPr>
            <a:grpSpLocks/>
          </p:cNvGrpSpPr>
          <p:nvPr/>
        </p:nvGrpSpPr>
        <p:grpSpPr bwMode="auto">
          <a:xfrm>
            <a:off x="9091786" y="2677180"/>
            <a:ext cx="2395233" cy="749300"/>
            <a:chOff x="5418" y="146"/>
            <a:chExt cx="2235" cy="472"/>
          </a:xfrm>
        </p:grpSpPr>
        <p:pic>
          <p:nvPicPr>
            <p:cNvPr id="12302" name="TextBox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" y="146"/>
              <a:ext cx="166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 Box 16"/>
            <p:cNvSpPr txBox="1">
              <a:spLocks noChangeArrowheads="1"/>
            </p:cNvSpPr>
            <p:nvPr/>
          </p:nvSpPr>
          <p:spPr bwMode="auto">
            <a:xfrm>
              <a:off x="5436" y="188"/>
              <a:ext cx="2217" cy="33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r</a:t>
              </a:r>
              <a:r>
                <a:rPr lang="vi-VN" alt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ực rỡ, sặc  sỡ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2CDE504-28E9-4796-AC71-118A5375C142}"/>
              </a:ext>
            </a:extLst>
          </p:cNvPr>
          <p:cNvSpPr txBox="1"/>
          <p:nvPr/>
        </p:nvSpPr>
        <p:spPr>
          <a:xfrm>
            <a:off x="8734894" y="6332896"/>
            <a:ext cx="312938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9A64C-6FAD-4A52-BD3A-ADECF0024C7C}"/>
              </a:ext>
            </a:extLst>
          </p:cNvPr>
          <p:cNvSpPr txBox="1"/>
          <p:nvPr/>
        </p:nvSpPr>
        <p:spPr>
          <a:xfrm>
            <a:off x="5280176" y="6334780"/>
            <a:ext cx="179408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AED377-FBD3-476C-AC94-2ECCF88EE90A}"/>
              </a:ext>
            </a:extLst>
          </p:cNvPr>
          <p:cNvSpPr txBox="1"/>
          <p:nvPr/>
        </p:nvSpPr>
        <p:spPr>
          <a:xfrm>
            <a:off x="673736" y="6332896"/>
            <a:ext cx="295946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620688"/>
            <a:ext cx="5328593" cy="6237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620688"/>
            <a:ext cx="5544616" cy="6237312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351584" y="5949280"/>
            <a:ext cx="2421166" cy="5238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 dirty="0"/>
              <a:t>Xinh đẹp</a:t>
            </a:r>
            <a:endParaRPr lang="en-US" sz="2800" b="1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081661" y="5949280"/>
            <a:ext cx="2421166" cy="5238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 dirty="0"/>
              <a:t>Hùng vĩ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00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973" name="Group 21">
            <a:extLst>
              <a:ext uri="{FF2B5EF4-FFF2-40B4-BE49-F238E27FC236}">
                <a16:creationId xmlns:a16="http://schemas.microsoft.com/office/drawing/2014/main" id="{2676D91C-E2B2-4F8C-9539-4B93FA8BA89A}"/>
              </a:ext>
            </a:extLst>
          </p:cNvPr>
          <p:cNvGraphicFramePr>
            <a:graphicFrameLocks noGrp="1"/>
          </p:cNvGraphicFramePr>
          <p:nvPr/>
        </p:nvGraphicFramePr>
        <p:xfrm>
          <a:off x="0" y="838200"/>
          <a:ext cx="12192000" cy="3733800"/>
        </p:xfrm>
        <a:graphic>
          <a:graphicData uri="http://schemas.openxmlformats.org/drawingml/2006/table">
            <a:tbl>
              <a:tblPr/>
              <a:tblGrid>
                <a:gridCol w="4165600">
                  <a:extLst>
                    <a:ext uri="{9D8B030D-6E8A-4147-A177-3AD203B41FA5}">
                      <a16:colId xmlns:a16="http://schemas.microsoft.com/office/drawing/2014/main" val="1533624539"/>
                    </a:ext>
                  </a:extLst>
                </a:gridCol>
                <a:gridCol w="8026400">
                  <a:extLst>
                    <a:ext uri="{9D8B030D-6E8A-4147-A177-3AD203B41FA5}">
                      <a16:colId xmlns:a16="http://schemas.microsoft.com/office/drawing/2014/main" val="3469047426"/>
                    </a:ext>
                  </a:extLst>
                </a:gridCol>
              </a:tblGrid>
              <a:tr h="3733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0688" marR="170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0688" marR="170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917286"/>
                  </a:ext>
                </a:extLst>
              </a:tr>
            </a:tbl>
          </a:graphicData>
        </a:graphic>
      </p:graphicFrame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183656" y="1700808"/>
            <a:ext cx="3860800" cy="240065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81000" indent="-38100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838200" indent="-38100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295400" indent="-38100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752600" indent="-38100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209800" indent="-38100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000" dirty="0" err="1">
                <a:solidFill>
                  <a:srgbClr val="006600"/>
                </a:solidFill>
                <a:latin typeface="Times New Roman" pitchFamily="18" charset="0"/>
              </a:rPr>
              <a:t>Bài</a:t>
            </a:r>
            <a:r>
              <a:rPr lang="en-US" altLang="en-US" sz="3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3000" dirty="0" smtClean="0">
                <a:solidFill>
                  <a:srgbClr val="006600"/>
                </a:solidFill>
                <a:latin typeface="Times New Roman" pitchFamily="18" charset="0"/>
              </a:rPr>
              <a:t>2:</a:t>
            </a:r>
          </a:p>
          <a:p>
            <a:pPr eaLnBrk="1" hangingPunct="1"/>
            <a:r>
              <a:rPr lang="en-US" altLang="en-US" sz="3000" dirty="0" smtClean="0">
                <a:solidFill>
                  <a:srgbClr val="006600"/>
                </a:solidFill>
                <a:latin typeface="Times New Roman" pitchFamily="18" charset="0"/>
              </a:rPr>
              <a:t>a</a:t>
            </a:r>
            <a:r>
              <a:rPr lang="en-US" altLang="en-US" sz="3000" dirty="0">
                <a:solidFill>
                  <a:srgbClr val="006600"/>
                </a:solidFill>
                <a:latin typeface="Times New Roman" pitchFamily="18" charset="0"/>
              </a:rPr>
              <a:t>) </a:t>
            </a:r>
            <a:r>
              <a:rPr lang="en-US" altLang="en-US" sz="3000" dirty="0" err="1">
                <a:solidFill>
                  <a:srgbClr val="006600"/>
                </a:solidFill>
                <a:latin typeface="Times New Roman" pitchFamily="18" charset="0"/>
              </a:rPr>
              <a:t>Các</a:t>
            </a:r>
            <a:r>
              <a:rPr lang="en-US" altLang="en-US" sz="3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6600"/>
                </a:solidFill>
                <a:latin typeface="Times New Roman" pitchFamily="18" charset="0"/>
              </a:rPr>
              <a:t>từ</a:t>
            </a:r>
            <a:r>
              <a:rPr lang="en-US" altLang="en-US" sz="3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6600"/>
                </a:solidFill>
                <a:latin typeface="Times New Roman" pitchFamily="18" charset="0"/>
              </a:rPr>
              <a:t>chỉ</a:t>
            </a:r>
            <a:r>
              <a:rPr lang="en-US" altLang="en-US" sz="3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6600"/>
                </a:solidFill>
                <a:latin typeface="Times New Roman" pitchFamily="18" charset="0"/>
              </a:rPr>
              <a:t>dùng</a:t>
            </a:r>
            <a:r>
              <a:rPr lang="en-US" altLang="en-US" sz="3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6600"/>
                </a:solidFill>
                <a:latin typeface="Times New Roman" pitchFamily="18" charset="0"/>
              </a:rPr>
              <a:t>để</a:t>
            </a:r>
            <a:r>
              <a:rPr lang="en-US" altLang="en-US" sz="3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99"/>
                </a:solidFill>
                <a:latin typeface="Times New Roman" pitchFamily="18" charset="0"/>
              </a:rPr>
              <a:t>thể</a:t>
            </a:r>
            <a:r>
              <a:rPr lang="en-US" altLang="en-US" sz="3000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99"/>
                </a:solidFill>
                <a:latin typeface="Times New Roman" pitchFamily="18" charset="0"/>
              </a:rPr>
              <a:t>hiện</a:t>
            </a:r>
            <a:r>
              <a:rPr lang="en-US" altLang="en-US" sz="3000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99"/>
                </a:solidFill>
                <a:latin typeface="Times New Roman" pitchFamily="18" charset="0"/>
              </a:rPr>
              <a:t>vẻ</a:t>
            </a:r>
            <a:r>
              <a:rPr lang="en-US" altLang="en-US" sz="3000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99"/>
                </a:solidFill>
                <a:latin typeface="Times New Roman" pitchFamily="18" charset="0"/>
              </a:rPr>
              <a:t>đẹp</a:t>
            </a:r>
            <a:r>
              <a:rPr lang="en-US" altLang="en-US" sz="3000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99"/>
                </a:solidFill>
                <a:latin typeface="Times New Roman" pitchFamily="18" charset="0"/>
              </a:rPr>
              <a:t>của</a:t>
            </a:r>
            <a:r>
              <a:rPr lang="en-US" altLang="en-US" sz="3000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99"/>
                </a:solidFill>
                <a:latin typeface="Times New Roman" pitchFamily="18" charset="0"/>
              </a:rPr>
              <a:t>thiên</a:t>
            </a:r>
            <a:r>
              <a:rPr lang="en-US" altLang="en-US" sz="3000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99"/>
                </a:solidFill>
                <a:latin typeface="Times New Roman" pitchFamily="18" charset="0"/>
              </a:rPr>
              <a:t>nhiên</a:t>
            </a:r>
            <a:r>
              <a:rPr lang="en-US" altLang="en-US" sz="3000" dirty="0">
                <a:solidFill>
                  <a:srgbClr val="FF3399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FF3399"/>
                </a:solidFill>
                <a:latin typeface="Times New Roman" pitchFamily="18" charset="0"/>
              </a:rPr>
              <a:t>cảnh</a:t>
            </a:r>
            <a:r>
              <a:rPr lang="en-US" altLang="en-US" sz="3000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3399"/>
                </a:solidFill>
                <a:latin typeface="Times New Roman" pitchFamily="18" charset="0"/>
              </a:rPr>
              <a:t>vật</a:t>
            </a:r>
            <a:r>
              <a:rPr lang="en-US" altLang="en-US" sz="3000" dirty="0">
                <a:solidFill>
                  <a:srgbClr val="FF33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223792" y="1883897"/>
            <a:ext cx="7620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000099"/>
                </a:solidFill>
              </a:rPr>
              <a:t>hùng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vĩ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kỳ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vĩ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thơ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mộng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rực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rỡ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sặc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sỡ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nguy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nga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tráng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lệ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tươi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đẹp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huy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hoàng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xanh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tươi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hoành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tráng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lộng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lẫy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đơn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sơ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cổ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kính</a:t>
            </a:r>
            <a:r>
              <a:rPr lang="en-US" altLang="en-US" sz="3000" b="1" dirty="0">
                <a:solidFill>
                  <a:srgbClr val="000099"/>
                </a:solidFill>
              </a:rPr>
              <a:t>, </a:t>
            </a:r>
            <a:r>
              <a:rPr lang="en-US" altLang="en-US" sz="3000" b="1" dirty="0" err="1">
                <a:solidFill>
                  <a:srgbClr val="000099"/>
                </a:solidFill>
              </a:rPr>
              <a:t>mỹ</a:t>
            </a:r>
            <a:r>
              <a:rPr lang="en-US" altLang="en-US" sz="3000" b="1" dirty="0">
                <a:solidFill>
                  <a:srgbClr val="000099"/>
                </a:solidFill>
              </a:rPr>
              <a:t> </a:t>
            </a:r>
            <a:r>
              <a:rPr lang="en-US" altLang="en-US" sz="3000" b="1" dirty="0" err="1">
                <a:solidFill>
                  <a:srgbClr val="000099"/>
                </a:solidFill>
              </a:rPr>
              <a:t>lệ</a:t>
            </a:r>
            <a:r>
              <a:rPr lang="en-US" altLang="en-US" sz="3000" b="1" dirty="0">
                <a:solidFill>
                  <a:srgbClr val="000099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737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 animBg="1" autoUpdateAnimBg="0"/>
      <p:bldP spid="617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092" name="Group 20">
            <a:extLst>
              <a:ext uri="{FF2B5EF4-FFF2-40B4-BE49-F238E27FC236}">
                <a16:creationId xmlns:a16="http://schemas.microsoft.com/office/drawing/2014/main" id="{AD6A0C30-BFC4-4496-94A2-52118C70485A}"/>
              </a:ext>
            </a:extLst>
          </p:cNvPr>
          <p:cNvGraphicFramePr>
            <a:graphicFrameLocks noGrp="1"/>
          </p:cNvGraphicFramePr>
          <p:nvPr/>
        </p:nvGraphicFramePr>
        <p:xfrm>
          <a:off x="0" y="838200"/>
          <a:ext cx="12192000" cy="3810000"/>
        </p:xfrm>
        <a:graphic>
          <a:graphicData uri="http://schemas.openxmlformats.org/drawingml/2006/table">
            <a:tbl>
              <a:tblPr/>
              <a:tblGrid>
                <a:gridCol w="4165600">
                  <a:extLst>
                    <a:ext uri="{9D8B030D-6E8A-4147-A177-3AD203B41FA5}">
                      <a16:colId xmlns:a16="http://schemas.microsoft.com/office/drawing/2014/main" val="457695459"/>
                    </a:ext>
                  </a:extLst>
                </a:gridCol>
                <a:gridCol w="8026400">
                  <a:extLst>
                    <a:ext uri="{9D8B030D-6E8A-4147-A177-3AD203B41FA5}">
                      <a16:colId xmlns:a16="http://schemas.microsoft.com/office/drawing/2014/main" val="2253910411"/>
                    </a:ext>
                  </a:extLst>
                </a:gridCol>
              </a:tblGrid>
              <a:tr h="381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0688" marR="170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0688" marR="170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566907"/>
                  </a:ext>
                </a:extLst>
              </a:tr>
            </a:tbl>
          </a:graphicData>
        </a:graphic>
      </p:graphicFrame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119335" y="1475492"/>
            <a:ext cx="3846857" cy="286232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006600"/>
                </a:solidFill>
              </a:rPr>
              <a:t>Bài</a:t>
            </a:r>
            <a:r>
              <a:rPr lang="en-US" altLang="en-US" sz="3000" b="1" dirty="0">
                <a:solidFill>
                  <a:srgbClr val="006600"/>
                </a:solidFill>
              </a:rPr>
              <a:t> </a:t>
            </a:r>
            <a:r>
              <a:rPr lang="en-US" altLang="en-US" sz="3000" b="1" dirty="0" smtClean="0">
                <a:solidFill>
                  <a:srgbClr val="006600"/>
                </a:solidFill>
              </a:rPr>
              <a:t>2:</a:t>
            </a:r>
          </a:p>
          <a:p>
            <a:pPr eaLnBrk="1" hangingPunct="1"/>
            <a:r>
              <a:rPr lang="en-US" altLang="en-US" sz="3000" b="1" dirty="0" smtClean="0">
                <a:solidFill>
                  <a:srgbClr val="006600"/>
                </a:solidFill>
              </a:rPr>
              <a:t>b</a:t>
            </a:r>
            <a:r>
              <a:rPr lang="en-US" altLang="en-US" sz="3000" b="1" dirty="0">
                <a:solidFill>
                  <a:srgbClr val="006600"/>
                </a:solidFill>
              </a:rPr>
              <a:t>) </a:t>
            </a:r>
            <a:r>
              <a:rPr lang="en-US" altLang="en-US" sz="3000" b="1" dirty="0" err="1">
                <a:solidFill>
                  <a:srgbClr val="006600"/>
                </a:solidFill>
              </a:rPr>
              <a:t>Các</a:t>
            </a:r>
            <a:r>
              <a:rPr lang="en-US" altLang="en-US" sz="3000" b="1" dirty="0">
                <a:solidFill>
                  <a:srgbClr val="006600"/>
                </a:solidFill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</a:rPr>
              <a:t>từ</a:t>
            </a:r>
            <a:endParaRPr lang="en-US" altLang="en-US" sz="3000" b="1" dirty="0">
              <a:solidFill>
                <a:srgbClr val="006600"/>
              </a:solidFill>
            </a:endParaRPr>
          </a:p>
          <a:p>
            <a:pPr eaLnBrk="1" hangingPunct="1"/>
            <a:r>
              <a:rPr lang="en-US" altLang="en-US" sz="3000" b="1" dirty="0" err="1">
                <a:solidFill>
                  <a:srgbClr val="006600"/>
                </a:solidFill>
              </a:rPr>
              <a:t>dùng</a:t>
            </a:r>
            <a:r>
              <a:rPr lang="en-US" altLang="en-US" sz="3000" b="1" dirty="0">
                <a:solidFill>
                  <a:srgbClr val="006600"/>
                </a:solidFill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</a:rPr>
              <a:t>để</a:t>
            </a:r>
            <a:r>
              <a:rPr lang="en-US" altLang="en-US" sz="3000" b="1" dirty="0">
                <a:solidFill>
                  <a:srgbClr val="006600"/>
                </a:solidFill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</a:rPr>
              <a:t>thể</a:t>
            </a:r>
            <a:r>
              <a:rPr lang="en-US" altLang="en-US" sz="3000" b="1" dirty="0">
                <a:solidFill>
                  <a:srgbClr val="006600"/>
                </a:solidFill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</a:rPr>
              <a:t>hiện</a:t>
            </a:r>
            <a:r>
              <a:rPr lang="en-US" altLang="en-US" sz="3000" b="1" dirty="0">
                <a:solidFill>
                  <a:srgbClr val="006600"/>
                </a:solidFill>
              </a:rPr>
              <a:t> </a:t>
            </a:r>
            <a:r>
              <a:rPr lang="en-US" altLang="en-US" sz="3000" b="1" dirty="0" err="1">
                <a:solidFill>
                  <a:srgbClr val="FF3399"/>
                </a:solidFill>
              </a:rPr>
              <a:t>vẻ</a:t>
            </a:r>
            <a:r>
              <a:rPr lang="en-US" altLang="en-US" sz="3000" b="1" dirty="0">
                <a:solidFill>
                  <a:srgbClr val="FF3399"/>
                </a:solidFill>
              </a:rPr>
              <a:t> </a:t>
            </a:r>
            <a:r>
              <a:rPr lang="en-US" altLang="en-US" sz="3000" b="1" dirty="0" err="1">
                <a:solidFill>
                  <a:srgbClr val="FF3399"/>
                </a:solidFill>
              </a:rPr>
              <a:t>đẹp</a:t>
            </a:r>
            <a:r>
              <a:rPr lang="en-US" altLang="en-US" sz="3000" b="1" dirty="0">
                <a:solidFill>
                  <a:srgbClr val="FF3399"/>
                </a:solidFill>
              </a:rPr>
              <a:t> </a:t>
            </a:r>
            <a:r>
              <a:rPr lang="en-US" altLang="en-US" sz="3000" b="1" dirty="0" err="1">
                <a:solidFill>
                  <a:srgbClr val="FF3399"/>
                </a:solidFill>
              </a:rPr>
              <a:t>của</a:t>
            </a:r>
            <a:r>
              <a:rPr lang="en-US" altLang="en-US" sz="3000" b="1" dirty="0">
                <a:solidFill>
                  <a:srgbClr val="FF3399"/>
                </a:solidFill>
              </a:rPr>
              <a:t> </a:t>
            </a:r>
            <a:r>
              <a:rPr lang="en-US" altLang="en-US" sz="3000" b="1" dirty="0" err="1">
                <a:solidFill>
                  <a:srgbClr val="FF3399"/>
                </a:solidFill>
              </a:rPr>
              <a:t>cả</a:t>
            </a:r>
            <a:r>
              <a:rPr lang="en-US" altLang="en-US" sz="3000" b="1" dirty="0">
                <a:solidFill>
                  <a:srgbClr val="FF3399"/>
                </a:solidFill>
              </a:rPr>
              <a:t> </a:t>
            </a:r>
            <a:r>
              <a:rPr lang="en-US" altLang="en-US" sz="3000" b="1" dirty="0" err="1">
                <a:solidFill>
                  <a:srgbClr val="FF3399"/>
                </a:solidFill>
              </a:rPr>
              <a:t>thiên</a:t>
            </a:r>
            <a:r>
              <a:rPr lang="en-US" altLang="en-US" sz="3000" b="1" dirty="0">
                <a:solidFill>
                  <a:srgbClr val="FF3399"/>
                </a:solidFill>
              </a:rPr>
              <a:t> </a:t>
            </a:r>
            <a:r>
              <a:rPr lang="en-US" altLang="en-US" sz="3000" b="1" dirty="0" err="1">
                <a:solidFill>
                  <a:srgbClr val="FF3399"/>
                </a:solidFill>
              </a:rPr>
              <a:t>nhiên</a:t>
            </a:r>
            <a:r>
              <a:rPr lang="en-US" altLang="en-US" sz="3000" b="1" dirty="0">
                <a:solidFill>
                  <a:srgbClr val="FF3399"/>
                </a:solidFill>
              </a:rPr>
              <a:t>, </a:t>
            </a:r>
            <a:r>
              <a:rPr lang="en-US" altLang="en-US" sz="3000" b="1" dirty="0" err="1">
                <a:solidFill>
                  <a:srgbClr val="FF3399"/>
                </a:solidFill>
              </a:rPr>
              <a:t>cảnh</a:t>
            </a:r>
            <a:r>
              <a:rPr lang="en-US" altLang="en-US" sz="3000" b="1" dirty="0">
                <a:solidFill>
                  <a:srgbClr val="FF3399"/>
                </a:solidFill>
              </a:rPr>
              <a:t> </a:t>
            </a:r>
            <a:r>
              <a:rPr lang="en-US" altLang="en-US" sz="3000" b="1" dirty="0" err="1">
                <a:solidFill>
                  <a:srgbClr val="FF3399"/>
                </a:solidFill>
              </a:rPr>
              <a:t>vật</a:t>
            </a:r>
            <a:r>
              <a:rPr lang="en-US" altLang="en-US" sz="3000" b="1" dirty="0">
                <a:solidFill>
                  <a:srgbClr val="FF3399"/>
                </a:solidFill>
              </a:rPr>
              <a:t>, </a:t>
            </a:r>
            <a:r>
              <a:rPr lang="en-US" altLang="en-US" sz="3000" b="1" dirty="0" err="1">
                <a:solidFill>
                  <a:srgbClr val="FF3399"/>
                </a:solidFill>
              </a:rPr>
              <a:t>người</a:t>
            </a:r>
            <a:r>
              <a:rPr lang="en-US" altLang="en-US" sz="3000" b="1" dirty="0">
                <a:solidFill>
                  <a:srgbClr val="FF3399"/>
                </a:solidFill>
              </a:rPr>
              <a:t>.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255513" y="1844824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</a:rPr>
              <a:t>xinh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xắn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lộng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lẫy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thướt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tha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xinh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đẹp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xinh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tươi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rực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rỡ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duyên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dáng</a:t>
            </a:r>
            <a:r>
              <a:rPr lang="vi-VN" altLang="en-US" b="1" dirty="0">
                <a:solidFill>
                  <a:srgbClr val="0000FF"/>
                </a:solidFill>
              </a:rPr>
              <a:t>, tươi tắn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tuyệt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đẹp</a:t>
            </a:r>
            <a:r>
              <a:rPr lang="vi-VN" altLang="en-US" b="1" dirty="0">
                <a:solidFill>
                  <a:srgbClr val="0000FF"/>
                </a:solidFill>
              </a:rPr>
              <a:t> ...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 animBg="1" autoUpdateAnimBg="0"/>
      <p:bldP spid="617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18368" y="944048"/>
            <a:ext cx="2421166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vi-VN" sz="2800" b="1" dirty="0"/>
              <a:t>2.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6905" y="3465631"/>
            <a:ext cx="5811850" cy="2996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1345" y="1844824"/>
            <a:ext cx="5937608" cy="14264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 hiện </a:t>
            </a:r>
            <a:r>
              <a:rPr lang="vi-V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 đẹp của thiên nhiên, cảnh vật.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28952" y="3465631"/>
            <a:ext cx="5511664" cy="2996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28951" y="1844823"/>
            <a:ext cx="5511665" cy="14264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 đẹp của cả thiên nhiên, cảnh vật và con người</a:t>
            </a:r>
            <a:r>
              <a:rPr lang="vi-V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432" y="393305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 đẹp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, sặc sỡ, huy hoàng, tráng lệ, diễm lệ, xanh tươi, hùng vĩ, hoành tráng, nguy nga,...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5282" y="3933055"/>
            <a:ext cx="44097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 xắn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, xinh đẹp, xinh tươi, lộng lẫy, duyên dáng, thướt tha, rực rỡ,...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61836" y="2761764"/>
            <a:ext cx="9106164" cy="523220"/>
          </a:xfrm>
          <a:prstGeom prst="rect">
            <a:avLst/>
          </a:prstGeom>
          <a:solidFill>
            <a:srgbClr val="33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vi-VN" sz="2800" b="1" dirty="0"/>
              <a:t>3. Đặt câu với một từ vừa tìm được ở bài tập 1 hoặc 2:</a:t>
            </a:r>
            <a:endParaRPr lang="en-US" sz="28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863753" y="764704"/>
            <a:ext cx="10593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63752" y="764704"/>
            <a:ext cx="0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63752" y="1556792"/>
            <a:ext cx="45669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48129" y="764704"/>
            <a:ext cx="11825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30667" y="764704"/>
            <a:ext cx="0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63752" y="90872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từ: Cái đẹp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12504" y="3193812"/>
            <a:ext cx="4731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08168" y="3193812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 txBox="1">
            <a:spLocks/>
          </p:cNvSpPr>
          <p:nvPr/>
        </p:nvSpPr>
        <p:spPr>
          <a:xfrm>
            <a:off x="2012504" y="369633"/>
            <a:ext cx="82296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endParaRPr lang="en-US" sz="28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68" name="Freeform 12"/>
          <p:cNvSpPr>
            <a:spLocks/>
          </p:cNvSpPr>
          <p:nvPr/>
        </p:nvSpPr>
        <p:spPr bwMode="auto">
          <a:xfrm rot="10800000" flipV="1">
            <a:off x="1524000" y="2057400"/>
            <a:ext cx="3352800" cy="1066800"/>
          </a:xfrm>
          <a:custGeom>
            <a:avLst/>
            <a:gdLst>
              <a:gd name="T0" fmla="*/ 0 w 624"/>
              <a:gd name="T1" fmla="*/ 2147483646 h 168"/>
              <a:gd name="T2" fmla="*/ 2147483646 w 624"/>
              <a:gd name="T3" fmla="*/ 2147483646 h 168"/>
              <a:gd name="T4" fmla="*/ 2147483646 w 624"/>
              <a:gd name="T5" fmla="*/ 2147483646 h 168"/>
              <a:gd name="T6" fmla="*/ 0 60000 65536"/>
              <a:gd name="T7" fmla="*/ 0 60000 65536"/>
              <a:gd name="T8" fmla="*/ 0 60000 65536"/>
              <a:gd name="T9" fmla="*/ 0 w 624"/>
              <a:gd name="T10" fmla="*/ 0 h 168"/>
              <a:gd name="T11" fmla="*/ 624 w 62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68">
                <a:moveTo>
                  <a:pt x="0" y="168"/>
                </a:moveTo>
                <a:cubicBezTo>
                  <a:pt x="116" y="108"/>
                  <a:pt x="232" y="48"/>
                  <a:pt x="336" y="24"/>
                </a:cubicBezTo>
                <a:cubicBezTo>
                  <a:pt x="440" y="0"/>
                  <a:pt x="568" y="24"/>
                  <a:pt x="624" y="24"/>
                </a:cubicBezTo>
              </a:path>
            </a:pathLst>
          </a:cu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5475" name="Freeform 19"/>
          <p:cNvSpPr>
            <a:spLocks/>
          </p:cNvSpPr>
          <p:nvPr/>
        </p:nvSpPr>
        <p:spPr bwMode="auto">
          <a:xfrm>
            <a:off x="1016000" y="2819400"/>
            <a:ext cx="2133600" cy="2819400"/>
          </a:xfrm>
          <a:custGeom>
            <a:avLst/>
            <a:gdLst>
              <a:gd name="T0" fmla="*/ 0 w 768"/>
              <a:gd name="T1" fmla="*/ 0 h 344"/>
              <a:gd name="T2" fmla="*/ 2147483646 w 768"/>
              <a:gd name="T3" fmla="*/ 2147483646 h 344"/>
              <a:gd name="T4" fmla="*/ 2147483646 w 768"/>
              <a:gd name="T5" fmla="*/ 2147483646 h 344"/>
              <a:gd name="T6" fmla="*/ 0 60000 65536"/>
              <a:gd name="T7" fmla="*/ 0 60000 65536"/>
              <a:gd name="T8" fmla="*/ 0 60000 65536"/>
              <a:gd name="T9" fmla="*/ 0 w 768"/>
              <a:gd name="T10" fmla="*/ 0 h 344"/>
              <a:gd name="T11" fmla="*/ 768 w 768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44">
                <a:moveTo>
                  <a:pt x="0" y="0"/>
                </a:moveTo>
                <a:cubicBezTo>
                  <a:pt x="80" y="116"/>
                  <a:pt x="160" y="232"/>
                  <a:pt x="288" y="288"/>
                </a:cubicBezTo>
                <a:cubicBezTo>
                  <a:pt x="416" y="344"/>
                  <a:pt x="696" y="328"/>
                  <a:pt x="768" y="336"/>
                </a:cubicBezTo>
              </a:path>
            </a:pathLst>
          </a:cu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12" name="AutoShape 4"/>
          <p:cNvSpPr>
            <a:spLocks noChangeArrowheads="1"/>
          </p:cNvSpPr>
          <p:nvPr/>
        </p:nvSpPr>
        <p:spPr bwMode="auto">
          <a:xfrm>
            <a:off x="0" y="1066800"/>
            <a:ext cx="1727200" cy="1905000"/>
          </a:xfrm>
          <a:prstGeom prst="star16">
            <a:avLst>
              <a:gd name="adj" fmla="val 37500"/>
            </a:avLst>
          </a:prstGeom>
          <a:solidFill>
            <a:srgbClr val="F9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</a:p>
        </p:txBody>
      </p:sp>
      <p:sp>
        <p:nvSpPr>
          <p:cNvPr id="401413" name="AutoShape 5"/>
          <p:cNvSpPr>
            <a:spLocks noChangeArrowheads="1"/>
          </p:cNvSpPr>
          <p:nvPr/>
        </p:nvSpPr>
        <p:spPr bwMode="auto">
          <a:xfrm>
            <a:off x="4572000" y="2438400"/>
            <a:ext cx="7620000" cy="2286000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altLang="en-US" sz="2800" dirty="0" err="1">
                <a:latin typeface="Times New Roman" pitchFamily="18" charset="0"/>
                <a:cs typeface="Arial" pitchFamily="34" charset="0"/>
              </a:rPr>
              <a:t>Hoàn</a:t>
            </a:r>
            <a:r>
              <a:rPr lang="en-US" altLang="en-US" sz="28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pitchFamily="34" charset="0"/>
              </a:rPr>
              <a:t>cảnh</a:t>
            </a:r>
            <a:r>
              <a:rPr lang="en-US" altLang="en-US" sz="28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pitchFamily="34" charset="0"/>
              </a:rPr>
              <a:t>đối</a:t>
            </a:r>
            <a:r>
              <a:rPr lang="en-US" altLang="en-US" sz="28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pitchFamily="34" charset="0"/>
              </a:rPr>
              <a:t>tượng</a:t>
            </a:r>
            <a:endParaRPr lang="en-US" altLang="en-US" sz="2800" dirty="0">
              <a:latin typeface="Times New Roman" pitchFamily="18" charset="0"/>
              <a:cs typeface="Arial" pitchFamily="34" charset="0"/>
            </a:endParaRPr>
          </a:p>
          <a:p>
            <a:pPr algn="ctr" eaLnBrk="1" hangingPunct="1"/>
            <a:r>
              <a:rPr lang="en-US" altLang="en-US" sz="28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pitchFamily="34" charset="0"/>
              </a:rPr>
              <a:t>khi</a:t>
            </a:r>
            <a:r>
              <a:rPr lang="en-US" altLang="en-US" sz="28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pitchFamily="34" charset="0"/>
              </a:rPr>
              <a:t>sử</a:t>
            </a:r>
            <a:r>
              <a:rPr lang="en-US" altLang="en-US" sz="28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pitchFamily="34" charset="0"/>
              </a:rPr>
              <a:t>dụng</a:t>
            </a:r>
            <a:r>
              <a:rPr lang="en-US" altLang="en-US" sz="28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pitchFamily="34" charset="0"/>
              </a:rPr>
              <a:t>từ</a:t>
            </a:r>
            <a:endParaRPr lang="en-US" altLang="en-US" sz="28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1414" name="AutoShape 6"/>
          <p:cNvSpPr>
            <a:spLocks noChangeArrowheads="1"/>
          </p:cNvSpPr>
          <p:nvPr/>
        </p:nvSpPr>
        <p:spPr bwMode="auto">
          <a:xfrm>
            <a:off x="2743200" y="5105400"/>
            <a:ext cx="7315200" cy="1447800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altLang="en-US" sz="2800">
                <a:latin typeface="Times New Roman" pitchFamily="18" charset="0"/>
                <a:cs typeface="Arial" pitchFamily="34" charset="0"/>
              </a:rPr>
              <a:t>Cách trình bày câu</a:t>
            </a:r>
          </a:p>
        </p:txBody>
      </p:sp>
      <p:sp>
        <p:nvSpPr>
          <p:cNvPr id="2" name="Freeform 12"/>
          <p:cNvSpPr>
            <a:spLocks/>
          </p:cNvSpPr>
          <p:nvPr/>
        </p:nvSpPr>
        <p:spPr bwMode="auto">
          <a:xfrm rot="-571637">
            <a:off x="1420284" y="1047750"/>
            <a:ext cx="4978400" cy="381000"/>
          </a:xfrm>
          <a:custGeom>
            <a:avLst/>
            <a:gdLst>
              <a:gd name="T0" fmla="*/ 0 w 624"/>
              <a:gd name="T1" fmla="*/ 2147483646 h 168"/>
              <a:gd name="T2" fmla="*/ 2147483646 w 624"/>
              <a:gd name="T3" fmla="*/ 2147483646 h 168"/>
              <a:gd name="T4" fmla="*/ 2147483646 w 624"/>
              <a:gd name="T5" fmla="*/ 2147483646 h 168"/>
              <a:gd name="T6" fmla="*/ 0 60000 65536"/>
              <a:gd name="T7" fmla="*/ 0 60000 65536"/>
              <a:gd name="T8" fmla="*/ 0 60000 65536"/>
              <a:gd name="T9" fmla="*/ 0 w 624"/>
              <a:gd name="T10" fmla="*/ 0 h 168"/>
              <a:gd name="T11" fmla="*/ 624 w 62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68">
                <a:moveTo>
                  <a:pt x="0" y="168"/>
                </a:moveTo>
                <a:cubicBezTo>
                  <a:pt x="116" y="108"/>
                  <a:pt x="232" y="48"/>
                  <a:pt x="336" y="24"/>
                </a:cubicBezTo>
                <a:cubicBezTo>
                  <a:pt x="440" y="0"/>
                  <a:pt x="568" y="24"/>
                  <a:pt x="624" y="24"/>
                </a:cubicBezTo>
              </a:path>
            </a:pathLst>
          </a:cu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16" name="AutoShape 8"/>
          <p:cNvSpPr>
            <a:spLocks noChangeArrowheads="1"/>
          </p:cNvSpPr>
          <p:nvPr/>
        </p:nvSpPr>
        <p:spPr bwMode="auto">
          <a:xfrm>
            <a:off x="5689600" y="152400"/>
            <a:ext cx="5892800" cy="1676400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altLang="en-US" sz="2800" dirty="0" err="1">
                <a:latin typeface="Times New Roman" pitchFamily="18" charset="0"/>
                <a:cs typeface="Arial" pitchFamily="34" charset="0"/>
              </a:rPr>
              <a:t>Nghĩa</a:t>
            </a:r>
            <a:r>
              <a:rPr lang="en-US" altLang="en-US" sz="28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pitchFamily="34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Arial" pitchFamily="34" charset="0"/>
              </a:rPr>
              <a:t>từ</a:t>
            </a:r>
            <a:endParaRPr lang="en-US" altLang="en-US" sz="2800" dirty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9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5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5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468" grpId="0" animBg="1"/>
      <p:bldP spid="1555475" grpId="0" animBg="1"/>
      <p:bldP spid="401412" grpId="0" animBg="1"/>
      <p:bldP spid="401413" grpId="0" animBg="1"/>
      <p:bldP spid="401414" grpId="0" animBg="1"/>
      <p:bldP spid="2" grpId="0" animBg="1"/>
      <p:bldP spid="4014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10791" y="5474827"/>
            <a:ext cx="8295617" cy="523220"/>
          </a:xfrm>
          <a:prstGeom prst="rect">
            <a:avLst/>
          </a:prstGeom>
          <a:solidFill>
            <a:srgbClr val="33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 dirty="0"/>
              <a:t>Lâu đài trông thật nguy nga.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5" y="692696"/>
            <a:ext cx="8295617" cy="460851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960096" y="5949280"/>
            <a:ext cx="13836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01" y="404664"/>
            <a:ext cx="4641933" cy="6309321"/>
          </a:xfrm>
          <a:prstGeom prst="rect">
            <a:avLst/>
          </a:prstGeom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179634" y="3501009"/>
            <a:ext cx="4502067" cy="954107"/>
          </a:xfrm>
          <a:prstGeom prst="rect">
            <a:avLst/>
          </a:prstGeom>
          <a:solidFill>
            <a:srgbClr val="33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vi-VN" sz="2800" b="1"/>
              <a:t>Cô gái thật thướt tha trong tà áo dài.</a:t>
            </a:r>
            <a:endParaRPr lang="en-US" sz="28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040216" y="3929912"/>
            <a:ext cx="13836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6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626849"/>
            <a:ext cx="8229600" cy="1143000"/>
          </a:xfrm>
        </p:spPr>
        <p:txBody>
          <a:bodyPr/>
          <a:lstStyle/>
          <a:p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ai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60240"/>
            <a:ext cx="9972600" cy="1756792"/>
          </a:xfrm>
        </p:spPr>
        <p:txBody>
          <a:bodyPr/>
          <a:lstStyle/>
          <a:p>
            <a:pPr marL="0" indent="0" algn="just">
              <a:buNone/>
            </a:pPr>
            <a:endParaRPr lang="vi-VN" dirty="0" smtClean="0">
              <a:latin typeface="+mj-lt"/>
            </a:endParaRPr>
          </a:p>
          <a:p>
            <a:pPr marL="0" indent="0" algn="just">
              <a:buNone/>
            </a:pPr>
            <a:r>
              <a:rPr lang="vi-VN" b="1" i="1" dirty="0" smtClean="0">
                <a:solidFill>
                  <a:srgbClr val="0000FF"/>
                </a:solidFill>
                <a:latin typeface="+mj-lt"/>
              </a:rPr>
              <a:t>Cây rơm giống như một cây mấm khổng lồ không chân.</a:t>
            </a:r>
            <a:endParaRPr lang="en-US" b="1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8336" y="3717032"/>
            <a:ext cx="26997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A. Ai thế nào?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4344" y="1107477"/>
            <a:ext cx="9144000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vi-VN" b="1" dirty="0">
              <a:latin typeface="+mj-lt"/>
            </a:endParaRPr>
          </a:p>
          <a:p>
            <a:pPr marL="0" indent="0" algn="ctr">
              <a:buNone/>
            </a:pPr>
            <a:r>
              <a:rPr lang="vi-VN" b="1" smtClean="0">
                <a:latin typeface="+mj-lt"/>
              </a:rPr>
              <a:t>Câu</a:t>
            </a:r>
            <a:r>
              <a:rPr lang="en-US" b="1">
                <a:latin typeface="+mj-lt"/>
              </a:rPr>
              <a:t>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+mj-lt"/>
              </a:rPr>
              <a:t>sau thuộc loại kiểu câu nào?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9670" y="3656638"/>
            <a:ext cx="24688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200" b="1">
                <a:latin typeface="+mj-lt"/>
              </a:rPr>
              <a:t>B</a:t>
            </a:r>
            <a:r>
              <a:rPr lang="vi-VN" sz="3200" b="1" dirty="0">
                <a:latin typeface="+mj-lt"/>
              </a:rPr>
              <a:t>. Ai làm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2584" y="3647927"/>
            <a:ext cx="2339752" cy="584775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vi-VN" sz="3200" b="1">
                <a:latin typeface="+mj-lt"/>
              </a:rPr>
              <a:t>C</a:t>
            </a:r>
            <a:r>
              <a:rPr lang="vi-VN" sz="3200" b="1" dirty="0">
                <a:latin typeface="+mj-lt"/>
              </a:rPr>
              <a:t>. Ai là gì?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0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4" grpId="1" animBg="1"/>
      <p:bldP spid="5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4856" y="1988840"/>
            <a:ext cx="955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/>
            <a:r>
              <a:rPr lang="en-US" altLang="en-US" dirty="0">
                <a:solidFill>
                  <a:srgbClr val="0000FF"/>
                </a:solidFill>
              </a:rPr>
              <a:t>   </a:t>
            </a:r>
            <a:r>
              <a:rPr lang="en-US" altLang="en-US" b="1" dirty="0" err="1">
                <a:solidFill>
                  <a:srgbClr val="0000FF"/>
                </a:solidFill>
              </a:rPr>
              <a:t>Nụ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cười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của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em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bé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thật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đáng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yêu</a:t>
            </a:r>
            <a:r>
              <a:rPr lang="en-US" altLang="en-US" b="1" u="sng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66864" y="2924944"/>
            <a:ext cx="102251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Cô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giáo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em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thướt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tha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trong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tà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áo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dài</a:t>
            </a:r>
            <a:r>
              <a:rPr lang="en-US" altLang="en-US" b="1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en-US" alt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95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8612" y="1382254"/>
            <a:ext cx="95379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vi-VN" sz="3200" b="1" dirty="0"/>
              <a:t>4. Điền các thành ngữ hoặc cụm từ ở cột A vào những chỗ thích hợp ở cột B: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698612" y="3376810"/>
            <a:ext cx="3416660" cy="25724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0000FF"/>
                </a:solidFill>
                <a:latin typeface="+mj-lt"/>
              </a:rPr>
              <a:t>đẹp người, đẹp nết</a:t>
            </a:r>
          </a:p>
          <a:p>
            <a:pPr algn="ctr"/>
            <a:r>
              <a:rPr lang="vi-VN" sz="2800" b="1" i="1" dirty="0">
                <a:solidFill>
                  <a:srgbClr val="0000FF"/>
                </a:solidFill>
                <a:latin typeface="+mj-lt"/>
              </a:rPr>
              <a:t>Mặt tươi như hoa</a:t>
            </a:r>
          </a:p>
          <a:p>
            <a:pPr algn="ctr"/>
            <a:r>
              <a:rPr lang="vi-VN" sz="2800" b="1" i="1" dirty="0">
                <a:solidFill>
                  <a:srgbClr val="0000FF"/>
                </a:solidFill>
                <a:latin typeface="+mj-lt"/>
              </a:rPr>
              <a:t>chữ như gà bới</a:t>
            </a:r>
            <a:endParaRPr lang="en-US" sz="2800" b="1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5800" y="3376812"/>
            <a:ext cx="7632848" cy="25724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i="1" dirty="0">
                <a:latin typeface="+mj-lt"/>
              </a:rPr>
              <a:t>........................., em mỉm cười chào mọi người.</a:t>
            </a:r>
          </a:p>
          <a:p>
            <a:endParaRPr lang="vi-VN" sz="2800" b="1" i="1" dirty="0">
              <a:latin typeface="+mj-lt"/>
            </a:endParaRPr>
          </a:p>
          <a:p>
            <a:r>
              <a:rPr lang="vi-VN" sz="2800" b="1" i="1" dirty="0">
                <a:latin typeface="+mj-lt"/>
              </a:rPr>
              <a:t>Ai cũng khen chị Ba..............................</a:t>
            </a:r>
          </a:p>
          <a:p>
            <a:endParaRPr lang="vi-VN" sz="2800" b="1" i="1" dirty="0">
              <a:latin typeface="+mj-lt"/>
            </a:endParaRPr>
          </a:p>
          <a:p>
            <a:r>
              <a:rPr lang="vi-VN" sz="2800" b="1" i="1" dirty="0">
                <a:latin typeface="+mj-lt"/>
              </a:rPr>
              <a:t>Ai viết cẩu thả chắc chắn......................</a:t>
            </a:r>
            <a:endParaRPr lang="en-US" sz="2800" b="1" i="1" dirty="0">
              <a:latin typeface="+mj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99456" y="2852936"/>
            <a:ext cx="29158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 dirty="0"/>
              <a:t>A</a:t>
            </a:r>
            <a:endParaRPr lang="en-US" sz="28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303912" y="2773893"/>
            <a:ext cx="419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 dirty="0"/>
              <a:t>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430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487488" y="2008004"/>
            <a:ext cx="316835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/>
              <a:t>Đẹp người, đẹp nết</a:t>
            </a:r>
            <a:endParaRPr lang="en-US" sz="2800" b="1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487488" y="3160132"/>
            <a:ext cx="316835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/>
              <a:t>Mặt tươi như hoa</a:t>
            </a:r>
            <a:endParaRPr lang="en-US" sz="2800" b="1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87488" y="4240252"/>
            <a:ext cx="316835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/>
              <a:t>Chữ như gà bới</a:t>
            </a:r>
            <a:endParaRPr lang="en-US" sz="2800" b="1" dirty="0"/>
          </a:p>
        </p:txBody>
      </p:sp>
      <p:cxnSp>
        <p:nvCxnSpPr>
          <p:cNvPr id="4" name="Straight Connector 3"/>
          <p:cNvCxnSpPr>
            <a:stCxn id="13" idx="3"/>
            <a:endCxn id="20" idx="1"/>
          </p:cNvCxnSpPr>
          <p:nvPr/>
        </p:nvCxnSpPr>
        <p:spPr>
          <a:xfrm>
            <a:off x="4655840" y="2269614"/>
            <a:ext cx="720080" cy="5869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3"/>
          </p:cNvCxnSpPr>
          <p:nvPr/>
        </p:nvCxnSpPr>
        <p:spPr>
          <a:xfrm>
            <a:off x="4655840" y="3421742"/>
            <a:ext cx="72008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3"/>
          </p:cNvCxnSpPr>
          <p:nvPr/>
        </p:nvCxnSpPr>
        <p:spPr>
          <a:xfrm flipV="1">
            <a:off x="4655840" y="4482698"/>
            <a:ext cx="720080" cy="191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375920" y="1916832"/>
            <a:ext cx="5760720" cy="82296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 có nét đẹp bên ngoài, vừa có nét đẹp bên trong tính cách</a:t>
            </a:r>
            <a:endParaRPr lang="en-US" sz="26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75920" y="3088124"/>
            <a:ext cx="540060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 tươi tắn, rạng rỡ, xinh xắn</a:t>
            </a:r>
            <a:endParaRPr lang="en-US" sz="28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75920" y="4221088"/>
            <a:ext cx="6048672" cy="66723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 xấu, nguệch ngoạc, khó đọc</a:t>
            </a:r>
            <a:endParaRPr lang="en-US" sz="28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8612" y="1382254"/>
            <a:ext cx="95379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vi-VN" sz="3200" b="1" dirty="0"/>
              <a:t>4. Điền các thành ngữ hoặc cụm từ ở cột A vào những chỗ thích hợp ở cột B: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698612" y="3376810"/>
            <a:ext cx="3416660" cy="25724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0000FF"/>
                </a:solidFill>
                <a:latin typeface="+mj-lt"/>
              </a:rPr>
              <a:t>đẹp người, đẹp nết</a:t>
            </a:r>
          </a:p>
          <a:p>
            <a:pPr algn="ctr"/>
            <a:r>
              <a:rPr lang="vi-VN" sz="2800" b="1" i="1" dirty="0">
                <a:solidFill>
                  <a:srgbClr val="0000FF"/>
                </a:solidFill>
                <a:latin typeface="+mj-lt"/>
              </a:rPr>
              <a:t>Mặt tươi như hoa</a:t>
            </a:r>
          </a:p>
          <a:p>
            <a:pPr algn="ctr"/>
            <a:r>
              <a:rPr lang="vi-VN" sz="2800" b="1" i="1" dirty="0">
                <a:solidFill>
                  <a:srgbClr val="0000FF"/>
                </a:solidFill>
                <a:latin typeface="+mj-lt"/>
              </a:rPr>
              <a:t>chữ như gà bới</a:t>
            </a:r>
            <a:endParaRPr lang="en-US" sz="2800" b="1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5800" y="3376812"/>
            <a:ext cx="7632848" cy="25724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i="1" dirty="0">
                <a:latin typeface="+mj-lt"/>
              </a:rPr>
              <a:t>........................., em mỉm cười chào mọi người.</a:t>
            </a:r>
          </a:p>
          <a:p>
            <a:endParaRPr lang="vi-VN" sz="2800" b="1" i="1" dirty="0">
              <a:latin typeface="+mj-lt"/>
            </a:endParaRPr>
          </a:p>
          <a:p>
            <a:r>
              <a:rPr lang="vi-VN" sz="2800" b="1" i="1" dirty="0">
                <a:latin typeface="+mj-lt"/>
              </a:rPr>
              <a:t>Ai cũng khen chị Ba</a:t>
            </a:r>
            <a:r>
              <a:rPr lang="vi-VN" sz="2800" b="1" i="1" dirty="0" smtClean="0">
                <a:latin typeface="+mj-lt"/>
              </a:rPr>
              <a:t>............................</a:t>
            </a:r>
            <a:r>
              <a:rPr lang="en-US" sz="2800" b="1" i="1" dirty="0" smtClean="0">
                <a:latin typeface="+mj-lt"/>
              </a:rPr>
              <a:t>.</a:t>
            </a:r>
            <a:r>
              <a:rPr lang="vi-VN" sz="2800" b="1" i="1" dirty="0" smtClean="0">
                <a:latin typeface="+mj-lt"/>
              </a:rPr>
              <a:t>..</a:t>
            </a:r>
            <a:endParaRPr lang="vi-VN" sz="2800" b="1" i="1" dirty="0">
              <a:latin typeface="+mj-lt"/>
            </a:endParaRPr>
          </a:p>
          <a:p>
            <a:endParaRPr lang="vi-VN" sz="2800" b="1" i="1" dirty="0">
              <a:latin typeface="+mj-lt"/>
            </a:endParaRPr>
          </a:p>
          <a:p>
            <a:r>
              <a:rPr lang="vi-VN" sz="2800" b="1" i="1" dirty="0">
                <a:latin typeface="+mj-lt"/>
              </a:rPr>
              <a:t>Ai viết cẩu thả chắc chắn......................</a:t>
            </a:r>
            <a:endParaRPr lang="en-US" sz="2800" b="1" i="1" dirty="0">
              <a:latin typeface="+mj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99456" y="2852936"/>
            <a:ext cx="29158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 dirty="0"/>
              <a:t>A</a:t>
            </a:r>
            <a:endParaRPr lang="en-US" sz="28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303912" y="2773893"/>
            <a:ext cx="419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 dirty="0"/>
              <a:t>B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7446430" y="4432212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 người, đẹp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0315" y="3612189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tươi như hoa</a:t>
            </a:r>
          </a:p>
        </p:txBody>
      </p:sp>
      <p:sp>
        <p:nvSpPr>
          <p:cNvPr id="4" name="Rectangle 3"/>
          <p:cNvSpPr/>
          <p:nvPr/>
        </p:nvSpPr>
        <p:spPr>
          <a:xfrm>
            <a:off x="8034223" y="5271591"/>
            <a:ext cx="2310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chữ như gà </a:t>
            </a:r>
            <a:r>
              <a:rPr lang="vi-VN" sz="2400" b="1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bới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4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747" y="1240160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Đâu là bộ phận chủ ngữ của câu?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86074" y="364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ai đúng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59496" y="1171815"/>
            <a:ext cx="10116616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mtClean="0">
                <a:latin typeface="+mj-lt"/>
              </a:rPr>
              <a:t> </a:t>
            </a:r>
            <a:endParaRPr lang="vi-VN" dirty="0">
              <a:latin typeface="+mj-lt"/>
            </a:endParaRPr>
          </a:p>
          <a:p>
            <a:pPr marL="0" indent="0" algn="just">
              <a:buNone/>
            </a:pPr>
            <a:r>
              <a:rPr lang="vi-VN" b="1" i="1" dirty="0">
                <a:solidFill>
                  <a:srgbClr val="0000FF"/>
                </a:solidFill>
                <a:latin typeface="+mj-lt"/>
              </a:rPr>
              <a:t>Cây rơm giống như một cây mấm khổng lồ không chân.</a:t>
            </a:r>
            <a:endParaRPr lang="en-US" b="1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7080" y="2366356"/>
            <a:ext cx="655272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A. Cây rơm giống như một cây mấm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584" y="3239865"/>
            <a:ext cx="658822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>
                <a:latin typeface="+mj-lt"/>
              </a:rPr>
              <a:t>B</a:t>
            </a:r>
            <a:r>
              <a:rPr lang="vi-VN" sz="3200" b="1" dirty="0">
                <a:latin typeface="+mj-lt"/>
              </a:rPr>
              <a:t>.  Cây rơm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1584" y="4157844"/>
            <a:ext cx="8820472" cy="584775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vi-VN" sz="3200" b="1">
                <a:latin typeface="+mj-lt"/>
              </a:rPr>
              <a:t>C</a:t>
            </a:r>
            <a:r>
              <a:rPr lang="vi-VN" sz="3200" b="1" dirty="0">
                <a:latin typeface="+mj-lt"/>
              </a:rPr>
              <a:t>.  Cây rơm giống như một cây mấm </a:t>
            </a:r>
            <a:r>
              <a:rPr lang="vi-VN" sz="3200" b="1">
                <a:latin typeface="+mj-lt"/>
              </a:rPr>
              <a:t>khổng lồ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41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29200"/>
            <a:ext cx="2362198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07" y="4493341"/>
            <a:ext cx="4151116" cy="2196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1676400" y="1676400"/>
            <a:ext cx="4621207" cy="3581400"/>
          </a:xfrm>
          <a:prstGeom prst="wedgeEllipseCallout">
            <a:avLst>
              <a:gd name="adj1" fmla="val -31440"/>
              <a:gd name="adj2" fmla="val 5539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cái đẹp được thể hiện qua những gì?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3859"/>
            <a:ext cx="3651739" cy="1873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05393"/>
            <a:ext cx="3593123" cy="21996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4209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27648" y="1700808"/>
            <a:ext cx="7006605" cy="63506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</a:rPr>
              <a:t>Luyện từ và câu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7568" y="2636912"/>
            <a:ext cx="8640960" cy="2016224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50000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Mở rộng vốn từ: Cái đẹp</a:t>
            </a:r>
          </a:p>
        </p:txBody>
      </p:sp>
    </p:spTree>
    <p:extLst>
      <p:ext uri="{BB962C8B-B14F-4D97-AF65-F5344CB8AC3E}">
        <p14:creationId xmlns:p14="http://schemas.microsoft.com/office/powerpoint/2010/main" val="37953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3751" y="1033573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từ: Cái đẹp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03512" y="1859000"/>
            <a:ext cx="250872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/>
              <a:t>1</a:t>
            </a:r>
            <a:r>
              <a:rPr lang="vi-VN" sz="2800" b="1" dirty="0"/>
              <a:t>.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:</a:t>
            </a:r>
            <a:endParaRPr lang="en-US" sz="28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09612" y="2615222"/>
            <a:ext cx="690666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/>
              <a:t> a.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ngoài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/>
              <a:t>con người.</a:t>
            </a:r>
            <a:endParaRPr lang="en-US" sz="2800" b="1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04414" y="3645024"/>
            <a:ext cx="950415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/>
              <a:t>b.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nét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tâm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tính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con </a:t>
            </a:r>
            <a:r>
              <a:rPr lang="en-US" sz="2800" b="1" dirty="0" err="1"/>
              <a:t>người</a:t>
            </a:r>
            <a:r>
              <a:rPr lang="en-US" sz="2800" b="1" dirty="0"/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863754" y="764704"/>
            <a:ext cx="7200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63752" y="764704"/>
            <a:ext cx="0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63753" y="1556792"/>
            <a:ext cx="45669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08168" y="764704"/>
            <a:ext cx="822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30667" y="764704"/>
            <a:ext cx="0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760" y="274638"/>
            <a:ext cx="4230489" cy="1143000"/>
          </a:xfrm>
        </p:spPr>
        <p:txBody>
          <a:bodyPr>
            <a:normAutofit/>
          </a:bodyPr>
          <a:lstStyle/>
          <a:p>
            <a:r>
              <a:rPr lang="en-US" sz="3600" b="1" smtClean="0">
                <a:latin typeface="HP001 4 hàng" panose="020B0603050302020204" pitchFamily="34" charset="0"/>
              </a:rPr>
              <a:t>Luyện từ và câu</a:t>
            </a:r>
            <a:endParaRPr lang="en-US" sz="36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9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08040" y="1268758"/>
            <a:ext cx="17476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vi-VN" sz="2800" b="1">
                <a:solidFill>
                  <a:srgbClr val="FF0000"/>
                </a:solidFill>
              </a:rPr>
              <a:t>V</a:t>
            </a:r>
            <a:r>
              <a:rPr lang="en-US" sz="2800" b="1" dirty="0">
                <a:solidFill>
                  <a:srgbClr val="FF0000"/>
                </a:solidFill>
              </a:rPr>
              <a:t>ẻ </a:t>
            </a:r>
            <a:r>
              <a:rPr lang="en-US" sz="2800" b="1" err="1">
                <a:solidFill>
                  <a:srgbClr val="FF0000"/>
                </a:solidFill>
              </a:rPr>
              <a:t>đẹp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endParaRPr lang="en-US" sz="2800" b="1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2800" b="1" smtClean="0">
                <a:solidFill>
                  <a:srgbClr val="FF0000"/>
                </a:solidFill>
              </a:rPr>
              <a:t>bên </a:t>
            </a:r>
            <a:r>
              <a:rPr lang="en-US" sz="2800" b="1">
                <a:solidFill>
                  <a:srgbClr val="FF0000"/>
                </a:solidFill>
              </a:rPr>
              <a:t>ngoài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55640" y="1772816"/>
            <a:ext cx="8511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706772" y="1295762"/>
            <a:ext cx="6660232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smtClean="0"/>
              <a:t>  </a:t>
            </a:r>
            <a:r>
              <a:rPr lang="vi-VN" sz="2800" smtClean="0"/>
              <a:t>Vẻ </a:t>
            </a:r>
            <a:r>
              <a:rPr lang="vi-VN" sz="2800"/>
              <a:t>đẹp thể hiện qua hình dáng, cử chỉ, nét mặt, ánh mắt, nụ cười hay giọng nói,...</a:t>
            </a:r>
            <a:endParaRPr lang="en-US" sz="28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108040" y="3429000"/>
            <a:ext cx="262027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/>
            <a:r>
              <a:rPr lang="vi-VN" sz="2800" b="1">
                <a:solidFill>
                  <a:srgbClr val="FF0000"/>
                </a:solidFill>
              </a:rPr>
              <a:t>Nét đẹp </a:t>
            </a:r>
            <a:r>
              <a:rPr lang="vi-VN" sz="2800" b="1" smtClean="0">
                <a:solidFill>
                  <a:srgbClr val="FF0000"/>
                </a:solidFill>
              </a:rPr>
              <a:t>bên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vi-VN" sz="2800" b="1" smtClean="0">
                <a:solidFill>
                  <a:srgbClr val="FF0000"/>
                </a:solidFill>
              </a:rPr>
              <a:t>trong </a:t>
            </a:r>
            <a:r>
              <a:rPr lang="vi-VN" sz="2800" b="1">
                <a:solidFill>
                  <a:srgbClr val="FF0000"/>
                </a:solidFill>
              </a:rPr>
              <a:t>tâm hồn, tính cách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28316" y="4221088"/>
            <a:ext cx="79721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525530" y="3528590"/>
            <a:ext cx="7043077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smtClean="0"/>
              <a:t>   </a:t>
            </a:r>
            <a:r>
              <a:rPr lang="vi-VN" sz="2800" smtClean="0"/>
              <a:t>Nét </a:t>
            </a:r>
            <a:r>
              <a:rPr lang="vi-VN" sz="2800"/>
              <a:t>đẹp nội tâm được thể hiện qua cách cư xử hay những việc làm tích cực của bản thân tạo nên giá trị tốt đẹp của con người.</a:t>
            </a:r>
            <a:endParaRPr lang="en-US" sz="2800" dirty="0"/>
          </a:p>
        </p:txBody>
      </p:sp>
      <p:sp>
        <p:nvSpPr>
          <p:cNvPr id="34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528791" y="2424226"/>
            <a:ext cx="2170584" cy="52322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M: </a:t>
            </a:r>
            <a:r>
              <a:rPr lang="en-US" sz="2800" b="1" dirty="0" err="1">
                <a:solidFill>
                  <a:srgbClr val="0000FF"/>
                </a:solidFill>
              </a:rPr>
              <a:t>xinh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đẹp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5531481" y="5157192"/>
            <a:ext cx="2193032" cy="52322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M: </a:t>
            </a:r>
            <a:r>
              <a:rPr lang="en-US" sz="2800" b="1" dirty="0" err="1">
                <a:solidFill>
                  <a:srgbClr val="0000FF"/>
                </a:solidFill>
              </a:rPr>
              <a:t>thùy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mị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0" y="2057400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latin typeface=".VnTime" pitchFamily="34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203200" y="2362200"/>
            <a:ext cx="18288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43416" y="2494746"/>
            <a:ext cx="17483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</a:rPr>
              <a:t>Vẻ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đẹp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ngoài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3962400" y="27432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 flipV="1">
            <a:off x="2032000" y="1556792"/>
            <a:ext cx="812800" cy="9578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 flipV="1">
            <a:off x="2072216" y="3004592"/>
            <a:ext cx="1061728" cy="1291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2032000" y="3581400"/>
            <a:ext cx="914400" cy="921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55" name="Text Box 15"/>
          <p:cNvSpPr txBox="1">
            <a:spLocks noChangeArrowheads="1"/>
          </p:cNvSpPr>
          <p:nvPr/>
        </p:nvSpPr>
        <p:spPr bwMode="auto">
          <a:xfrm>
            <a:off x="2844800" y="1066800"/>
            <a:ext cx="9026744" cy="101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000" b="1" dirty="0" err="1">
                <a:solidFill>
                  <a:srgbClr val="FF0000"/>
                </a:solidFill>
              </a:rPr>
              <a:t>Vẻ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đẹp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thể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3000" b="1" dirty="0">
                <a:solidFill>
                  <a:srgbClr val="FF0000"/>
                </a:solidFill>
              </a:rPr>
              <a:t> qua </a:t>
            </a:r>
            <a:r>
              <a:rPr lang="en-US" altLang="en-US" sz="3000" b="1" dirty="0" err="1">
                <a:solidFill>
                  <a:srgbClr val="FF0000"/>
                </a:solidFill>
              </a:rPr>
              <a:t>hình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dáng</a:t>
            </a:r>
            <a:r>
              <a:rPr lang="en-US" altLang="en-US" sz="3000" b="1" dirty="0">
                <a:solidFill>
                  <a:srgbClr val="FF0000"/>
                </a:solidFill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</a:rPr>
              <a:t>cử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chỉ</a:t>
            </a:r>
            <a:r>
              <a:rPr lang="en-US" altLang="en-US" sz="3000" b="1" dirty="0">
                <a:solidFill>
                  <a:srgbClr val="FF0000"/>
                </a:solidFill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</a:rPr>
              <a:t>nét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mặt</a:t>
            </a:r>
            <a:r>
              <a:rPr lang="en-US" altLang="en-US" sz="3000" b="1" dirty="0">
                <a:solidFill>
                  <a:srgbClr val="FF0000"/>
                </a:solidFill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</a:rPr>
              <a:t>ánh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mắt</a:t>
            </a:r>
            <a:r>
              <a:rPr lang="en-US" altLang="en-US" sz="3000" b="1" dirty="0">
                <a:solidFill>
                  <a:srgbClr val="FF0000"/>
                </a:solidFill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</a:rPr>
              <a:t>nụ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cười</a:t>
            </a:r>
            <a:r>
              <a:rPr lang="en-US" altLang="en-US" sz="3000" b="1" dirty="0">
                <a:solidFill>
                  <a:srgbClr val="FF0000"/>
                </a:solidFill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</a:rPr>
              <a:t>giọng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nói</a:t>
            </a:r>
            <a:r>
              <a:rPr lang="en-US" altLang="en-US" sz="3000" b="1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300051" name="Text Box 19"/>
          <p:cNvSpPr txBox="1">
            <a:spLocks noChangeArrowheads="1"/>
          </p:cNvSpPr>
          <p:nvPr/>
        </p:nvSpPr>
        <p:spPr bwMode="auto">
          <a:xfrm>
            <a:off x="3133944" y="2653725"/>
            <a:ext cx="87376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.VnTime" pitchFamily="34" charset="0"/>
              </a:rPr>
              <a:t>   </a:t>
            </a:r>
            <a:r>
              <a:rPr lang="en-US" altLang="en-US" sz="2800" b="1" dirty="0"/>
              <a:t>- </a:t>
            </a:r>
            <a:r>
              <a:rPr lang="en-US" altLang="en-US" b="1" dirty="0" err="1"/>
              <a:t>Dễ</a:t>
            </a:r>
            <a:r>
              <a:rPr lang="en-US" altLang="en-US" b="1" dirty="0"/>
              <a:t> </a:t>
            </a:r>
            <a:r>
              <a:rPr lang="en-US" altLang="en-US" b="1" dirty="0" err="1"/>
              <a:t>cảm</a:t>
            </a:r>
            <a:r>
              <a:rPr lang="en-US" altLang="en-US" b="1" dirty="0"/>
              <a:t> </a:t>
            </a:r>
            <a:r>
              <a:rPr lang="en-US" altLang="en-US" b="1" dirty="0" err="1"/>
              <a:t>nhận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b="1" dirty="0"/>
              <a:t> </a:t>
            </a:r>
            <a:r>
              <a:rPr lang="en-US" altLang="en-US" b="1" dirty="0" err="1"/>
              <a:t>bằng</a:t>
            </a:r>
            <a:r>
              <a:rPr lang="en-US" altLang="en-US" b="1" dirty="0"/>
              <a:t> </a:t>
            </a:r>
            <a:r>
              <a:rPr lang="en-US" altLang="en-US" b="1" dirty="0" err="1"/>
              <a:t>thị</a:t>
            </a:r>
            <a:r>
              <a:rPr lang="en-US" altLang="en-US" b="1" dirty="0"/>
              <a:t> </a:t>
            </a:r>
            <a:r>
              <a:rPr lang="en-US" altLang="en-US" b="1" dirty="0" err="1"/>
              <a:t>giác</a:t>
            </a:r>
            <a:r>
              <a:rPr lang="en-US" altLang="en-US" b="1" dirty="0"/>
              <a:t>, </a:t>
            </a:r>
            <a:r>
              <a:rPr lang="en-US" altLang="en-US" b="1" dirty="0" err="1"/>
              <a:t>thính</a:t>
            </a:r>
            <a:r>
              <a:rPr lang="en-US" altLang="en-US" b="1" dirty="0"/>
              <a:t> </a:t>
            </a:r>
            <a:r>
              <a:rPr lang="en-US" altLang="en-US" b="1" dirty="0" err="1"/>
              <a:t>giác</a:t>
            </a:r>
            <a:r>
              <a:rPr lang="en-US" altLang="en-US" b="1" dirty="0"/>
              <a:t>...</a:t>
            </a:r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2946400" y="3874517"/>
            <a:ext cx="8925144" cy="1076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- </a:t>
            </a:r>
            <a:r>
              <a:rPr lang="en-US" altLang="en-US" b="1" dirty="0" err="1"/>
              <a:t>Vẻ</a:t>
            </a:r>
            <a:r>
              <a:rPr lang="en-US" altLang="en-US" b="1" dirty="0"/>
              <a:t> </a:t>
            </a:r>
            <a:r>
              <a:rPr lang="en-US" altLang="en-US" b="1" dirty="0" err="1"/>
              <a:t>đẹp</a:t>
            </a:r>
            <a:r>
              <a:rPr lang="en-US" altLang="en-US" b="1" dirty="0"/>
              <a:t>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người</a:t>
            </a:r>
            <a:r>
              <a:rPr lang="en-US" altLang="en-US" b="1" dirty="0"/>
              <a:t> con </a:t>
            </a:r>
            <a:r>
              <a:rPr lang="en-US" altLang="en-US" b="1" dirty="0" err="1"/>
              <a:t>gái</a:t>
            </a:r>
            <a:r>
              <a:rPr lang="en-US" altLang="en-US" b="1" dirty="0"/>
              <a:t>, </a:t>
            </a:r>
            <a:r>
              <a:rPr lang="en-US" altLang="en-US" b="1" dirty="0" err="1"/>
              <a:t>chàng</a:t>
            </a:r>
            <a:r>
              <a:rPr lang="en-US" altLang="en-US" b="1" dirty="0"/>
              <a:t> </a:t>
            </a:r>
            <a:r>
              <a:rPr lang="en-US" altLang="en-US" b="1" dirty="0" err="1"/>
              <a:t>trai</a:t>
            </a:r>
            <a:r>
              <a:rPr lang="en-US" altLang="en-US" b="1" dirty="0"/>
              <a:t>, </a:t>
            </a:r>
            <a:r>
              <a:rPr lang="en-US" altLang="en-US" b="1" dirty="0" err="1"/>
              <a:t>cụ</a:t>
            </a:r>
            <a:r>
              <a:rPr lang="en-US" altLang="en-US" b="1" dirty="0"/>
              <a:t> </a:t>
            </a:r>
            <a:r>
              <a:rPr lang="en-US" altLang="en-US" b="1" dirty="0" err="1"/>
              <a:t>già</a:t>
            </a:r>
            <a:r>
              <a:rPr lang="en-US" altLang="en-US" b="1" dirty="0"/>
              <a:t>, </a:t>
            </a:r>
            <a:r>
              <a:rPr lang="en-US" altLang="en-US" b="1" dirty="0" err="1"/>
              <a:t>em</a:t>
            </a:r>
            <a:r>
              <a:rPr lang="en-US" altLang="en-US" b="1" dirty="0"/>
              <a:t> </a:t>
            </a:r>
            <a:r>
              <a:rPr lang="en-US" altLang="en-US" b="1" dirty="0" err="1"/>
              <a:t>bé</a:t>
            </a:r>
            <a:r>
              <a:rPr lang="en-US" altLang="en-US" b="1" dirty="0"/>
              <a:t>...</a:t>
            </a:r>
            <a:r>
              <a:rPr lang="en-US" alt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058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5" grpId="0" animBg="1"/>
      <p:bldP spid="30005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87888" y="714297"/>
            <a:ext cx="2508721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/>
              <a:t>1</a:t>
            </a:r>
            <a:r>
              <a:rPr lang="vi-VN" sz="2800" b="1" dirty="0"/>
              <a:t>.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343472" y="2324368"/>
            <a:ext cx="4623209" cy="2696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43472" y="1444095"/>
            <a:ext cx="4623207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 hiện </a:t>
            </a:r>
            <a:r>
              <a:rPr lang="vi-VN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 đẹp bên ngoài</a:t>
            </a:r>
            <a:r>
              <a:rPr lang="vi-VN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của con người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20837" y="2324368"/>
            <a:ext cx="4769932" cy="2696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243411" y="1403652"/>
            <a:ext cx="4520791" cy="8341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 hiện 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 đẹp trong tâm hồn, tính cách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 con người</a:t>
            </a:r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1411" y="27089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 đẹp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, đẹp, xinh, xinh tươi, xinh xắn, xinh xinh, tươi tắn, rực rỡ, lộng lẫy, thướt tha, yểu điệu...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3535" y="2308191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Thùy mị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, dịu dàng, hiền dịu, đôn hậu, đằm thắm, lịch sự, tế nhị, nết na, chân thành, chân tình, chân thật, ngay thẳng,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cương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trực,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dũng cảm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quả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cảm...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" grpId="0" animBg="1"/>
      <p:bldP spid="22" grpId="0" animBg="1"/>
      <p:bldP spid="23" grpId="0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946</Words>
  <Application>Microsoft Office PowerPoint</Application>
  <PresentationFormat>Widescreen</PresentationFormat>
  <Paragraphs>112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Luyện từ và câu Mở rộng vốn từ : Cái đẹp</vt:lpstr>
      <vt:lpstr>Ai nhanh ai đúng</vt:lpstr>
      <vt:lpstr>PowerPoint Presentation</vt:lpstr>
      <vt:lpstr>PowerPoint Presentation</vt:lpstr>
      <vt:lpstr>PowerPoint Presentation</vt:lpstr>
      <vt:lpstr>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em đến với tiết học</dc:title>
  <dc:creator>ismail - [2010]</dc:creator>
  <cp:lastModifiedBy>Admin</cp:lastModifiedBy>
  <cp:revision>136</cp:revision>
  <dcterms:created xsi:type="dcterms:W3CDTF">2021-02-22T02:51:38Z</dcterms:created>
  <dcterms:modified xsi:type="dcterms:W3CDTF">2023-02-08T15:05:30Z</dcterms:modified>
</cp:coreProperties>
</file>