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heme/theme3.xml" ContentType="application/vnd.openxmlformats-officedocument.theme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.xml" ContentType="application/vnd.openxmlformats-officedocument.presentationml.notesSlide+xml"/>
  <Override PartName="/ppt/tags/tag131.xml" ContentType="application/vnd.openxmlformats-officedocument.presentationml.tags+xml"/>
  <Override PartName="/ppt/notesSlides/notesSlide3.xml" ContentType="application/vnd.openxmlformats-officedocument.presentationml.notesSlide+xml"/>
  <Override PartName="/ppt/tags/tag132.xml" ContentType="application/vnd.openxmlformats-officedocument.presentationml.tags+xml"/>
  <Override PartName="/ppt/notesSlides/notesSlide4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5.xml" ContentType="application/vnd.openxmlformats-officedocument.presentationml.notesSlide+xml"/>
  <Override PartName="/ppt/tags/tag137.xml" ContentType="application/vnd.openxmlformats-officedocument.presentationml.tags+xml"/>
  <Override PartName="/ppt/notesSlides/notesSlide6.xml" ContentType="application/vnd.openxmlformats-officedocument.presentationml.notesSlide+xml"/>
  <Override PartName="/ppt/tags/tag138.xml" ContentType="application/vnd.openxmlformats-officedocument.presentationml.tags+xml"/>
  <Override PartName="/ppt/notesSlides/notesSlide7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8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9.xml" ContentType="application/vnd.openxmlformats-officedocument.presentationml.notesSlide+xml"/>
  <Override PartName="/ppt/tags/tag146.xml" ContentType="application/vnd.openxmlformats-officedocument.presentationml.tags+xml"/>
  <Override PartName="/ppt/notesSlides/notesSlide10.xml" ContentType="application/vnd.openxmlformats-officedocument.presentationml.notesSlide+xml"/>
  <Override PartName="/ppt/tags/tag147.xml" ContentType="application/vnd.openxmlformats-officedocument.presentationml.tags+xml"/>
  <Override PartName="/ppt/notesSlides/notesSlide11.xml" ContentType="application/vnd.openxmlformats-officedocument.presentationml.notesSlide+xml"/>
  <Override PartName="/ppt/tags/tag148.xml" ContentType="application/vnd.openxmlformats-officedocument.presentationml.tags+xml"/>
  <Override PartName="/ppt/notesSlides/notesSlide12.xml" ContentType="application/vnd.openxmlformats-officedocument.presentationml.notesSlide+xml"/>
  <Override PartName="/ppt/tags/tag149.xml" ContentType="application/vnd.openxmlformats-officedocument.presentationml.tags+xml"/>
  <Override PartName="/ppt/notesSlides/notesSlide13.xml" ContentType="application/vnd.openxmlformats-officedocument.presentationml.notesSlide+xml"/>
  <Override PartName="/ppt/tags/tag150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433" r:id="rId3"/>
    <p:sldId id="434" r:id="rId4"/>
    <p:sldId id="411" r:id="rId5"/>
    <p:sldId id="409" r:id="rId6"/>
    <p:sldId id="414" r:id="rId7"/>
    <p:sldId id="430" r:id="rId8"/>
    <p:sldId id="416" r:id="rId9"/>
    <p:sldId id="413" r:id="rId10"/>
    <p:sldId id="417" r:id="rId11"/>
    <p:sldId id="431" r:id="rId12"/>
    <p:sldId id="418" r:id="rId13"/>
    <p:sldId id="420" r:id="rId14"/>
    <p:sldId id="424" r:id="rId15"/>
    <p:sldId id="432" r:id="rId16"/>
    <p:sldId id="427" r:id="rId17"/>
  </p:sldIdLst>
  <p:sldSz cx="12192000" cy="6858000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微软雅黑" panose="020B0503020204020204" pitchFamily="34" charset="-122"/>
      <p:regular r:id="rId20"/>
      <p:bold r:id="rId21"/>
    </p:embeddedFont>
    <p:embeddedFont>
      <p:font typeface="UVF MetroScrip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37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E68"/>
    <a:srgbClr val="04274F"/>
    <a:srgbClr val="EAFD8C"/>
    <a:srgbClr val="613549"/>
    <a:srgbClr val="F85250"/>
    <a:srgbClr val="683D4F"/>
    <a:srgbClr val="643A50"/>
    <a:srgbClr val="F97A75"/>
    <a:srgbClr val="F95554"/>
    <a:srgbClr val="B54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2" y="66"/>
      </p:cViewPr>
      <p:guideLst>
        <p:guide orient="horz" pos="2196"/>
        <p:guide pos="37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1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0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24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chân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/</a:t>
            </a:r>
            <a:r>
              <a:rPr lang="en-US" altLang="zh-CN" baseline="0" dirty="0" err="1"/>
              <a:t>ngã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851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67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93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7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08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97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0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37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9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401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42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8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06" y="-1357023"/>
            <a:ext cx="2271513" cy="351426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797673" y="0"/>
            <a:ext cx="139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Măng</a:t>
            </a:r>
            <a:r>
              <a:rPr lang="en-US" sz="2000" b="1" dirty="0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 non</a:t>
            </a:r>
            <a:endParaRPr lang="vi-VN" sz="2000" b="1" dirty="0">
              <a:solidFill>
                <a:srgbClr val="2E4E68"/>
              </a:solidFill>
              <a:effectLst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60778" y="6457890"/>
            <a:ext cx="139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Măng</a:t>
            </a:r>
            <a:r>
              <a:rPr lang="en-US" sz="2000" b="1" dirty="0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 non</a:t>
            </a:r>
            <a:endParaRPr lang="vi-VN" sz="2000" b="1" dirty="0">
              <a:solidFill>
                <a:srgbClr val="2E4E68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494" y="3343734"/>
            <a:ext cx="2271513" cy="3514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23CFC-C918-4354-944C-9DE7A26E121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5" y="6249600"/>
            <a:ext cx="1152128" cy="195921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C2C6D36C-EE9D-416D-9BD8-7677E8990393}"/>
              </a:ext>
            </a:extLst>
          </p:cNvPr>
          <p:cNvSpPr txBox="1"/>
          <p:nvPr userDrawn="1"/>
        </p:nvSpPr>
        <p:spPr>
          <a:xfrm>
            <a:off x="3164671" y="6891616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06" y="-1357023"/>
            <a:ext cx="2271513" cy="351426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797673" y="0"/>
            <a:ext cx="139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Măng</a:t>
            </a:r>
            <a:r>
              <a:rPr lang="en-US" sz="2000" b="1" dirty="0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 non</a:t>
            </a:r>
            <a:endParaRPr lang="vi-VN" sz="2000" b="1" dirty="0">
              <a:solidFill>
                <a:srgbClr val="2E4E68"/>
              </a:solidFill>
              <a:effectLst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60778" y="6457890"/>
            <a:ext cx="139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Măng</a:t>
            </a:r>
            <a:r>
              <a:rPr lang="en-US" sz="2000" b="1" dirty="0">
                <a:solidFill>
                  <a:srgbClr val="2E4E68"/>
                </a:solidFill>
                <a:effectLst/>
                <a:latin typeface="SVN-Linux Libertine" panose="02040603050506020204" pitchFamily="18" charset="0"/>
              </a:rPr>
              <a:t> non</a:t>
            </a:r>
            <a:endParaRPr lang="vi-VN" sz="2000" b="1" dirty="0">
              <a:solidFill>
                <a:srgbClr val="2E4E68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494" y="3343734"/>
            <a:ext cx="2271513" cy="3514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CC3D0-83B0-4B5C-AFCA-DAD487387C1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86" y="6249600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D651F76A-0147-4AE7-8BD4-569C7ECE2645}"/>
              </a:ext>
            </a:extLst>
          </p:cNvPr>
          <p:cNvSpPr txBox="1"/>
          <p:nvPr userDrawn="1"/>
        </p:nvSpPr>
        <p:spPr>
          <a:xfrm>
            <a:off x="3047115" y="6896100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44.xml"/><Relationship Id="rId7" Type="http://schemas.openxmlformats.org/officeDocument/2006/relationships/image" Target="../media/image4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tiff"/><Relationship Id="rId4" Type="http://schemas.openxmlformats.org/officeDocument/2006/relationships/tags" Target="../tags/tag145.xml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6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0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29.xml"/><Relationship Id="rId7" Type="http://schemas.openxmlformats.org/officeDocument/2006/relationships/image" Target="../media/image4.jpe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tiff"/><Relationship Id="rId4" Type="http://schemas.openxmlformats.org/officeDocument/2006/relationships/tags" Target="../tags/tag130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35.xml"/><Relationship Id="rId7" Type="http://schemas.openxmlformats.org/officeDocument/2006/relationships/image" Target="../media/image4.jpe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tiff"/><Relationship Id="rId4" Type="http://schemas.openxmlformats.org/officeDocument/2006/relationships/tags" Target="../tags/tag136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141.xml"/><Relationship Id="rId7" Type="http://schemas.openxmlformats.org/officeDocument/2006/relationships/image" Target="../media/image5.jpe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4401" y="1894144"/>
            <a:ext cx="5905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Chuyện</a:t>
            </a:r>
            <a:r>
              <a:rPr lang="en-US" sz="5400" b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cổ</a:t>
            </a:r>
            <a:r>
              <a:rPr lang="en-US" sz="5400" b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tích</a:t>
            </a:r>
            <a:r>
              <a:rPr lang="en-US" sz="5400" b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về</a:t>
            </a:r>
            <a:endParaRPr lang="vi-VN" sz="5400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8324" y="1413795"/>
            <a:ext cx="294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(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Nhớ</a:t>
            </a:r>
            <a:r>
              <a:rPr lang="en-US" sz="2800" i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-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viết</a:t>
            </a:r>
            <a:r>
              <a:rPr lang="en-US" sz="2800" i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)</a:t>
            </a:r>
            <a:endParaRPr lang="vi-VN" sz="2800" i="1" dirty="0">
              <a:solidFill>
                <a:srgbClr val="FFFFFF"/>
              </a:solidFill>
              <a:effectLst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91399" y="705909"/>
            <a:ext cx="3011627" cy="707886"/>
            <a:chOff x="2550377" y="615828"/>
            <a:chExt cx="3011627" cy="707886"/>
          </a:xfrm>
        </p:grpSpPr>
        <p:sp>
          <p:nvSpPr>
            <p:cNvPr id="8" name="TextBox 7"/>
            <p:cNvSpPr txBox="1"/>
            <p:nvPr/>
          </p:nvSpPr>
          <p:spPr>
            <a:xfrm>
              <a:off x="2550377" y="615828"/>
              <a:ext cx="30116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Chính</a:t>
              </a:r>
              <a:r>
                <a:rPr lang="en-US" sz="4000" dirty="0"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tả</a:t>
              </a:r>
              <a:endParaRPr lang="vi-VN" sz="40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986341" y="689926"/>
              <a:ext cx="2286000" cy="60747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77670" y="2450723"/>
            <a:ext cx="3660567" cy="1580426"/>
            <a:chOff x="7339085" y="1783682"/>
            <a:chExt cx="3660567" cy="1580426"/>
          </a:xfrm>
        </p:grpSpPr>
        <p:sp>
          <p:nvSpPr>
            <p:cNvPr id="6" name="TextBox 5"/>
            <p:cNvSpPr txBox="1"/>
            <p:nvPr/>
          </p:nvSpPr>
          <p:spPr>
            <a:xfrm>
              <a:off x="7339085" y="1783682"/>
              <a:ext cx="36002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 w="762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người</a:t>
              </a:r>
              <a:endParaRPr lang="en-US" sz="9600" dirty="0">
                <a:ln w="76200"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latin typeface="SVN-Ready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99365" y="1794448"/>
              <a:ext cx="360028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>
                    <a:solidFill>
                      <a:schemeClr val="bg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latin typeface="SVN-Ready" panose="02040603050506020204" pitchFamily="18" charset="0"/>
                </a:rPr>
                <a:t>người</a:t>
              </a:r>
              <a:endParaRPr lang="en-US" sz="9600" dirty="0">
                <a:ln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latin typeface="SVN-Ready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32313" y="2439957"/>
            <a:ext cx="2707938" cy="1580426"/>
            <a:chOff x="6705600" y="902083"/>
            <a:chExt cx="2707938" cy="1580426"/>
          </a:xfrm>
        </p:grpSpPr>
        <p:sp>
          <p:nvSpPr>
            <p:cNvPr id="5" name="TextBox 4"/>
            <p:cNvSpPr txBox="1"/>
            <p:nvPr/>
          </p:nvSpPr>
          <p:spPr>
            <a:xfrm>
              <a:off x="6705600" y="912849"/>
              <a:ext cx="2685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 w="762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loài</a:t>
              </a:r>
              <a:r>
                <a:rPr lang="en-US" sz="9600" dirty="0">
                  <a:ln w="762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7651" y="902083"/>
              <a:ext cx="268588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>
                    <a:solidFill>
                      <a:schemeClr val="bg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latin typeface="SVN-Ready" panose="02040603050506020204" pitchFamily="18" charset="0"/>
                </a:rPr>
                <a:t>loài</a:t>
              </a:r>
              <a:r>
                <a:rPr lang="en-US" sz="9600" dirty="0">
                  <a:ln>
                    <a:solidFill>
                      <a:schemeClr val="bg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latin typeface="SVN-Ready" panose="02040603050506020204" pitchFamily="18" charset="0"/>
                </a:rPr>
                <a:t> 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06" y="-1357023"/>
            <a:ext cx="2271513" cy="35142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494" y="3343734"/>
            <a:ext cx="2271513" cy="3514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ADF78E-339E-4618-B2CF-5FA50495D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097"/>
            <a:ext cx="1152128" cy="1959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0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a988923c18a7318822e2b3cec97cd5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4015" y="359410"/>
            <a:ext cx="8034020" cy="6082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16345" y="1697355"/>
            <a:ext cx="3851910" cy="3741420"/>
            <a:chOff x="9947" y="2673"/>
            <a:chExt cx="6066" cy="5892"/>
          </a:xfrm>
        </p:grpSpPr>
        <p:pic>
          <p:nvPicPr>
            <p:cNvPr id="2" name="图片 1" descr="ba988923c18a7318822e2b3cec97cd5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ba988923c18a7318822e2b3cec97cd5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文本框 8"/>
          <p:cNvSpPr txBox="1"/>
          <p:nvPr/>
        </p:nvSpPr>
        <p:spPr>
          <a:xfrm>
            <a:off x="1912876" y="974716"/>
            <a:ext cx="123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002245"/>
                </a:solidFill>
                <a:latin typeface="UTM Facebook" panose="02040403050506020204" pitchFamily="18" charset="0"/>
                <a:ea typeface="字魂131号-酷乐潮玩体" panose="00000500000000000000" charset="-122"/>
              </a:rPr>
              <a:t>04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34167" y="1979928"/>
            <a:ext cx="3041514" cy="2775216"/>
            <a:chOff x="953465" y="1187481"/>
            <a:chExt cx="3041514" cy="2775216"/>
          </a:xfrm>
        </p:grpSpPr>
        <p:pic>
          <p:nvPicPr>
            <p:cNvPr id="7" name="图片 6" descr="ba988923c18a7318822e2b3cec97cd5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1041486" y="1187481"/>
              <a:ext cx="2892338" cy="2775216"/>
            </a:xfrm>
            <a:prstGeom prst="round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53465" y="1697355"/>
              <a:ext cx="30415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Bài</a:t>
              </a:r>
              <a:r>
                <a:rPr lang="en-US" sz="6000" dirty="0">
                  <a:solidFill>
                    <a:srgbClr val="FFFFFF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tập</a:t>
              </a:r>
              <a:endParaRPr lang="en-US" sz="6000" dirty="0">
                <a:solidFill>
                  <a:srgbClr val="FFFFFF"/>
                </a:solidFill>
                <a:latin typeface="UTM Facebook" panose="02040403050506020204" pitchFamily="18" charset="0"/>
              </a:endParaRPr>
            </a:p>
            <a:p>
              <a:pPr algn="ctr"/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chính</a:t>
              </a:r>
              <a:r>
                <a:rPr lang="en-US" sz="6000" dirty="0">
                  <a:solidFill>
                    <a:srgbClr val="FFFFFF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tả</a:t>
              </a:r>
              <a:endParaRPr lang="vi-VN" sz="6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86024" y="1945681"/>
            <a:ext cx="1365208" cy="1048122"/>
            <a:chOff x="656611" y="4146222"/>
            <a:chExt cx="1405101" cy="1048122"/>
          </a:xfrm>
        </p:grpSpPr>
        <p:sp>
          <p:nvSpPr>
            <p:cNvPr id="14" name="椭圆 7"/>
            <p:cNvSpPr/>
            <p:nvPr/>
          </p:nvSpPr>
          <p:spPr>
            <a:xfrm>
              <a:off x="785731" y="4146222"/>
              <a:ext cx="1146863" cy="1048122"/>
            </a:xfrm>
            <a:prstGeom prst="ellipse">
              <a:avLst/>
            </a:prstGeom>
            <a:solidFill>
              <a:srgbClr val="002245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6611" y="4254784"/>
              <a:ext cx="1405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Facebook" panose="02040403050506020204" pitchFamily="18" charset="0"/>
                </a:rPr>
                <a:t>2a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46129" y="3750034"/>
            <a:ext cx="1405104" cy="1048122"/>
            <a:chOff x="656611" y="4146222"/>
            <a:chExt cx="1405101" cy="1048122"/>
          </a:xfrm>
        </p:grpSpPr>
        <p:sp>
          <p:nvSpPr>
            <p:cNvPr id="16" name="椭圆 7"/>
            <p:cNvSpPr/>
            <p:nvPr/>
          </p:nvSpPr>
          <p:spPr>
            <a:xfrm>
              <a:off x="785731" y="4146222"/>
              <a:ext cx="1146863" cy="1048122"/>
            </a:xfrm>
            <a:prstGeom prst="ellipse">
              <a:avLst/>
            </a:prstGeom>
            <a:solidFill>
              <a:srgbClr val="002245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6611" y="4254784"/>
              <a:ext cx="1405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Facebook" panose="02040403050506020204" pitchFamily="18" charset="0"/>
                </a:rPr>
                <a:t>2b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872162B8-25A6-6B42-92BE-A1DA5B932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057" y="1005858"/>
            <a:ext cx="924664" cy="939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2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0520" y="438785"/>
            <a:ext cx="650875" cy="146113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33542" y="520643"/>
            <a:ext cx="1365208" cy="1048122"/>
            <a:chOff x="656611" y="4146222"/>
            <a:chExt cx="1405101" cy="1048122"/>
          </a:xfrm>
        </p:grpSpPr>
        <p:sp>
          <p:nvSpPr>
            <p:cNvPr id="23" name="椭圆 7"/>
            <p:cNvSpPr/>
            <p:nvPr/>
          </p:nvSpPr>
          <p:spPr>
            <a:xfrm>
              <a:off x="785731" y="4146222"/>
              <a:ext cx="1146863" cy="1048122"/>
            </a:xfrm>
            <a:prstGeom prst="ellipse">
              <a:avLst/>
            </a:prstGeom>
            <a:solidFill>
              <a:srgbClr val="002245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6611" y="4254784"/>
              <a:ext cx="1405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Facebook" panose="02040403050506020204" pitchFamily="18" charset="0"/>
                </a:rPr>
                <a:t>2a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41151" y="752317"/>
            <a:ext cx="419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2"/>
                </a:solidFill>
                <a:latin typeface="UTM Facebook" panose="02040403050506020204" pitchFamily="18" charset="0"/>
              </a:rPr>
              <a:t>Điền</a:t>
            </a:r>
            <a:r>
              <a:rPr lang="en-US" sz="3200" dirty="0">
                <a:solidFill>
                  <a:schemeClr val="bg2"/>
                </a:solidFill>
                <a:latin typeface="UTM Facebook" panose="020404030505060202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UTM Facebook" panose="02040403050506020204" pitchFamily="18" charset="0"/>
              </a:rPr>
              <a:t>vào</a:t>
            </a:r>
            <a:r>
              <a:rPr lang="en-US" sz="3200" dirty="0">
                <a:solidFill>
                  <a:schemeClr val="bg2"/>
                </a:solidFill>
                <a:latin typeface="UTM Facebook" panose="020404030505060202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UTM Facebook" panose="02040403050506020204" pitchFamily="18" charset="0"/>
              </a:rPr>
              <a:t>chỗ</a:t>
            </a:r>
            <a:r>
              <a:rPr lang="en-US" sz="3200" dirty="0">
                <a:solidFill>
                  <a:schemeClr val="bg2"/>
                </a:solidFill>
                <a:latin typeface="UTM Facebook" panose="020404030505060202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UTM Facebook" panose="02040403050506020204" pitchFamily="18" charset="0"/>
              </a:rPr>
              <a:t>trống</a:t>
            </a:r>
            <a:endParaRPr lang="vi-VN" sz="3200" dirty="0">
              <a:solidFill>
                <a:schemeClr val="bg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65029" y="552834"/>
            <a:ext cx="949844" cy="646331"/>
            <a:chOff x="6565029" y="552834"/>
            <a:chExt cx="949844" cy="646331"/>
          </a:xfrm>
        </p:grpSpPr>
        <p:sp>
          <p:nvSpPr>
            <p:cNvPr id="26" name="圆角矩形 4"/>
            <p:cNvSpPr/>
            <p:nvPr/>
          </p:nvSpPr>
          <p:spPr>
            <a:xfrm>
              <a:off x="6565029" y="662622"/>
              <a:ext cx="949844" cy="50673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84463" y="552834"/>
              <a:ext cx="785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2"/>
                  </a:solidFill>
                  <a:latin typeface="UTM Facebook" panose="02040403050506020204" pitchFamily="18" charset="0"/>
                </a:rPr>
                <a:t>r</a:t>
              </a:r>
              <a:endParaRPr lang="vi-VN" sz="3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02233" y="1320478"/>
            <a:ext cx="949844" cy="646331"/>
            <a:chOff x="6565029" y="594172"/>
            <a:chExt cx="949844" cy="646331"/>
          </a:xfrm>
        </p:grpSpPr>
        <p:sp>
          <p:nvSpPr>
            <p:cNvPr id="29" name="圆角矩形 4"/>
            <p:cNvSpPr/>
            <p:nvPr/>
          </p:nvSpPr>
          <p:spPr>
            <a:xfrm>
              <a:off x="6565029" y="662622"/>
              <a:ext cx="949844" cy="50673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97176" y="594172"/>
              <a:ext cx="785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2"/>
                  </a:solidFill>
                  <a:latin typeface="UTM Facebook" panose="02040403050506020204" pitchFamily="18" charset="0"/>
                </a:rPr>
                <a:t>d</a:t>
              </a:r>
              <a:endParaRPr lang="vi-VN" sz="3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33922" y="2085421"/>
            <a:ext cx="949844" cy="646331"/>
            <a:chOff x="6565029" y="608721"/>
            <a:chExt cx="949844" cy="646331"/>
          </a:xfrm>
        </p:grpSpPr>
        <p:sp>
          <p:nvSpPr>
            <p:cNvPr id="33" name="圆角矩形 4"/>
            <p:cNvSpPr/>
            <p:nvPr/>
          </p:nvSpPr>
          <p:spPr>
            <a:xfrm>
              <a:off x="6565029" y="662622"/>
              <a:ext cx="949844" cy="59243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47259" y="608721"/>
              <a:ext cx="785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2"/>
                  </a:solidFill>
                  <a:latin typeface="UTM Facebook" panose="02040403050506020204" pitchFamily="18" charset="0"/>
                </a:rPr>
                <a:t>gi</a:t>
              </a:r>
              <a:endParaRPr lang="vi-VN" sz="3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58006" y="1635032"/>
            <a:ext cx="4655469" cy="3933432"/>
            <a:chOff x="1458006" y="1635032"/>
            <a:chExt cx="4655469" cy="3933432"/>
          </a:xfrm>
        </p:grpSpPr>
        <p:sp>
          <p:nvSpPr>
            <p:cNvPr id="35" name="对角圆角矩形 6"/>
            <p:cNvSpPr/>
            <p:nvPr/>
          </p:nvSpPr>
          <p:spPr>
            <a:xfrm>
              <a:off x="1458006" y="1635032"/>
              <a:ext cx="4655469" cy="3933432"/>
            </a:xfrm>
            <a:prstGeom prst="round2DiagRect">
              <a:avLst/>
            </a:prstGeom>
            <a:solidFill>
              <a:schemeClr val="bg1"/>
            </a:solidFill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12890" y="2071586"/>
              <a:ext cx="437878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Mưa ....ăng trên 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đồng</a:t>
              </a:r>
              <a:endParaRPr lang="en-US" sz="3200" b="1" dirty="0">
                <a:solidFill>
                  <a:srgbClr val="062743"/>
                </a:solidFill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Uốn</a:t>
              </a: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mềm</a:t>
              </a: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ngọn</a:t>
              </a: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lúa</a:t>
              </a:r>
              <a:endParaRPr lang="vi-VN" sz="3200" b="1" dirty="0">
                <a:solidFill>
                  <a:srgbClr val="062743"/>
                </a:solidFill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Hoa xoan theo ....ó</a:t>
              </a:r>
            </a:p>
            <a:p>
              <a:pPr>
                <a:lnSpc>
                  <a:spcPct val="150000"/>
                </a:lnSpc>
              </a:pP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....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ải</a:t>
              </a: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tím</a:t>
              </a: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mặt</a:t>
              </a:r>
              <a:r>
                <a:rPr lang="vi-VN" sz="3200" b="1" dirty="0">
                  <a:solidFill>
                    <a:srgbClr val="062743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062743"/>
                  </a:solidFill>
                  <a:latin typeface="+mj-lt"/>
                </a:rPr>
                <a:t>đường</a:t>
              </a:r>
              <a:endParaRPr lang="en-US" sz="3200" b="1" dirty="0">
                <a:solidFill>
                  <a:srgbClr val="062743"/>
                </a:solidFill>
                <a:latin typeface="+mj-lt"/>
              </a:endParaRPr>
            </a:p>
          </p:txBody>
        </p:sp>
      </p:grpSp>
      <p:pic>
        <p:nvPicPr>
          <p:cNvPr id="36" name="图片 1" descr="279f7fa50051e13e66308ff50ef554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50" y="2270593"/>
            <a:ext cx="4638244" cy="463824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06475" y="2165448"/>
            <a:ext cx="78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64134"/>
                </a:solidFill>
                <a:latin typeface="UTM Facebook" panose="02040403050506020204" pitchFamily="18" charset="0"/>
              </a:rPr>
              <a:t>gi</a:t>
            </a:r>
            <a:endParaRPr lang="vi-VN" sz="3600" dirty="0">
              <a:solidFill>
                <a:srgbClr val="C64134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69342" y="3631641"/>
            <a:ext cx="78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64134"/>
                </a:solidFill>
                <a:latin typeface="UTM Facebook" panose="02040403050506020204" pitchFamily="18" charset="0"/>
              </a:rPr>
              <a:t>gi</a:t>
            </a:r>
            <a:endParaRPr lang="vi-VN" sz="3600" dirty="0">
              <a:solidFill>
                <a:srgbClr val="C6413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64964" y="4356350"/>
            <a:ext cx="78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64134"/>
                </a:solidFill>
                <a:latin typeface="UTM Facebook" panose="02040403050506020204" pitchFamily="18" charset="0"/>
              </a:rPr>
              <a:t>R</a:t>
            </a:r>
            <a:endParaRPr lang="vi-VN" sz="3600" dirty="0">
              <a:solidFill>
                <a:srgbClr val="C64134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19" y="4455356"/>
            <a:ext cx="11388725" cy="211264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92641" y="598822"/>
            <a:ext cx="9886596" cy="4052910"/>
            <a:chOff x="1592641" y="598822"/>
            <a:chExt cx="9886596" cy="4159868"/>
          </a:xfrm>
        </p:grpSpPr>
        <p:sp>
          <p:nvSpPr>
            <p:cNvPr id="6" name="剪去同侧角的矩形 5"/>
            <p:cNvSpPr/>
            <p:nvPr/>
          </p:nvSpPr>
          <p:spPr>
            <a:xfrm>
              <a:off x="1592641" y="1266190"/>
              <a:ext cx="9886596" cy="3492500"/>
            </a:xfrm>
            <a:prstGeom prst="snip2Same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059320" y="598822"/>
              <a:ext cx="6788065" cy="1077218"/>
              <a:chOff x="3059320" y="598822"/>
              <a:chExt cx="6788065" cy="1077218"/>
            </a:xfrm>
          </p:grpSpPr>
          <p:sp>
            <p:nvSpPr>
              <p:cNvPr id="7" name="剪去同侧角的矩形 6"/>
              <p:cNvSpPr/>
              <p:nvPr/>
            </p:nvSpPr>
            <p:spPr>
              <a:xfrm>
                <a:off x="3059320" y="633046"/>
                <a:ext cx="6788065" cy="1008771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344503" y="598822"/>
                <a:ext cx="61535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Đặt</a:t>
                </a:r>
                <a:r>
                  <a:rPr lang="en-US" sz="3200" dirty="0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trên</a:t>
                </a:r>
                <a:r>
                  <a:rPr lang="en-US" sz="3200" dirty="0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các</a:t>
                </a:r>
                <a:r>
                  <a:rPr lang="en-US" sz="3200" dirty="0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chữ</a:t>
                </a:r>
                <a:r>
                  <a:rPr lang="en-US" sz="3200" dirty="0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 in </a:t>
                </a:r>
                <a:r>
                  <a:rPr lang="en-US" sz="3200" dirty="0" err="1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nghiêng</a:t>
                </a:r>
                <a:r>
                  <a:rPr lang="en-US" sz="3200" dirty="0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3C212A"/>
                    </a:solidFill>
                    <a:latin typeface="UTM Facebook" panose="02040403050506020204" pitchFamily="18" charset="0"/>
                  </a:rPr>
                  <a:t>dấu</a:t>
                </a:r>
                <a:r>
                  <a:rPr lang="en-US" sz="3200" dirty="0">
                    <a:solidFill>
                      <a:srgbClr val="3C212A"/>
                    </a:solidFill>
                    <a:latin typeface="UTM Facebook" panose="020404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3C212A"/>
                    </a:solidFill>
                    <a:latin typeface="UTM Facebook" panose="02040403050506020204" pitchFamily="18" charset="0"/>
                  </a:rPr>
                  <a:t>hỏi</a:t>
                </a:r>
                <a:r>
                  <a:rPr lang="en-US" sz="3200" dirty="0">
                    <a:solidFill>
                      <a:srgbClr val="002245"/>
                    </a:solidFill>
                    <a:latin typeface="UTM Facebook" panose="02040403050506020204" pitchFamily="18" charset="0"/>
                  </a:rPr>
                  <a:t> hay </a:t>
                </a:r>
                <a:r>
                  <a:rPr lang="en-US" sz="3200" dirty="0" err="1">
                    <a:solidFill>
                      <a:srgbClr val="3C212A"/>
                    </a:solidFill>
                    <a:latin typeface="UTM Facebook" panose="02040403050506020204" pitchFamily="18" charset="0"/>
                  </a:rPr>
                  <a:t>dấu</a:t>
                </a:r>
                <a:r>
                  <a:rPr lang="en-US" sz="3200" dirty="0">
                    <a:solidFill>
                      <a:srgbClr val="3C212A"/>
                    </a:solidFill>
                    <a:latin typeface="UTM Facebook" panose="020404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3C212A"/>
                    </a:solidFill>
                    <a:latin typeface="UTM Facebook" panose="02040403050506020204" pitchFamily="18" charset="0"/>
                  </a:rPr>
                  <a:t>ngã</a:t>
                </a:r>
                <a:endParaRPr lang="vi-VN" sz="3200" dirty="0">
                  <a:solidFill>
                    <a:srgbClr val="3C212A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55983" y="593695"/>
            <a:ext cx="1405101" cy="1048122"/>
            <a:chOff x="656611" y="4146222"/>
            <a:chExt cx="1405101" cy="1048122"/>
          </a:xfrm>
        </p:grpSpPr>
        <p:sp>
          <p:nvSpPr>
            <p:cNvPr id="12" name="椭圆 7"/>
            <p:cNvSpPr/>
            <p:nvPr/>
          </p:nvSpPr>
          <p:spPr>
            <a:xfrm>
              <a:off x="785731" y="4146222"/>
              <a:ext cx="1146863" cy="1048122"/>
            </a:xfrm>
            <a:prstGeom prst="ellipse">
              <a:avLst/>
            </a:prstGeom>
            <a:solidFill>
              <a:srgbClr val="002245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6611" y="4254784"/>
              <a:ext cx="1405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Facebook" panose="02040403050506020204" pitchFamily="18" charset="0"/>
                </a:rPr>
                <a:t>2b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31966" y="1866588"/>
            <a:ext cx="91267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chemeClr val="bg1"/>
                </a:solidFill>
                <a:latin typeface="+mj-lt"/>
              </a:rPr>
              <a:t>      </a:t>
            </a:r>
            <a:r>
              <a:rPr lang="vi-VN" sz="3200" b="1" i="1" dirty="0">
                <a:solidFill>
                  <a:schemeClr val="bg1"/>
                </a:solidFill>
                <a:latin typeface="+mj-lt"/>
              </a:rPr>
              <a:t>Môi 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cánh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hoa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giấy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giống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hệt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chiếc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lá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chỉ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điều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3200" b="1" i="1" dirty="0">
                <a:solidFill>
                  <a:schemeClr val="bg1"/>
                </a:solidFill>
                <a:latin typeface="+mj-lt"/>
              </a:rPr>
              <a:t>mong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 manh hơn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màu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sắc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rực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3200" b="1" i="1" dirty="0">
                <a:solidFill>
                  <a:schemeClr val="bg1"/>
                </a:solidFill>
                <a:latin typeface="+mj-lt"/>
              </a:rPr>
              <a:t>rơ.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Lớp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lớp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hoa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giấy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3200" b="1" i="1" dirty="0">
                <a:solidFill>
                  <a:schemeClr val="bg1"/>
                </a:solidFill>
                <a:latin typeface="+mj-lt"/>
              </a:rPr>
              <a:t>rai 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kín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mặt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sân, nhưng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chỉ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làn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gió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thoảng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chúng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liền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3200" b="1" i="1" dirty="0">
                <a:solidFill>
                  <a:schemeClr val="bg1"/>
                </a:solidFill>
                <a:latin typeface="+mj-lt"/>
              </a:rPr>
              <a:t>tan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mát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bay đi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mất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3544" y="1873114"/>
            <a:ext cx="889987" cy="584775"/>
          </a:xfrm>
          <a:prstGeom prst="rect">
            <a:avLst/>
          </a:prstGeom>
          <a:solidFill>
            <a:srgbClr val="002245"/>
          </a:solidFill>
        </p:spPr>
        <p:txBody>
          <a:bodyPr wrap="none">
            <a:spAutoFit/>
          </a:bodyPr>
          <a:lstStyle/>
          <a:p>
            <a:r>
              <a:rPr lang="vi-VN" sz="3200" b="1" i="1" dirty="0">
                <a:solidFill>
                  <a:srgbClr val="FFFFFF"/>
                </a:solidFill>
              </a:rPr>
              <a:t>M</a:t>
            </a:r>
            <a:r>
              <a:rPr lang="en-US" sz="3200" b="1" i="1" dirty="0">
                <a:solidFill>
                  <a:srgbClr val="FFFFFF"/>
                </a:solidFill>
              </a:rPr>
              <a:t>ỗ</a:t>
            </a:r>
            <a:r>
              <a:rPr lang="vi-VN" sz="3200" b="1" i="1" dirty="0">
                <a:solidFill>
                  <a:srgbClr val="FFFFFF"/>
                </a:solidFill>
              </a:rPr>
              <a:t>i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4261069" y="2300022"/>
            <a:ext cx="1300356" cy="584775"/>
          </a:xfrm>
          <a:prstGeom prst="rect">
            <a:avLst/>
          </a:prstGeom>
          <a:solidFill>
            <a:srgbClr val="002245"/>
          </a:solidFill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FFFF"/>
                </a:solidFill>
              </a:rPr>
              <a:t>mỏng</a:t>
            </a:r>
            <a:endParaRPr lang="vi-VN" dirty="0"/>
          </a:p>
        </p:txBody>
      </p:sp>
      <p:sp>
        <p:nvSpPr>
          <p:cNvPr id="26" name="Rectangle 25"/>
          <p:cNvSpPr/>
          <p:nvPr/>
        </p:nvSpPr>
        <p:spPr>
          <a:xfrm>
            <a:off x="7428973" y="2820471"/>
            <a:ext cx="686406" cy="584775"/>
          </a:xfrm>
          <a:prstGeom prst="rect">
            <a:avLst/>
          </a:prstGeom>
          <a:solidFill>
            <a:srgbClr val="002245"/>
          </a:solidFill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FFFF"/>
                </a:solidFill>
              </a:rPr>
              <a:t>rải</a:t>
            </a:r>
            <a:endParaRPr lang="vi-VN" dirty="0"/>
          </a:p>
        </p:txBody>
      </p:sp>
      <p:sp>
        <p:nvSpPr>
          <p:cNvPr id="27" name="Rectangle 26"/>
          <p:cNvSpPr/>
          <p:nvPr/>
        </p:nvSpPr>
        <p:spPr>
          <a:xfrm>
            <a:off x="2641723" y="3799782"/>
            <a:ext cx="798617" cy="584775"/>
          </a:xfrm>
          <a:prstGeom prst="rect">
            <a:avLst/>
          </a:prstGeom>
          <a:solidFill>
            <a:srgbClr val="002245"/>
          </a:solidFill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FFFF"/>
                </a:solidFill>
              </a:rPr>
              <a:t>tản</a:t>
            </a:r>
            <a:endParaRPr lang="vi-VN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58380" y="2358054"/>
            <a:ext cx="695460" cy="0"/>
          </a:xfrm>
          <a:prstGeom prst="line">
            <a:avLst/>
          </a:prstGeom>
          <a:ln w="38100">
            <a:solidFill>
              <a:srgbClr val="FDF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59275" y="2846236"/>
            <a:ext cx="1045336" cy="0"/>
          </a:xfrm>
          <a:prstGeom prst="line">
            <a:avLst/>
          </a:prstGeom>
          <a:ln w="38100">
            <a:solidFill>
              <a:srgbClr val="FDF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73815" y="3341402"/>
            <a:ext cx="596723" cy="0"/>
          </a:xfrm>
          <a:prstGeom prst="line">
            <a:avLst/>
          </a:prstGeom>
          <a:ln w="38100">
            <a:solidFill>
              <a:srgbClr val="FDF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726391" y="4317316"/>
            <a:ext cx="596723" cy="0"/>
          </a:xfrm>
          <a:prstGeom prst="line">
            <a:avLst/>
          </a:prstGeom>
          <a:ln w="38100">
            <a:solidFill>
              <a:srgbClr val="FDF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71419" y="585196"/>
            <a:ext cx="1117230" cy="888258"/>
            <a:chOff x="656611" y="4146222"/>
            <a:chExt cx="1405101" cy="1048122"/>
          </a:xfrm>
        </p:grpSpPr>
        <p:sp>
          <p:nvSpPr>
            <p:cNvPr id="20" name="椭圆 7"/>
            <p:cNvSpPr/>
            <p:nvPr/>
          </p:nvSpPr>
          <p:spPr>
            <a:xfrm>
              <a:off x="785731" y="4146222"/>
              <a:ext cx="1146863" cy="1048122"/>
            </a:xfrm>
            <a:prstGeom prst="ellipse">
              <a:avLst/>
            </a:prstGeom>
            <a:solidFill>
              <a:srgbClr val="002245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6611" y="4200570"/>
              <a:ext cx="1405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Facebook" panose="02040403050506020204" pitchFamily="18" charset="0"/>
                </a:rPr>
                <a:t>3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66008" y="515661"/>
            <a:ext cx="1030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ngoặc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đơn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chỉnh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acebook" panose="02040403050506020204" pitchFamily="18" charset="0"/>
              </a:rPr>
              <a:t>sau</a:t>
            </a:r>
            <a:endParaRPr lang="vi-VN" sz="2400" dirty="0">
              <a:solidFill>
                <a:schemeClr val="bg1"/>
              </a:solidFill>
            </a:endParaRPr>
          </a:p>
        </p:txBody>
      </p:sp>
      <p:sp>
        <p:nvSpPr>
          <p:cNvPr id="8" name="对角圆角矩形 7"/>
          <p:cNvSpPr/>
          <p:nvPr/>
        </p:nvSpPr>
        <p:spPr>
          <a:xfrm flipH="1">
            <a:off x="574085" y="1692968"/>
            <a:ext cx="10985680" cy="4712833"/>
          </a:xfrm>
          <a:prstGeom prst="round2DiagRect">
            <a:avLst/>
          </a:prstGeom>
          <a:solidFill>
            <a:schemeClr val="bg1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4266050" y="1283916"/>
            <a:ext cx="3468667" cy="543624"/>
            <a:chOff x="4727332" y="1225754"/>
            <a:chExt cx="3468667" cy="595484"/>
          </a:xfrm>
        </p:grpSpPr>
        <p:sp>
          <p:nvSpPr>
            <p:cNvPr id="10" name="对角圆角矩形 9"/>
            <p:cNvSpPr/>
            <p:nvPr/>
          </p:nvSpPr>
          <p:spPr>
            <a:xfrm flipH="1">
              <a:off x="4919729" y="1259787"/>
              <a:ext cx="3083874" cy="56145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28575">
              <a:solidFill>
                <a:srgbClr val="0627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27332" y="1225754"/>
              <a:ext cx="3468667" cy="573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Cây</a:t>
              </a:r>
              <a:r>
                <a:rPr lang="en-US" sz="2800" dirty="0">
                  <a:solidFill>
                    <a:srgbClr val="062743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mai</a:t>
              </a:r>
              <a:r>
                <a:rPr lang="en-US" sz="2800" dirty="0">
                  <a:solidFill>
                    <a:srgbClr val="062743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tứ</a:t>
              </a:r>
              <a:r>
                <a:rPr lang="en-US" sz="2800" dirty="0">
                  <a:solidFill>
                    <a:srgbClr val="062743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quý</a:t>
              </a:r>
              <a:endParaRPr lang="vi-VN" sz="2800" dirty="0">
                <a:solidFill>
                  <a:srgbClr val="062743"/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997004" y="1932498"/>
            <a:ext cx="734094" cy="343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ounded Rectangle 28"/>
          <p:cNvSpPr/>
          <p:nvPr/>
        </p:nvSpPr>
        <p:spPr>
          <a:xfrm>
            <a:off x="8642849" y="2249995"/>
            <a:ext cx="514029" cy="343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ounded Rectangle 30"/>
          <p:cNvSpPr/>
          <p:nvPr/>
        </p:nvSpPr>
        <p:spPr>
          <a:xfrm>
            <a:off x="1737626" y="2653687"/>
            <a:ext cx="722239" cy="343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3004301" y="2996942"/>
            <a:ext cx="550267" cy="343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6800170" y="3353076"/>
            <a:ext cx="697044" cy="343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ounded Rectangle 34"/>
          <p:cNvSpPr/>
          <p:nvPr/>
        </p:nvSpPr>
        <p:spPr>
          <a:xfrm>
            <a:off x="9721528" y="5218366"/>
            <a:ext cx="349751" cy="343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ounded Rectangle 35"/>
          <p:cNvSpPr/>
          <p:nvPr/>
        </p:nvSpPr>
        <p:spPr>
          <a:xfrm>
            <a:off x="7945805" y="5561621"/>
            <a:ext cx="697044" cy="343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TextBox 36"/>
          <p:cNvSpPr txBox="1"/>
          <p:nvPr/>
        </p:nvSpPr>
        <p:spPr>
          <a:xfrm>
            <a:off x="8899863" y="6044661"/>
            <a:ext cx="273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62743"/>
                </a:solidFill>
                <a:latin typeface="+mj-lt"/>
              </a:rPr>
              <a:t>Theo </a:t>
            </a:r>
            <a:r>
              <a:rPr lang="en-US" b="1" i="1" dirty="0" err="1">
                <a:solidFill>
                  <a:srgbClr val="062743"/>
                </a:solidFill>
                <a:latin typeface="+mj-lt"/>
              </a:rPr>
              <a:t>Nguyễn</a:t>
            </a:r>
            <a:r>
              <a:rPr lang="en-US" b="1" i="1" dirty="0">
                <a:solidFill>
                  <a:srgbClr val="062743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062743"/>
                </a:solidFill>
                <a:latin typeface="+mj-lt"/>
              </a:rPr>
              <a:t>Vũ</a:t>
            </a:r>
            <a:r>
              <a:rPr lang="en-US" b="1" i="1" dirty="0">
                <a:solidFill>
                  <a:srgbClr val="062743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062743"/>
                </a:solidFill>
                <a:latin typeface="+mj-lt"/>
              </a:rPr>
              <a:t>Tiềm</a:t>
            </a:r>
            <a:endParaRPr lang="vi-VN" b="1" i="1" dirty="0">
              <a:solidFill>
                <a:srgbClr val="062743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139" y="1858609"/>
            <a:ext cx="10687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62743"/>
                </a:solidFill>
                <a:latin typeface="+mj-lt"/>
              </a:rPr>
              <a:t>    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Cây mai cao trên hai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mét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(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dáng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giáng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ráng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) 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thanh, thân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thẳng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như thân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trúc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.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Tán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tròn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tự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nhiên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xòe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rộng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ở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phần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gốc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thu 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(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giần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dần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rần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)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thành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một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(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điễm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điểm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) 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ở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đỉnh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ngọn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.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Gốc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lớn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bằng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bắp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tay,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cành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vươn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đều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nhánh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nào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cũng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(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giắn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dắn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rắn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)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chắc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.</a:t>
            </a:r>
            <a:endParaRPr lang="en-US" sz="2400" dirty="0">
              <a:solidFill>
                <a:srgbClr val="062743"/>
              </a:solidFill>
              <a:latin typeface="+mj-lt"/>
            </a:endParaRPr>
          </a:p>
          <a:p>
            <a:pPr algn="just"/>
            <a:r>
              <a:rPr lang="en-US" sz="2400" dirty="0">
                <a:solidFill>
                  <a:srgbClr val="062743"/>
                </a:solidFill>
                <a:latin typeface="+mj-lt"/>
              </a:rPr>
              <a:t>    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Mai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tứ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quý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nở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bốn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mùa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.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Cánh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hoa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vàng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(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thẫm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thẩm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)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xếp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làm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ba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lớp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. Năm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cánh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đài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đỏ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tía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như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ức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gà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chọi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đỏ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suốt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từ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đời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hoa sang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đời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kết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trái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.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Trái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kết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màu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chín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đậm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óng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ánh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như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những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hạt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cườm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đính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trên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tầng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áo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lá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lúc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nào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cũng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xum xuê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một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màu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xanh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chắc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bền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.</a:t>
            </a:r>
            <a:endParaRPr lang="en-US" sz="2400" dirty="0">
              <a:solidFill>
                <a:srgbClr val="062743"/>
              </a:solidFill>
              <a:latin typeface="+mj-lt"/>
            </a:endParaRPr>
          </a:p>
          <a:p>
            <a:pPr algn="just"/>
            <a:r>
              <a:rPr lang="en-US" sz="2400" dirty="0">
                <a:solidFill>
                  <a:srgbClr val="062743"/>
                </a:solidFill>
                <a:latin typeface="+mj-lt"/>
              </a:rPr>
              <a:t>   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Đứng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bên cây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ngắm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hoa, xem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lá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ta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thầm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cảm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phục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cái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mầu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nhiệm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của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tạo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vật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trong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sự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hào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phóng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và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lo xa: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đã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có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mai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vàng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rực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(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rở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rỡ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)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góp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với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muôn hoa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ngày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Tết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lại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còn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có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mai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tứ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quý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cần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(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mẫn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/</a:t>
            </a:r>
            <a:r>
              <a:rPr lang="vi-VN" sz="2400" b="1" dirty="0" err="1">
                <a:solidFill>
                  <a:srgbClr val="062743"/>
                </a:solidFill>
                <a:latin typeface="+mj-lt"/>
              </a:rPr>
              <a:t>mẩn</a:t>
            </a:r>
            <a:r>
              <a:rPr lang="vi-VN" sz="2400" b="1" dirty="0">
                <a:solidFill>
                  <a:srgbClr val="062743"/>
                </a:solidFill>
                <a:latin typeface="+mj-lt"/>
              </a:rPr>
              <a:t>)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,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thịnh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62743"/>
                </a:solidFill>
                <a:latin typeface="+mj-lt"/>
              </a:rPr>
              <a:t>vượng</a:t>
            </a:r>
            <a:r>
              <a:rPr lang="vi-VN" sz="2400" dirty="0">
                <a:solidFill>
                  <a:srgbClr val="062743"/>
                </a:solidFill>
                <a:latin typeface="+mj-lt"/>
              </a:rPr>
              <a:t> quanh năm.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 animBg="1"/>
      <p:bldP spid="17" grpId="0" animBg="1"/>
      <p:bldP spid="29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对角圆角矩形 7"/>
          <p:cNvSpPr/>
          <p:nvPr/>
        </p:nvSpPr>
        <p:spPr>
          <a:xfrm flipH="1">
            <a:off x="574085" y="1692968"/>
            <a:ext cx="10985680" cy="4712833"/>
          </a:xfrm>
          <a:prstGeom prst="round2DiagRect">
            <a:avLst/>
          </a:prstGeom>
          <a:solidFill>
            <a:schemeClr val="bg1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66050" y="1283916"/>
            <a:ext cx="3468667" cy="543624"/>
            <a:chOff x="4727332" y="1225754"/>
            <a:chExt cx="3468667" cy="595484"/>
          </a:xfrm>
        </p:grpSpPr>
        <p:sp>
          <p:nvSpPr>
            <p:cNvPr id="10" name="对角圆角矩形 9"/>
            <p:cNvSpPr/>
            <p:nvPr/>
          </p:nvSpPr>
          <p:spPr>
            <a:xfrm flipH="1">
              <a:off x="4919729" y="1259787"/>
              <a:ext cx="3083874" cy="56145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28575">
              <a:solidFill>
                <a:srgbClr val="06274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27332" y="1225754"/>
              <a:ext cx="3468667" cy="573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Cây</a:t>
              </a:r>
              <a:r>
                <a:rPr lang="en-US" sz="2800" dirty="0">
                  <a:solidFill>
                    <a:srgbClr val="062743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mai</a:t>
              </a:r>
              <a:r>
                <a:rPr lang="en-US" sz="2800" dirty="0">
                  <a:solidFill>
                    <a:srgbClr val="062743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tứ</a:t>
              </a:r>
              <a:r>
                <a:rPr lang="en-US" sz="2800" dirty="0">
                  <a:solidFill>
                    <a:srgbClr val="062743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2800" dirty="0" err="1">
                  <a:solidFill>
                    <a:srgbClr val="062743"/>
                  </a:solidFill>
                  <a:latin typeface="UTM Facebook" panose="02040403050506020204" pitchFamily="18" charset="0"/>
                </a:rPr>
                <a:t>quý</a:t>
              </a:r>
              <a:endParaRPr lang="vi-VN" sz="2800" dirty="0">
                <a:solidFill>
                  <a:srgbClr val="062743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1419" y="585196"/>
            <a:ext cx="1117230" cy="888258"/>
            <a:chOff x="656611" y="4146222"/>
            <a:chExt cx="1405101" cy="1048122"/>
          </a:xfrm>
        </p:grpSpPr>
        <p:sp>
          <p:nvSpPr>
            <p:cNvPr id="20" name="椭圆 7"/>
            <p:cNvSpPr/>
            <p:nvPr/>
          </p:nvSpPr>
          <p:spPr>
            <a:xfrm>
              <a:off x="785731" y="4146222"/>
              <a:ext cx="1146863" cy="1048122"/>
            </a:xfrm>
            <a:prstGeom prst="ellipse">
              <a:avLst/>
            </a:prstGeom>
            <a:solidFill>
              <a:srgbClr val="002245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6611" y="4200570"/>
              <a:ext cx="1405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FFFF"/>
                  </a:solidFill>
                  <a:latin typeface="UTM Facebook" panose="02040403050506020204" pitchFamily="18" charset="0"/>
                </a:rPr>
                <a:t>3</a:t>
              </a:r>
              <a:endParaRPr lang="vi-VN" sz="4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66008" y="515661"/>
            <a:ext cx="1030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Chọn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tiếng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thích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hợp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ngoặc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đơn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để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hoàn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chỉnh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UTM Facebook" panose="020404030505060202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UTM Facebook" panose="02040403050506020204" pitchFamily="18" charset="0"/>
              </a:rPr>
              <a:t>sau</a:t>
            </a:r>
            <a:endParaRPr lang="vi-VN" sz="24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139" y="1858609"/>
            <a:ext cx="106877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62743"/>
                </a:solidFill>
              </a:rPr>
              <a:t>    </a:t>
            </a:r>
            <a:r>
              <a:rPr lang="vi-VN" sz="2400" dirty="0">
                <a:solidFill>
                  <a:srgbClr val="062743"/>
                </a:solidFill>
              </a:rPr>
              <a:t>Cây mai cao trên hai </a:t>
            </a:r>
            <a:r>
              <a:rPr lang="vi-VN" sz="2400" dirty="0" err="1">
                <a:solidFill>
                  <a:srgbClr val="062743"/>
                </a:solidFill>
              </a:rPr>
              <a:t>mét</a:t>
            </a:r>
            <a:r>
              <a:rPr lang="vi-VN" sz="2400" dirty="0">
                <a:solidFill>
                  <a:srgbClr val="062743"/>
                </a:solidFill>
              </a:rPr>
              <a:t>, </a:t>
            </a:r>
            <a:r>
              <a:rPr lang="vi-VN" sz="2400" b="1" dirty="0" err="1">
                <a:solidFill>
                  <a:srgbClr val="062743"/>
                </a:solidFill>
              </a:rPr>
              <a:t>dán</a:t>
            </a:r>
            <a:r>
              <a:rPr lang="en-US" sz="2400" b="1" dirty="0">
                <a:solidFill>
                  <a:srgbClr val="062743"/>
                </a:solidFill>
              </a:rPr>
              <a:t>g</a:t>
            </a:r>
            <a:r>
              <a:rPr lang="vi-VN" sz="2400" b="1" dirty="0">
                <a:solidFill>
                  <a:srgbClr val="062743"/>
                </a:solidFill>
              </a:rPr>
              <a:t> </a:t>
            </a:r>
            <a:r>
              <a:rPr lang="vi-VN" sz="2400" dirty="0">
                <a:solidFill>
                  <a:srgbClr val="062743"/>
                </a:solidFill>
              </a:rPr>
              <a:t>thanh, thân </a:t>
            </a:r>
            <a:r>
              <a:rPr lang="vi-VN" sz="2400" dirty="0" err="1">
                <a:solidFill>
                  <a:srgbClr val="062743"/>
                </a:solidFill>
              </a:rPr>
              <a:t>thẳng</a:t>
            </a:r>
            <a:r>
              <a:rPr lang="vi-VN" sz="2400" dirty="0">
                <a:solidFill>
                  <a:srgbClr val="062743"/>
                </a:solidFill>
              </a:rPr>
              <a:t> như thân </a:t>
            </a:r>
            <a:r>
              <a:rPr lang="vi-VN" sz="2400" dirty="0" err="1">
                <a:solidFill>
                  <a:srgbClr val="062743"/>
                </a:solidFill>
              </a:rPr>
              <a:t>trúc</a:t>
            </a:r>
            <a:r>
              <a:rPr lang="vi-VN" sz="2400" dirty="0">
                <a:solidFill>
                  <a:srgbClr val="062743"/>
                </a:solidFill>
              </a:rPr>
              <a:t>. </a:t>
            </a:r>
            <a:r>
              <a:rPr lang="vi-VN" sz="2400" dirty="0" err="1">
                <a:solidFill>
                  <a:srgbClr val="062743"/>
                </a:solidFill>
              </a:rPr>
              <a:t>Tán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tròn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tự</a:t>
            </a:r>
            <a:r>
              <a:rPr lang="vi-VN" sz="2400" dirty="0">
                <a:solidFill>
                  <a:srgbClr val="062743"/>
                </a:solidFill>
              </a:rPr>
              <a:t> nhiên </a:t>
            </a:r>
            <a:r>
              <a:rPr lang="vi-VN" sz="2400" dirty="0" err="1">
                <a:solidFill>
                  <a:srgbClr val="062743"/>
                </a:solidFill>
              </a:rPr>
              <a:t>xòe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rộng</a:t>
            </a:r>
            <a:r>
              <a:rPr lang="vi-VN" sz="2400" dirty="0">
                <a:solidFill>
                  <a:srgbClr val="062743"/>
                </a:solidFill>
              </a:rPr>
              <a:t> ở </a:t>
            </a:r>
            <a:r>
              <a:rPr lang="vi-VN" sz="2400" dirty="0" err="1">
                <a:solidFill>
                  <a:srgbClr val="062743"/>
                </a:solidFill>
              </a:rPr>
              <a:t>phần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gốc</a:t>
            </a:r>
            <a:r>
              <a:rPr lang="vi-VN" sz="2400" dirty="0">
                <a:solidFill>
                  <a:srgbClr val="062743"/>
                </a:solidFill>
              </a:rPr>
              <a:t>, thu</a:t>
            </a:r>
            <a:r>
              <a:rPr lang="en-US" sz="2400" dirty="0">
                <a:solidFill>
                  <a:srgbClr val="062743"/>
                </a:solidFill>
              </a:rPr>
              <a:t> </a:t>
            </a:r>
            <a:r>
              <a:rPr lang="vi-VN" sz="2400" b="1" dirty="0" err="1">
                <a:solidFill>
                  <a:srgbClr val="062743"/>
                </a:solidFill>
              </a:rPr>
              <a:t>dần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thành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một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b="1" dirty="0" err="1">
                <a:solidFill>
                  <a:srgbClr val="062743"/>
                </a:solidFill>
              </a:rPr>
              <a:t>điểm</a:t>
            </a:r>
            <a:r>
              <a:rPr lang="en-US" sz="2400" b="1" dirty="0">
                <a:solidFill>
                  <a:srgbClr val="062743"/>
                </a:solidFill>
              </a:rPr>
              <a:t> </a:t>
            </a:r>
            <a:r>
              <a:rPr lang="vi-VN" sz="2400" dirty="0">
                <a:solidFill>
                  <a:srgbClr val="062743"/>
                </a:solidFill>
              </a:rPr>
              <a:t>ở </a:t>
            </a:r>
            <a:r>
              <a:rPr lang="vi-VN" sz="2400" dirty="0" err="1">
                <a:solidFill>
                  <a:srgbClr val="062743"/>
                </a:solidFill>
              </a:rPr>
              <a:t>đỉnh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ngọn</a:t>
            </a:r>
            <a:r>
              <a:rPr lang="vi-VN" sz="2400" dirty="0">
                <a:solidFill>
                  <a:srgbClr val="062743"/>
                </a:solidFill>
              </a:rPr>
              <a:t>. </a:t>
            </a:r>
            <a:r>
              <a:rPr lang="vi-VN" sz="2400" dirty="0" err="1">
                <a:solidFill>
                  <a:srgbClr val="062743"/>
                </a:solidFill>
              </a:rPr>
              <a:t>Gốc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lớn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bằng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bắp</a:t>
            </a:r>
            <a:r>
              <a:rPr lang="vi-VN" sz="2400" dirty="0">
                <a:solidFill>
                  <a:srgbClr val="062743"/>
                </a:solidFill>
              </a:rPr>
              <a:t> tay, </a:t>
            </a:r>
            <a:r>
              <a:rPr lang="vi-VN" sz="2400" dirty="0" err="1">
                <a:solidFill>
                  <a:srgbClr val="062743"/>
                </a:solidFill>
              </a:rPr>
              <a:t>cành</a:t>
            </a:r>
            <a:r>
              <a:rPr lang="vi-VN" sz="2400" dirty="0">
                <a:solidFill>
                  <a:srgbClr val="062743"/>
                </a:solidFill>
              </a:rPr>
              <a:t> vươn </a:t>
            </a:r>
            <a:r>
              <a:rPr lang="vi-VN" sz="2400" dirty="0" err="1">
                <a:solidFill>
                  <a:srgbClr val="062743"/>
                </a:solidFill>
              </a:rPr>
              <a:t>đều</a:t>
            </a:r>
            <a:r>
              <a:rPr lang="vi-VN" sz="2400" dirty="0">
                <a:solidFill>
                  <a:srgbClr val="062743"/>
                </a:solidFill>
              </a:rPr>
              <a:t>, </a:t>
            </a:r>
            <a:r>
              <a:rPr lang="vi-VN" sz="2400" dirty="0" err="1">
                <a:solidFill>
                  <a:srgbClr val="062743"/>
                </a:solidFill>
              </a:rPr>
              <a:t>nhánh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nào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cũng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b="1" dirty="0" err="1">
                <a:solidFill>
                  <a:srgbClr val="062743"/>
                </a:solidFill>
              </a:rPr>
              <a:t>rắn</a:t>
            </a:r>
            <a:r>
              <a:rPr lang="vi-VN" sz="2400" b="1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chắc</a:t>
            </a:r>
            <a:r>
              <a:rPr lang="vi-VN" sz="2400" dirty="0">
                <a:solidFill>
                  <a:srgbClr val="062743"/>
                </a:solidFill>
              </a:rPr>
              <a:t>.</a:t>
            </a:r>
            <a:endParaRPr lang="en-US" sz="2400" dirty="0">
              <a:solidFill>
                <a:srgbClr val="062743"/>
              </a:solidFill>
            </a:endParaRPr>
          </a:p>
          <a:p>
            <a:pPr algn="just"/>
            <a:r>
              <a:rPr lang="en-US" sz="2400" dirty="0">
                <a:solidFill>
                  <a:srgbClr val="062743"/>
                </a:solidFill>
              </a:rPr>
              <a:t>    </a:t>
            </a:r>
            <a:r>
              <a:rPr lang="vi-VN" sz="2400" dirty="0">
                <a:solidFill>
                  <a:srgbClr val="062743"/>
                </a:solidFill>
              </a:rPr>
              <a:t>Mai </a:t>
            </a:r>
            <a:r>
              <a:rPr lang="vi-VN" sz="2400" dirty="0" err="1">
                <a:solidFill>
                  <a:srgbClr val="062743"/>
                </a:solidFill>
              </a:rPr>
              <a:t>tứ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quý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nở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bốn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mùa</a:t>
            </a:r>
            <a:r>
              <a:rPr lang="vi-VN" sz="2400" dirty="0">
                <a:solidFill>
                  <a:srgbClr val="062743"/>
                </a:solidFill>
              </a:rPr>
              <a:t>. </a:t>
            </a:r>
            <a:r>
              <a:rPr lang="vi-VN" sz="2400" dirty="0" err="1">
                <a:solidFill>
                  <a:srgbClr val="062743"/>
                </a:solidFill>
              </a:rPr>
              <a:t>Cánh</a:t>
            </a:r>
            <a:r>
              <a:rPr lang="vi-VN" sz="2400" dirty="0">
                <a:solidFill>
                  <a:srgbClr val="062743"/>
                </a:solidFill>
              </a:rPr>
              <a:t> hoa </a:t>
            </a:r>
            <a:r>
              <a:rPr lang="vi-VN" sz="2400" dirty="0" err="1">
                <a:solidFill>
                  <a:srgbClr val="062743"/>
                </a:solidFill>
              </a:rPr>
              <a:t>vàng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b="1" dirty="0" err="1">
                <a:solidFill>
                  <a:srgbClr val="062743"/>
                </a:solidFill>
              </a:rPr>
              <a:t>thẫ</a:t>
            </a:r>
            <a:r>
              <a:rPr lang="en-US" sz="2400" b="1" dirty="0">
                <a:solidFill>
                  <a:srgbClr val="062743"/>
                </a:solidFill>
              </a:rPr>
              <a:t>m</a:t>
            </a:r>
            <a:r>
              <a:rPr lang="vi-VN" sz="2400" b="1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xếp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làm</a:t>
            </a:r>
            <a:r>
              <a:rPr lang="vi-VN" sz="2400" dirty="0">
                <a:solidFill>
                  <a:srgbClr val="062743"/>
                </a:solidFill>
              </a:rPr>
              <a:t> ba </a:t>
            </a:r>
            <a:r>
              <a:rPr lang="vi-VN" sz="2400" dirty="0" err="1">
                <a:solidFill>
                  <a:srgbClr val="062743"/>
                </a:solidFill>
              </a:rPr>
              <a:t>lớp</a:t>
            </a:r>
            <a:r>
              <a:rPr lang="vi-VN" sz="2400" dirty="0">
                <a:solidFill>
                  <a:srgbClr val="062743"/>
                </a:solidFill>
              </a:rPr>
              <a:t>. Năm </a:t>
            </a:r>
            <a:r>
              <a:rPr lang="vi-VN" sz="2400" dirty="0" err="1">
                <a:solidFill>
                  <a:srgbClr val="062743"/>
                </a:solidFill>
              </a:rPr>
              <a:t>cánh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đài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đỏ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tía</a:t>
            </a:r>
            <a:r>
              <a:rPr lang="vi-VN" sz="2400" dirty="0">
                <a:solidFill>
                  <a:srgbClr val="062743"/>
                </a:solidFill>
              </a:rPr>
              <a:t> như </a:t>
            </a:r>
            <a:r>
              <a:rPr lang="vi-VN" sz="2400" dirty="0" err="1">
                <a:solidFill>
                  <a:srgbClr val="062743"/>
                </a:solidFill>
              </a:rPr>
              <a:t>ức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gà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chọi</a:t>
            </a:r>
            <a:r>
              <a:rPr lang="vi-VN" sz="2400" dirty="0">
                <a:solidFill>
                  <a:srgbClr val="062743"/>
                </a:solidFill>
              </a:rPr>
              <a:t>, </a:t>
            </a:r>
            <a:r>
              <a:rPr lang="vi-VN" sz="2400" dirty="0" err="1">
                <a:solidFill>
                  <a:srgbClr val="062743"/>
                </a:solidFill>
              </a:rPr>
              <a:t>đỏ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suốt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từ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đời</a:t>
            </a:r>
            <a:r>
              <a:rPr lang="vi-VN" sz="2400" dirty="0">
                <a:solidFill>
                  <a:srgbClr val="062743"/>
                </a:solidFill>
              </a:rPr>
              <a:t> hoa sang </a:t>
            </a:r>
            <a:r>
              <a:rPr lang="vi-VN" sz="2400" dirty="0" err="1">
                <a:solidFill>
                  <a:srgbClr val="062743"/>
                </a:solidFill>
              </a:rPr>
              <a:t>đời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kết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trái</a:t>
            </a:r>
            <a:r>
              <a:rPr lang="vi-VN" sz="2400" dirty="0">
                <a:solidFill>
                  <a:srgbClr val="062743"/>
                </a:solidFill>
              </a:rPr>
              <a:t>. </a:t>
            </a:r>
            <a:r>
              <a:rPr lang="vi-VN" sz="2400" dirty="0" err="1">
                <a:solidFill>
                  <a:srgbClr val="062743"/>
                </a:solidFill>
              </a:rPr>
              <a:t>Trái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kết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màu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chín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đậm</a:t>
            </a:r>
            <a:r>
              <a:rPr lang="vi-VN" sz="2400" dirty="0">
                <a:solidFill>
                  <a:srgbClr val="062743"/>
                </a:solidFill>
              </a:rPr>
              <a:t>, </a:t>
            </a:r>
            <a:r>
              <a:rPr lang="vi-VN" sz="2400" dirty="0" err="1">
                <a:solidFill>
                  <a:srgbClr val="062743"/>
                </a:solidFill>
              </a:rPr>
              <a:t>óng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ánh</a:t>
            </a:r>
            <a:r>
              <a:rPr lang="vi-VN" sz="2400" dirty="0">
                <a:solidFill>
                  <a:srgbClr val="062743"/>
                </a:solidFill>
              </a:rPr>
              <a:t> như </a:t>
            </a:r>
            <a:r>
              <a:rPr lang="vi-VN" sz="2400" dirty="0" err="1">
                <a:solidFill>
                  <a:srgbClr val="062743"/>
                </a:solidFill>
              </a:rPr>
              <a:t>những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hạt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cườm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đính</a:t>
            </a:r>
            <a:r>
              <a:rPr lang="vi-VN" sz="2400" dirty="0">
                <a:solidFill>
                  <a:srgbClr val="062743"/>
                </a:solidFill>
              </a:rPr>
              <a:t> trên </a:t>
            </a:r>
            <a:r>
              <a:rPr lang="vi-VN" sz="2400" dirty="0" err="1">
                <a:solidFill>
                  <a:srgbClr val="062743"/>
                </a:solidFill>
              </a:rPr>
              <a:t>tầng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áo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lá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lúc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nào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cũng</a:t>
            </a:r>
            <a:r>
              <a:rPr lang="vi-VN" sz="2400" dirty="0">
                <a:solidFill>
                  <a:srgbClr val="062743"/>
                </a:solidFill>
              </a:rPr>
              <a:t> xum xuê </a:t>
            </a:r>
            <a:r>
              <a:rPr lang="vi-VN" sz="2400" dirty="0" err="1">
                <a:solidFill>
                  <a:srgbClr val="062743"/>
                </a:solidFill>
              </a:rPr>
              <a:t>một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màu</a:t>
            </a:r>
            <a:r>
              <a:rPr lang="vi-VN" sz="2400" dirty="0">
                <a:solidFill>
                  <a:srgbClr val="062743"/>
                </a:solidFill>
              </a:rPr>
              <a:t> xanh </a:t>
            </a:r>
            <a:r>
              <a:rPr lang="vi-VN" sz="2400" dirty="0" err="1">
                <a:solidFill>
                  <a:srgbClr val="062743"/>
                </a:solidFill>
              </a:rPr>
              <a:t>chắc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bền</a:t>
            </a:r>
            <a:r>
              <a:rPr lang="vi-VN" sz="2400" dirty="0">
                <a:solidFill>
                  <a:srgbClr val="062743"/>
                </a:solidFill>
              </a:rPr>
              <a:t>.</a:t>
            </a:r>
            <a:endParaRPr lang="en-US" sz="2400" dirty="0">
              <a:solidFill>
                <a:srgbClr val="062743"/>
              </a:solidFill>
            </a:endParaRPr>
          </a:p>
          <a:p>
            <a:pPr algn="just"/>
            <a:r>
              <a:rPr lang="en-US" sz="2400" dirty="0">
                <a:solidFill>
                  <a:srgbClr val="062743"/>
                </a:solidFill>
              </a:rPr>
              <a:t>    </a:t>
            </a:r>
            <a:r>
              <a:rPr lang="vi-VN" sz="2400" dirty="0" err="1">
                <a:solidFill>
                  <a:srgbClr val="062743"/>
                </a:solidFill>
              </a:rPr>
              <a:t>Đứng</a:t>
            </a:r>
            <a:r>
              <a:rPr lang="vi-VN" sz="2400" dirty="0">
                <a:solidFill>
                  <a:srgbClr val="062743"/>
                </a:solidFill>
              </a:rPr>
              <a:t> bên cây </a:t>
            </a:r>
            <a:r>
              <a:rPr lang="vi-VN" sz="2400" dirty="0" err="1">
                <a:solidFill>
                  <a:srgbClr val="062743"/>
                </a:solidFill>
              </a:rPr>
              <a:t>ngắm</a:t>
            </a:r>
            <a:r>
              <a:rPr lang="vi-VN" sz="2400" dirty="0">
                <a:solidFill>
                  <a:srgbClr val="062743"/>
                </a:solidFill>
              </a:rPr>
              <a:t> hoa, xem </a:t>
            </a:r>
            <a:r>
              <a:rPr lang="vi-VN" sz="2400" dirty="0" err="1">
                <a:solidFill>
                  <a:srgbClr val="062743"/>
                </a:solidFill>
              </a:rPr>
              <a:t>lá</a:t>
            </a:r>
            <a:r>
              <a:rPr lang="vi-VN" sz="2400" dirty="0">
                <a:solidFill>
                  <a:srgbClr val="062743"/>
                </a:solidFill>
              </a:rPr>
              <a:t>, ta </a:t>
            </a:r>
            <a:r>
              <a:rPr lang="vi-VN" sz="2400" dirty="0" err="1">
                <a:solidFill>
                  <a:srgbClr val="062743"/>
                </a:solidFill>
              </a:rPr>
              <a:t>thầm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cảm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phục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cái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mầu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nhiệm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của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tạo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vật</a:t>
            </a:r>
            <a:r>
              <a:rPr lang="vi-VN" sz="2400" dirty="0">
                <a:solidFill>
                  <a:srgbClr val="062743"/>
                </a:solidFill>
              </a:rPr>
              <a:t> trong </a:t>
            </a:r>
            <a:r>
              <a:rPr lang="vi-VN" sz="2400" dirty="0" err="1">
                <a:solidFill>
                  <a:srgbClr val="062743"/>
                </a:solidFill>
              </a:rPr>
              <a:t>sự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hào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phóng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và</a:t>
            </a:r>
            <a:r>
              <a:rPr lang="vi-VN" sz="2400" dirty="0">
                <a:solidFill>
                  <a:srgbClr val="062743"/>
                </a:solidFill>
              </a:rPr>
              <a:t> lo xa: </a:t>
            </a:r>
            <a:r>
              <a:rPr lang="vi-VN" sz="2400" dirty="0" err="1">
                <a:solidFill>
                  <a:srgbClr val="062743"/>
                </a:solidFill>
              </a:rPr>
              <a:t>đã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có</a:t>
            </a:r>
            <a:r>
              <a:rPr lang="vi-VN" sz="2400" dirty="0">
                <a:solidFill>
                  <a:srgbClr val="062743"/>
                </a:solidFill>
              </a:rPr>
              <a:t> mai </a:t>
            </a:r>
            <a:r>
              <a:rPr lang="vi-VN" sz="2400" dirty="0" err="1">
                <a:solidFill>
                  <a:srgbClr val="062743"/>
                </a:solidFill>
              </a:rPr>
              <a:t>vàng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rực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b="1" dirty="0" err="1">
                <a:solidFill>
                  <a:srgbClr val="062743"/>
                </a:solidFill>
              </a:rPr>
              <a:t>rỡ</a:t>
            </a:r>
            <a:r>
              <a:rPr lang="vi-VN" sz="2400" b="1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góp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với</a:t>
            </a:r>
            <a:r>
              <a:rPr lang="vi-VN" sz="2400" dirty="0">
                <a:solidFill>
                  <a:srgbClr val="062743"/>
                </a:solidFill>
              </a:rPr>
              <a:t> muôn hoa </a:t>
            </a:r>
            <a:r>
              <a:rPr lang="vi-VN" sz="2400" dirty="0" err="1">
                <a:solidFill>
                  <a:srgbClr val="062743"/>
                </a:solidFill>
              </a:rPr>
              <a:t>ngày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Tết</a:t>
            </a:r>
            <a:r>
              <a:rPr lang="vi-VN" sz="2400" dirty="0">
                <a:solidFill>
                  <a:srgbClr val="062743"/>
                </a:solidFill>
              </a:rPr>
              <a:t>, </a:t>
            </a:r>
            <a:r>
              <a:rPr lang="vi-VN" sz="2400" dirty="0" err="1">
                <a:solidFill>
                  <a:srgbClr val="062743"/>
                </a:solidFill>
              </a:rPr>
              <a:t>lại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còn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có</a:t>
            </a:r>
            <a:r>
              <a:rPr lang="vi-VN" sz="2400" dirty="0">
                <a:solidFill>
                  <a:srgbClr val="062743"/>
                </a:solidFill>
              </a:rPr>
              <a:t> mai </a:t>
            </a:r>
            <a:r>
              <a:rPr lang="vi-VN" sz="2400" dirty="0" err="1">
                <a:solidFill>
                  <a:srgbClr val="062743"/>
                </a:solidFill>
              </a:rPr>
              <a:t>tứ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quý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cần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b="1" dirty="0" err="1">
                <a:solidFill>
                  <a:srgbClr val="062743"/>
                </a:solidFill>
              </a:rPr>
              <a:t>mẫn</a:t>
            </a:r>
            <a:r>
              <a:rPr lang="en-US" sz="2400" b="1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thịnh</a:t>
            </a:r>
            <a:r>
              <a:rPr lang="vi-VN" sz="2400" dirty="0">
                <a:solidFill>
                  <a:srgbClr val="062743"/>
                </a:solidFill>
              </a:rPr>
              <a:t> </a:t>
            </a:r>
            <a:r>
              <a:rPr lang="vi-VN" sz="2400" dirty="0" err="1">
                <a:solidFill>
                  <a:srgbClr val="062743"/>
                </a:solidFill>
              </a:rPr>
              <a:t>vượng</a:t>
            </a:r>
            <a:r>
              <a:rPr lang="vi-VN" sz="2400" dirty="0">
                <a:solidFill>
                  <a:srgbClr val="062743"/>
                </a:solidFill>
              </a:rPr>
              <a:t> quanh năm.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9904" y="5683981"/>
            <a:ext cx="302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62743"/>
                </a:solidFill>
              </a:rPr>
              <a:t>Theo </a:t>
            </a:r>
            <a:r>
              <a:rPr lang="en-US" sz="2000" b="1" i="1" dirty="0" err="1">
                <a:solidFill>
                  <a:srgbClr val="062743"/>
                </a:solidFill>
              </a:rPr>
              <a:t>Nguyễn</a:t>
            </a:r>
            <a:r>
              <a:rPr lang="en-US" sz="2000" b="1" i="1" dirty="0">
                <a:solidFill>
                  <a:srgbClr val="062743"/>
                </a:solidFill>
              </a:rPr>
              <a:t> </a:t>
            </a:r>
            <a:r>
              <a:rPr lang="en-US" sz="2000" b="1" i="1" dirty="0" err="1">
                <a:solidFill>
                  <a:srgbClr val="062743"/>
                </a:solidFill>
              </a:rPr>
              <a:t>Vũ</a:t>
            </a:r>
            <a:r>
              <a:rPr lang="en-US" sz="2000" b="1" i="1" dirty="0">
                <a:solidFill>
                  <a:srgbClr val="062743"/>
                </a:solidFill>
              </a:rPr>
              <a:t> </a:t>
            </a:r>
            <a:r>
              <a:rPr lang="en-US" sz="2000" b="1" i="1" dirty="0" err="1">
                <a:solidFill>
                  <a:srgbClr val="062743"/>
                </a:solidFill>
              </a:rPr>
              <a:t>Tiềm</a:t>
            </a:r>
            <a:endParaRPr lang="vi-VN" sz="2000" b="1" i="1" dirty="0">
              <a:solidFill>
                <a:srgbClr val="06274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1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  <p:bldP spid="24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6625" y="1209336"/>
            <a:ext cx="106568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Tạm</a:t>
            </a:r>
            <a:r>
              <a:rPr lang="en-US" sz="115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biệt</a:t>
            </a:r>
            <a:r>
              <a:rPr lang="en-US" sz="115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các</a:t>
            </a:r>
            <a:r>
              <a:rPr lang="en-US" sz="115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Ready" panose="02040603050506020204" pitchFamily="18" charset="0"/>
              </a:rPr>
              <a:t> con</a:t>
            </a:r>
            <a:endParaRPr lang="vi-VN" sz="115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12" y="4280287"/>
            <a:ext cx="11712188" cy="705600"/>
          </a:xfrm>
        </p:spPr>
        <p:txBody>
          <a:bodyPr>
            <a:noAutofit/>
          </a:bodyPr>
          <a:lstStyle/>
          <a:p>
            <a:r>
              <a:rPr lang="en-US" alt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br>
              <a:rPr lang="en-US" alt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s/x.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14362"/>
            <a:ext cx="864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7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a988923c18a7318822e2b3cec97cd5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4015" y="359410"/>
            <a:ext cx="8034020" cy="6082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316345" y="1697355"/>
            <a:ext cx="3851910" cy="3741420"/>
            <a:chOff x="9947" y="2673"/>
            <a:chExt cx="6066" cy="5892"/>
          </a:xfrm>
        </p:grpSpPr>
        <p:pic>
          <p:nvPicPr>
            <p:cNvPr id="2" name="图片 1" descr="ba988923c18a7318822e2b3cec97cd5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ba988923c18a7318822e2b3cec97cd5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文本框 8"/>
          <p:cNvSpPr txBox="1"/>
          <p:nvPr/>
        </p:nvSpPr>
        <p:spPr>
          <a:xfrm>
            <a:off x="2915819" y="1210825"/>
            <a:ext cx="998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002245"/>
                </a:solidFill>
                <a:latin typeface="UTM Facebook" panose="02040403050506020204" pitchFamily="18" charset="0"/>
                <a:ea typeface="字魂131号-酷乐潮玩体" panose="00000500000000000000" charset="-122"/>
              </a:rPr>
              <a:t>01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92868" y="2156023"/>
            <a:ext cx="3169331" cy="2546587"/>
            <a:chOff x="903996" y="1256165"/>
            <a:chExt cx="3169331" cy="2546587"/>
          </a:xfrm>
        </p:grpSpPr>
        <p:pic>
          <p:nvPicPr>
            <p:cNvPr id="7" name="图片 6" descr="ba988923c18a7318822e2b3cec97cd5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903996" y="1256165"/>
              <a:ext cx="3095869" cy="2546587"/>
            </a:xfrm>
            <a:prstGeom prst="round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9106" y="1461750"/>
              <a:ext cx="30942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Tìm</a:t>
              </a:r>
              <a:r>
                <a:rPr lang="en-US" sz="6000" dirty="0">
                  <a:solidFill>
                    <a:srgbClr val="FFFFFF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hiểu</a:t>
              </a:r>
              <a:r>
                <a:rPr lang="en-US" sz="6000" dirty="0">
                  <a:solidFill>
                    <a:srgbClr val="FFFFFF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bài</a:t>
              </a:r>
              <a:endParaRPr lang="vi-VN" sz="6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872162B8-25A6-6B42-92BE-A1DA5B932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7978" y="1113407"/>
            <a:ext cx="924664" cy="9398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21310" y="330835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310" y="1051560"/>
            <a:ext cx="2131060" cy="4781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681210" y="1038225"/>
            <a:ext cx="2131060" cy="478155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85165" y="943165"/>
            <a:ext cx="5763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 err="1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dirty="0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dirty="0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FFFFFF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13154" y="1819792"/>
            <a:ext cx="4267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lắm</a:t>
            </a:r>
            <a:endParaRPr lang="en-US" altLang="en-US" sz="2400" b="1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Nhưng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đâu</a:t>
            </a:r>
            <a:endParaRPr lang="en-US" altLang="en-US" sz="2400" b="1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nhô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cao</a:t>
            </a:r>
            <a:endParaRPr lang="en-US" altLang="en-US" sz="2400" b="1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Cho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rõ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Nhưng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trẻ</a:t>
            </a:r>
            <a:endParaRPr lang="en-US" altLang="en-US" sz="2400" b="1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ru</a:t>
            </a:r>
            <a:endParaRPr lang="en-US" altLang="en-US" sz="2400" b="1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Cho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ra</a:t>
            </a:r>
            <a:endParaRPr lang="en-US" altLang="en-US" sz="2400" b="1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bế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bồng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sóc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486418" y="1795433"/>
            <a:ext cx="4191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Muốn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trẻ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hiểu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biết</a:t>
            </a: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Thế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bố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sinh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ra</a:t>
            </a: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Bố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dạy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biết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ngoan</a:t>
            </a: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Bố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dạy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biết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nghĩ</a:t>
            </a: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Rộng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lắm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mặt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bể</a:t>
            </a: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Dài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đường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đi</a:t>
            </a: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Núi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thì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xanh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xa</a:t>
            </a:r>
            <a:endParaRPr lang="en-US" altLang="en-US" sz="2400" b="1" dirty="0">
              <a:solidFill>
                <a:srgbClr val="FFFFFF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Hình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tròn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trái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+mj-lt"/>
              </a:rPr>
              <a:t>đất</a:t>
            </a:r>
            <a:r>
              <a:rPr lang="en-US" altLang="en-US" sz="2400" b="1" dirty="0">
                <a:solidFill>
                  <a:srgbClr val="FFFFFF"/>
                </a:solidFill>
                <a:latin typeface="+mj-lt"/>
              </a:rPr>
              <a:t>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311238" y="5384186"/>
            <a:ext cx="2056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 err="1">
                <a:solidFill>
                  <a:srgbClr val="FFFFFF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Xuân</a:t>
            </a:r>
            <a:r>
              <a:rPr lang="en-US" altLang="en-US" sz="3200" dirty="0">
                <a:solidFill>
                  <a:srgbClr val="FFFFFF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Quỳnh</a:t>
            </a:r>
            <a:endParaRPr lang="en-US" altLang="en-US" sz="3200" dirty="0">
              <a:solidFill>
                <a:srgbClr val="FFFFFF"/>
              </a:solidFill>
              <a:latin typeface="UVF MetroScript" panose="03060702040507070403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8789" y="87416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9752330" y="415290"/>
            <a:ext cx="448310" cy="60471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21310" y="330835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ba988923c18a7318822e2b3cec97cd5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4771" y="1506830"/>
            <a:ext cx="1677356" cy="1637978"/>
          </a:xfrm>
          <a:prstGeom prst="ellipse">
            <a:avLst/>
          </a:prstGeom>
          <a:ln w="63500">
            <a:solidFill>
              <a:schemeClr val="bg1"/>
            </a:solidFill>
          </a:ln>
          <a:effectLst/>
        </p:spPr>
      </p:pic>
      <p:pic>
        <p:nvPicPr>
          <p:cNvPr id="28" name="图片 27" descr="ba988923c18a7318822e2b3cec97cd5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24085" y="419735"/>
            <a:ext cx="1876425" cy="60426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7724" y="397866"/>
            <a:ext cx="5726782" cy="2301761"/>
            <a:chOff x="1787724" y="397866"/>
            <a:chExt cx="5726782" cy="23017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EC7D7C-A893-4FED-BBE1-DCAF580A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13" r="42504" b="46238"/>
            <a:stretch/>
          </p:blipFill>
          <p:spPr>
            <a:xfrm>
              <a:off x="1787724" y="397866"/>
              <a:ext cx="5726782" cy="230176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343882" y="922055"/>
              <a:ext cx="48606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nl-NL" sz="3200" dirty="0">
                  <a:solidFill>
                    <a:srgbClr val="002245"/>
                  </a:solidFill>
                  <a:latin typeface="UTM Facebook" panose="02040403050506020204" pitchFamily="18" charset="0"/>
                  <a:ea typeface="Times New Roman" panose="02020603050405020304" pitchFamily="18" charset="0"/>
                </a:rPr>
                <a:t>Đoạn thơ nói về điều gì?</a:t>
              </a:r>
              <a:endParaRPr lang="vi-VN" sz="2800" dirty="0">
                <a:solidFill>
                  <a:srgbClr val="00224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31159" y="2699627"/>
            <a:ext cx="74706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71800" algn="l"/>
              </a:tabLst>
            </a:pPr>
            <a:r>
              <a:rPr lang="nl-NL" sz="3600" dirty="0">
                <a:solidFill>
                  <a:srgbClr val="FFFFFF"/>
                </a:solidFill>
                <a:latin typeface="UTM Facebook" panose="02040403050506020204" pitchFamily="18" charset="0"/>
                <a:ea typeface="Times New Roman" panose="02020603050405020304" pitchFamily="18" charset="0"/>
              </a:rPr>
              <a:t>Sau khi trẻ sinh ra cần phải có mẹ để bế bồng, chăm sóc và     có bố để dạy cho những điều hay</a:t>
            </a:r>
            <a:endParaRPr lang="vi-VN" sz="3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a988923c18a7318822e2b3cec97cd5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4015" y="359410"/>
            <a:ext cx="8034020" cy="6082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16345" y="1697355"/>
            <a:ext cx="3851910" cy="3741420"/>
            <a:chOff x="9947" y="2673"/>
            <a:chExt cx="6066" cy="5892"/>
          </a:xfrm>
        </p:grpSpPr>
        <p:pic>
          <p:nvPicPr>
            <p:cNvPr id="2" name="图片 1" descr="ba988923c18a7318822e2b3cec97cd5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ba988923c18a7318822e2b3cec97cd5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文本框 8"/>
          <p:cNvSpPr txBox="1"/>
          <p:nvPr/>
        </p:nvSpPr>
        <p:spPr>
          <a:xfrm>
            <a:off x="2831757" y="857467"/>
            <a:ext cx="123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002245"/>
                </a:solidFill>
                <a:latin typeface="UTM Facebook" panose="02040403050506020204" pitchFamily="18" charset="0"/>
                <a:ea typeface="字魂131号-酷乐潮玩体" panose="00000500000000000000" charset="-122"/>
              </a:rPr>
              <a:t>02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10889" y="1873130"/>
            <a:ext cx="2844601" cy="2640232"/>
            <a:chOff x="888881" y="1276887"/>
            <a:chExt cx="2844601" cy="2640232"/>
          </a:xfrm>
        </p:grpSpPr>
        <p:pic>
          <p:nvPicPr>
            <p:cNvPr id="7" name="图片 6" descr="ba988923c18a7318822e2b3cec97cd5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981825" y="1276887"/>
              <a:ext cx="2751657" cy="2640232"/>
            </a:xfrm>
            <a:prstGeom prst="round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88881" y="1627507"/>
              <a:ext cx="28411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Viết</a:t>
              </a:r>
              <a:endParaRPr lang="en-US" sz="6000" dirty="0">
                <a:solidFill>
                  <a:srgbClr val="FFFFFF"/>
                </a:solidFill>
                <a:latin typeface="UTM Facebook" panose="02040403050506020204" pitchFamily="18" charset="0"/>
              </a:endParaRPr>
            </a:p>
            <a:p>
              <a:pPr algn="ctr"/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từ</a:t>
              </a:r>
              <a:r>
                <a:rPr lang="en-US" sz="6000" dirty="0">
                  <a:solidFill>
                    <a:srgbClr val="FFFFFF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UTM Facebook" panose="02040403050506020204" pitchFamily="18" charset="0"/>
                </a:rPr>
                <a:t>khó</a:t>
              </a:r>
              <a:endParaRPr lang="vi-VN" sz="6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872162B8-25A6-6B42-92BE-A1DA5B932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1400" y="916491"/>
            <a:ext cx="924664" cy="939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9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316864" y="705475"/>
            <a:ext cx="10126980" cy="51154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0520" y="317500"/>
            <a:ext cx="650875" cy="1461135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05495" y="988844"/>
            <a:ext cx="5181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 err="1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2245"/>
                </a:solidFill>
                <a:latin typeface="UTM Facebook" panose="020404030505060202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113154" y="1819792"/>
            <a:ext cx="4267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lắm</a:t>
            </a: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Nhưng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đâu</a:t>
            </a: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nhô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cao</a:t>
            </a: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Cho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rõ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Nhưng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trẻ</a:t>
            </a: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ru</a:t>
            </a: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Cho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ra</a:t>
            </a:r>
            <a:endParaRPr lang="en-US" altLang="en-US" sz="2400" b="1" dirty="0">
              <a:solidFill>
                <a:srgbClr val="002245"/>
              </a:solidFill>
              <a:latin typeface="+mj-lt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bế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bồng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sóc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486418" y="1795433"/>
            <a:ext cx="4191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Muốn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trẻ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hiểu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biết</a:t>
            </a: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Thế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bố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sinh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ra</a:t>
            </a: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Bố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dạy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biết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ngoan</a:t>
            </a: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Bố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dạy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biết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nghĩ</a:t>
            </a: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Rộng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lắm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mặt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bể</a:t>
            </a: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Dài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con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đường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đi</a:t>
            </a: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Núi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thì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xanh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xa</a:t>
            </a:r>
            <a:endParaRPr lang="en-US" altLang="en-US" sz="2400" b="1" dirty="0">
              <a:solidFill>
                <a:srgbClr val="002245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Hình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tròn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trái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245"/>
                </a:solidFill>
                <a:latin typeface="+mj-lt"/>
              </a:rPr>
              <a:t>đất</a:t>
            </a:r>
            <a:r>
              <a:rPr lang="en-US" altLang="en-US" sz="2400" b="1" dirty="0">
                <a:solidFill>
                  <a:srgbClr val="002245"/>
                </a:solidFill>
                <a:latin typeface="+mj-lt"/>
              </a:rPr>
              <a:t>.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036918" y="5236112"/>
            <a:ext cx="2056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 err="1">
                <a:solidFill>
                  <a:srgbClr val="002245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Xuân</a:t>
            </a:r>
            <a:r>
              <a:rPr lang="en-US" altLang="en-US" sz="3200" dirty="0">
                <a:solidFill>
                  <a:srgbClr val="002245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245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Quỳnh</a:t>
            </a:r>
            <a:endParaRPr lang="en-US" altLang="en-US" sz="3200" dirty="0">
              <a:solidFill>
                <a:srgbClr val="002245"/>
              </a:solidFill>
              <a:latin typeface="UVF MetroScript" panose="03060702040507070403" pitchFamily="66" charset="0"/>
              <a:cs typeface="Times New Roman" panose="02020603050405020304" pitchFamily="18" charset="0"/>
            </a:endParaRPr>
          </a:p>
        </p:txBody>
      </p:sp>
      <p:pic>
        <p:nvPicPr>
          <p:cNvPr id="18" name="图片 1" descr="be3a533fc0c29f888deb6097f42201a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180015" y="2767875"/>
            <a:ext cx="3537004" cy="379539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6CD36D-1186-4857-8D71-36587EE28A41}"/>
              </a:ext>
            </a:extLst>
          </p:cNvPr>
          <p:cNvCxnSpPr/>
          <p:nvPr/>
        </p:nvCxnSpPr>
        <p:spPr>
          <a:xfrm>
            <a:off x="3995225" y="3336648"/>
            <a:ext cx="1026941" cy="0"/>
          </a:xfrm>
          <a:prstGeom prst="line">
            <a:avLst/>
          </a:prstGeom>
          <a:ln w="38100">
            <a:solidFill>
              <a:srgbClr val="DD472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CD36D-1186-4857-8D71-36587EE28A41}"/>
              </a:ext>
            </a:extLst>
          </p:cNvPr>
          <p:cNvCxnSpPr/>
          <p:nvPr/>
        </p:nvCxnSpPr>
        <p:spPr>
          <a:xfrm>
            <a:off x="2715360" y="5144606"/>
            <a:ext cx="1071489" cy="0"/>
          </a:xfrm>
          <a:prstGeom prst="line">
            <a:avLst/>
          </a:prstGeom>
          <a:ln w="38100">
            <a:solidFill>
              <a:srgbClr val="DD472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CD36D-1186-4857-8D71-36587EE28A41}"/>
              </a:ext>
            </a:extLst>
          </p:cNvPr>
          <p:cNvCxnSpPr/>
          <p:nvPr/>
        </p:nvCxnSpPr>
        <p:spPr>
          <a:xfrm>
            <a:off x="3995225" y="5148968"/>
            <a:ext cx="1392701" cy="0"/>
          </a:xfrm>
          <a:prstGeom prst="line">
            <a:avLst/>
          </a:prstGeom>
          <a:ln w="38100">
            <a:solidFill>
              <a:srgbClr val="DD472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6CD36D-1186-4857-8D71-36587EE28A41}"/>
              </a:ext>
            </a:extLst>
          </p:cNvPr>
          <p:cNvCxnSpPr/>
          <p:nvPr/>
        </p:nvCxnSpPr>
        <p:spPr>
          <a:xfrm>
            <a:off x="8304598" y="2937996"/>
            <a:ext cx="1520894" cy="0"/>
          </a:xfrm>
          <a:prstGeom prst="line">
            <a:avLst/>
          </a:prstGeom>
          <a:ln w="38100">
            <a:solidFill>
              <a:srgbClr val="DD472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6CD36D-1186-4857-8D71-36587EE28A41}"/>
              </a:ext>
            </a:extLst>
          </p:cNvPr>
          <p:cNvCxnSpPr/>
          <p:nvPr/>
        </p:nvCxnSpPr>
        <p:spPr>
          <a:xfrm>
            <a:off x="8304598" y="3291317"/>
            <a:ext cx="1191094" cy="0"/>
          </a:xfrm>
          <a:prstGeom prst="line">
            <a:avLst/>
          </a:prstGeom>
          <a:ln w="38100">
            <a:solidFill>
              <a:srgbClr val="DD472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6CD36D-1186-4857-8D71-36587EE28A41}"/>
              </a:ext>
            </a:extLst>
          </p:cNvPr>
          <p:cNvCxnSpPr/>
          <p:nvPr/>
        </p:nvCxnSpPr>
        <p:spPr>
          <a:xfrm>
            <a:off x="8351195" y="4048628"/>
            <a:ext cx="1017888" cy="0"/>
          </a:xfrm>
          <a:prstGeom prst="line">
            <a:avLst/>
          </a:prstGeom>
          <a:ln w="38100">
            <a:solidFill>
              <a:srgbClr val="DD472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2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825a45446d6d06ea94c934a2658a3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8947" y="2805557"/>
            <a:ext cx="4144645" cy="37382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535328" y="629518"/>
            <a:ext cx="518100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600" spc="300" dirty="0" err="1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Luyện</a:t>
            </a:r>
            <a:r>
              <a:rPr lang="en-US" altLang="en-US" sz="6600" spc="300" dirty="0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6600" spc="300" dirty="0" err="1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viết</a:t>
            </a:r>
            <a:r>
              <a:rPr lang="en-US" altLang="en-US" sz="6600" spc="300" dirty="0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6600" spc="300" dirty="0" err="1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từ</a:t>
            </a:r>
            <a:r>
              <a:rPr lang="en-US" altLang="en-US" sz="6600" spc="300" dirty="0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6600" spc="300" dirty="0" err="1">
                <a:solidFill>
                  <a:schemeClr val="bg1"/>
                </a:solidFill>
                <a:latin typeface="UVF MetroScript" panose="03060702040507070403" pitchFamily="66" charset="0"/>
                <a:cs typeface="Times New Roman" panose="02020603050405020304" pitchFamily="18" charset="0"/>
              </a:rPr>
              <a:t>khó</a:t>
            </a:r>
            <a:endParaRPr lang="en-US" altLang="en-US" sz="6600" spc="300" dirty="0">
              <a:solidFill>
                <a:schemeClr val="bg1"/>
              </a:solidFill>
              <a:latin typeface="UVF MetroScript" panose="03060702040507070403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5814" y="1345590"/>
            <a:ext cx="2594977" cy="1606802"/>
            <a:chOff x="1351545" y="1638233"/>
            <a:chExt cx="2794687" cy="1704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28AEF4-9455-4FE0-8FCB-47610C4E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87" b="25495"/>
            <a:stretch/>
          </p:blipFill>
          <p:spPr>
            <a:xfrm>
              <a:off x="1351545" y="1638233"/>
              <a:ext cx="2794687" cy="17045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551253" y="2172090"/>
              <a:ext cx="239526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nhìn</a:t>
              </a:r>
              <a:r>
                <a:rPr lang="en-US" altLang="en-US" sz="3600" b="1" dirty="0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rõ</a:t>
              </a:r>
              <a:endParaRPr lang="en-US" altLang="en-US" sz="36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65814" y="2975093"/>
            <a:ext cx="2594977" cy="1606802"/>
            <a:chOff x="1351545" y="1638233"/>
            <a:chExt cx="2794687" cy="17045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28AEF4-9455-4FE0-8FCB-47610C4E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87" b="25495"/>
            <a:stretch/>
          </p:blipFill>
          <p:spPr>
            <a:xfrm>
              <a:off x="1351545" y="1638233"/>
              <a:ext cx="2794687" cy="17045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551253" y="2172090"/>
              <a:ext cx="239526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bế</a:t>
              </a:r>
              <a:r>
                <a:rPr lang="en-US" altLang="en-US" sz="3600" b="1" dirty="0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bồng</a:t>
              </a:r>
              <a:endParaRPr lang="en-US" altLang="en-US" sz="36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65813" y="4757479"/>
            <a:ext cx="2594977" cy="1606802"/>
            <a:chOff x="1351545" y="1638233"/>
            <a:chExt cx="2794687" cy="17045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328AEF4-9455-4FE0-8FCB-47610C4E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87" b="25495"/>
            <a:stretch/>
          </p:blipFill>
          <p:spPr>
            <a:xfrm>
              <a:off x="1351545" y="1638233"/>
              <a:ext cx="2794687" cy="17045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1451399" y="2218427"/>
              <a:ext cx="2594979" cy="685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chăm</a:t>
              </a:r>
              <a:r>
                <a:rPr lang="en-US" altLang="en-US" sz="3600" b="1" dirty="0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sóc</a:t>
              </a:r>
              <a:endParaRPr lang="en-US" altLang="en-US" sz="36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325672" y="1377109"/>
            <a:ext cx="2780415" cy="1721625"/>
            <a:chOff x="1351545" y="1638232"/>
            <a:chExt cx="2994397" cy="182630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28AEF4-9455-4FE0-8FCB-47610C4E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87" b="25495"/>
            <a:stretch/>
          </p:blipFill>
          <p:spPr>
            <a:xfrm>
              <a:off x="1351545" y="1638232"/>
              <a:ext cx="2994397" cy="1826305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1551254" y="2304259"/>
              <a:ext cx="2694833" cy="685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altLang="en-US" sz="3600" b="1" dirty="0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ngoan</a:t>
              </a:r>
              <a:endParaRPr lang="en-US" altLang="en-US" sz="36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18392" y="3085817"/>
            <a:ext cx="2594977" cy="1606802"/>
            <a:chOff x="1351545" y="1638233"/>
            <a:chExt cx="2794687" cy="17045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28AEF4-9455-4FE0-8FCB-47610C4E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87" b="25495"/>
            <a:stretch/>
          </p:blipFill>
          <p:spPr>
            <a:xfrm>
              <a:off x="1351545" y="1638233"/>
              <a:ext cx="2794687" cy="17045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1451399" y="2218427"/>
              <a:ext cx="2594979" cy="685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altLang="en-US" sz="3600" b="1" dirty="0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nghĩ</a:t>
              </a:r>
              <a:endParaRPr lang="en-US" altLang="en-US" sz="36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569029" y="4803871"/>
            <a:ext cx="2594977" cy="1606802"/>
            <a:chOff x="1351545" y="1638233"/>
            <a:chExt cx="2794687" cy="17045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328AEF4-9455-4FE0-8FCB-47610C4E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87" b="25495"/>
            <a:stretch/>
          </p:blipFill>
          <p:spPr>
            <a:xfrm>
              <a:off x="1351545" y="1638233"/>
              <a:ext cx="2794687" cy="17045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1451399" y="2218427"/>
              <a:ext cx="2594979" cy="685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mặt</a:t>
              </a:r>
              <a:r>
                <a:rPr lang="en-US" altLang="en-US" sz="3600" b="1" dirty="0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245"/>
                  </a:solidFill>
                  <a:latin typeface="+mj-lt"/>
                  <a:cs typeface="Times New Roman" panose="02020603050405020304" pitchFamily="18" charset="0"/>
                </a:rPr>
                <a:t>bể</a:t>
              </a:r>
              <a:endParaRPr lang="en-US" altLang="en-US" sz="3600" b="1" dirty="0">
                <a:solidFill>
                  <a:srgbClr val="002245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0520" y="317500"/>
            <a:ext cx="11490960" cy="6222365"/>
          </a:xfrm>
          <a:prstGeom prst="rect">
            <a:avLst/>
          </a:prstGeom>
          <a:noFill/>
          <a:ln w="1270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7760" y="317500"/>
            <a:ext cx="650875" cy="1461135"/>
          </a:xfrm>
          <a:prstGeom prst="rect">
            <a:avLst/>
          </a:prstGeom>
        </p:spPr>
      </p:pic>
      <p:grpSp>
        <p:nvGrpSpPr>
          <p:cNvPr id="17" name="组合 5"/>
          <p:cNvGrpSpPr/>
          <p:nvPr/>
        </p:nvGrpSpPr>
        <p:grpSpPr>
          <a:xfrm>
            <a:off x="7647980" y="1704933"/>
            <a:ext cx="3851910" cy="3741420"/>
            <a:chOff x="9947" y="2673"/>
            <a:chExt cx="6066" cy="5892"/>
          </a:xfrm>
        </p:grpSpPr>
        <p:pic>
          <p:nvPicPr>
            <p:cNvPr id="18" name="图片 1" descr="ba988923c18a7318822e2b3cec97cd5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4" descr="ba988923c18a7318822e2b3cec97cd5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9947" y="2673"/>
              <a:ext cx="6067" cy="5893"/>
            </a:xfrm>
            <a:prstGeom prst="ellipse">
              <a:avLst/>
            </a:prstGeom>
            <a:ln w="101600">
              <a:solidFill>
                <a:schemeClr val="bg1"/>
              </a:solidFill>
            </a:ln>
            <a:effectLst>
              <a:outerShdw blurRad="4953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048000" y="835476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131" y="2503519"/>
            <a:ext cx="6467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Chuyện</a:t>
            </a:r>
            <a:r>
              <a:rPr lang="en-US" sz="6000" b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cổ</a:t>
            </a:r>
            <a:r>
              <a:rPr lang="en-US" sz="6000" b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tích</a:t>
            </a:r>
            <a:r>
              <a:rPr lang="en-US" sz="6000" b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về</a:t>
            </a:r>
            <a:endParaRPr lang="vi-VN" sz="6000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6107" y="1704933"/>
            <a:ext cx="3785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Nhớ</a:t>
            </a:r>
            <a:r>
              <a:rPr lang="en-US" sz="4400" b="1" i="1" dirty="0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 - </a:t>
            </a:r>
            <a:r>
              <a:rPr lang="en-US" sz="4400" b="1" i="1" dirty="0" err="1">
                <a:solidFill>
                  <a:srgbClr val="FFFFFF"/>
                </a:solidFill>
                <a:effectLst/>
                <a:latin typeface="SVN-Linux Libertine" panose="02040603050506020204" pitchFamily="18" charset="0"/>
              </a:rPr>
              <a:t>viết</a:t>
            </a:r>
            <a:endParaRPr lang="vi-VN" sz="4400" b="1" i="1" dirty="0">
              <a:solidFill>
                <a:srgbClr val="FFFFFF"/>
              </a:solidFill>
              <a:effectLst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06360" y="3241739"/>
            <a:ext cx="3663816" cy="1582341"/>
            <a:chOff x="7339085" y="1771001"/>
            <a:chExt cx="3663816" cy="1582341"/>
          </a:xfrm>
        </p:grpSpPr>
        <p:sp>
          <p:nvSpPr>
            <p:cNvPr id="13" name="TextBox 12"/>
            <p:cNvSpPr txBox="1"/>
            <p:nvPr/>
          </p:nvSpPr>
          <p:spPr>
            <a:xfrm>
              <a:off x="7339085" y="1783682"/>
              <a:ext cx="36002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 w="762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người</a:t>
              </a:r>
              <a:endParaRPr lang="en-US" sz="9600" dirty="0">
                <a:ln w="76200"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latin typeface="SVN-Ready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02614" y="1771001"/>
              <a:ext cx="360028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>
                    <a:solidFill>
                      <a:schemeClr val="bg1"/>
                    </a:solidFill>
                  </a:ln>
                  <a:blipFill>
                    <a:blip r:embed="rId8"/>
                    <a:stretch>
                      <a:fillRect/>
                    </a:stretch>
                  </a:blipFill>
                  <a:effectLst/>
                  <a:latin typeface="SVN-Ready" panose="02040603050506020204" pitchFamily="18" charset="0"/>
                </a:rPr>
                <a:t>người</a:t>
              </a:r>
              <a:endParaRPr lang="en-US" sz="9600" dirty="0">
                <a:ln>
                  <a:solidFill>
                    <a:schemeClr val="bg1"/>
                  </a:solidFill>
                </a:ln>
                <a:blipFill>
                  <a:blip r:embed="rId8"/>
                  <a:stretch>
                    <a:fillRect/>
                  </a:stretch>
                </a:blipFill>
                <a:effectLst/>
                <a:latin typeface="SVN-Ready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2761" y="3277015"/>
            <a:ext cx="2707938" cy="1580426"/>
            <a:chOff x="6705600" y="902083"/>
            <a:chExt cx="2707938" cy="1580426"/>
          </a:xfrm>
        </p:grpSpPr>
        <p:sp>
          <p:nvSpPr>
            <p:cNvPr id="21" name="TextBox 20"/>
            <p:cNvSpPr txBox="1"/>
            <p:nvPr/>
          </p:nvSpPr>
          <p:spPr>
            <a:xfrm>
              <a:off x="6705600" y="912849"/>
              <a:ext cx="2685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 w="762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loài</a:t>
              </a:r>
              <a:r>
                <a:rPr lang="en-US" sz="9600" dirty="0">
                  <a:ln w="762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/>
                  <a:latin typeface="SVN-Ready" panose="02040603050506020204" pitchFamily="18" charset="0"/>
                </a:rPr>
                <a:t>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27651" y="902083"/>
              <a:ext cx="268588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err="1">
                  <a:ln>
                    <a:solidFill>
                      <a:schemeClr val="bg1"/>
                    </a:solidFill>
                  </a:ln>
                  <a:blipFill>
                    <a:blip r:embed="rId8"/>
                    <a:stretch>
                      <a:fillRect/>
                    </a:stretch>
                  </a:blipFill>
                  <a:effectLst/>
                  <a:latin typeface="SVN-Ready" panose="02040603050506020204" pitchFamily="18" charset="0"/>
                </a:rPr>
                <a:t>loài</a:t>
              </a:r>
              <a:r>
                <a:rPr lang="en-US" sz="9600" dirty="0">
                  <a:ln>
                    <a:solidFill>
                      <a:schemeClr val="bg1"/>
                    </a:solidFill>
                  </a:ln>
                  <a:blipFill>
                    <a:blip r:embed="rId8"/>
                    <a:stretch>
                      <a:fillRect/>
                    </a:stretch>
                  </a:blipFill>
                  <a:effectLst/>
                  <a:latin typeface="SVN-Ready" panose="02040603050506020204" pitchFamily="18" charset="0"/>
                </a:rPr>
                <a:t> 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深蓝色夏夜大暑节气小清新卡通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76,&quot;width&quot;:13824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867</Words>
  <Application>Microsoft Office PowerPoint</Application>
  <PresentationFormat>Widescreen</PresentationFormat>
  <Paragraphs>135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Times New Roman</vt:lpstr>
      <vt:lpstr>宋体</vt:lpstr>
      <vt:lpstr>SVN-Linux Libertine</vt:lpstr>
      <vt:lpstr>微软雅黑</vt:lpstr>
      <vt:lpstr>UTM Facebook</vt:lpstr>
      <vt:lpstr>字魂131号-酷乐潮玩体</vt:lpstr>
      <vt:lpstr>UVF MetroScript</vt:lpstr>
      <vt:lpstr>Calibri</vt:lpstr>
      <vt:lpstr>SVN-Ready</vt:lpstr>
      <vt:lpstr>SVN-Newton</vt:lpstr>
      <vt:lpstr>Wingdings</vt:lpstr>
      <vt:lpstr>Arial</vt:lpstr>
      <vt:lpstr>Office 主题​​</vt:lpstr>
      <vt:lpstr>1_Office 主题​​</vt:lpstr>
      <vt:lpstr>PowerPoint Presentation</vt:lpstr>
      <vt:lpstr>- Nhớ viết đúng chính tả, trình bày đúng bài thơ “Chuyện cổ tích về loài người”. - Làm đúng các bài tập phân biệt tiếng có âm vần dễ lẫn s/x.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MangnonTeam</dc:title>
  <dc:subject>CT4</dc:subject>
  <dc:creator>KHuyen</dc:creator>
  <cp:keywords>Mangnon</cp:keywords>
  <cp:lastModifiedBy>Windows User</cp:lastModifiedBy>
  <cp:revision>192</cp:revision>
  <dcterms:created xsi:type="dcterms:W3CDTF">2019-06-19T02:08:00Z</dcterms:created>
  <dcterms:modified xsi:type="dcterms:W3CDTF">2023-01-31T02:18:13Z</dcterms:modified>
  <cp:category>MangnomTeam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