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9"/>
  </p:notesMasterIdLst>
  <p:sldIdLst>
    <p:sldId id="445" r:id="rId3"/>
    <p:sldId id="280" r:id="rId4"/>
    <p:sldId id="464" r:id="rId5"/>
    <p:sldId id="283" r:id="rId6"/>
    <p:sldId id="278" r:id="rId7"/>
    <p:sldId id="416" r:id="rId8"/>
    <p:sldId id="490" r:id="rId9"/>
    <p:sldId id="494" r:id="rId10"/>
    <p:sldId id="523" r:id="rId11"/>
    <p:sldId id="497" r:id="rId12"/>
    <p:sldId id="524" r:id="rId13"/>
    <p:sldId id="518" r:id="rId14"/>
    <p:sldId id="519" r:id="rId15"/>
    <p:sldId id="52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6" d="100"/>
          <a:sy n="66" d="100"/>
        </p:scale>
        <p:origin x="1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29/1/2023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2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algn="just">
              <a:lnSpc>
                <a:spcPct val="150000"/>
              </a:lnSpc>
            </a:pPr>
            <a:r>
              <a:rPr lang="vi-VN" altLang="vi-VN" sz="3200"/>
              <a:t>a. Khoẻ như</a:t>
            </a:r>
            <a:r>
              <a:rPr lang="en-US" altLang="vi-VN" sz="3200"/>
              <a:t>………..</a:t>
            </a:r>
            <a:endParaRPr lang="vi-VN" altLang="vi-VN" sz="3200"/>
          </a:p>
          <a:p>
            <a:pPr algn="just">
              <a:lnSpc>
                <a:spcPct val="150000"/>
              </a:lnSpc>
            </a:pPr>
            <a:r>
              <a:rPr lang="vi-VN" altLang="vi-VN" sz="3200"/>
              <a:t>b. Nhanh như</a:t>
            </a:r>
            <a:r>
              <a:rPr lang="en-US" altLang="vi-VN" sz="3200"/>
              <a:t>……....</a:t>
            </a:r>
          </a:p>
        </p:txBody>
      </p:sp>
      <p:sp>
        <p:nvSpPr>
          <p:cNvPr id="3" name="Text Box 53"/>
          <p:cNvSpPr txBox="1">
            <a:spLocks noChangeArrowheads="1"/>
          </p:cNvSpPr>
          <p:nvPr/>
        </p:nvSpPr>
        <p:spPr bwMode="auto">
          <a:xfrm>
            <a:off x="5340755" y="2382973"/>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Khoẻ như voi</a:t>
            </a:r>
            <a:r>
              <a:rPr lang="en-US" altLang="en-US" sz="3200">
                <a:solidFill>
                  <a:srgbClr val="6767FF"/>
                </a:solidFill>
                <a:latin typeface="Times New Roman" panose="02020603050405020304" pitchFamily="18" charset="0"/>
              </a:rPr>
              <a:t> </a:t>
            </a:r>
            <a:r>
              <a:rPr lang="en-US" altLang="en-US" sz="3200">
                <a:solidFill>
                  <a:schemeClr val="bg1"/>
                </a:solidFill>
                <a:latin typeface="Times New Roman" panose="02020603050405020304" pitchFamily="18" charset="0"/>
              </a:rPr>
              <a:t>voi</a:t>
            </a:r>
          </a:p>
        </p:txBody>
      </p:sp>
      <p:sp>
        <p:nvSpPr>
          <p:cNvPr id="4" name="Text Box 54"/>
          <p:cNvSpPr txBox="1">
            <a:spLocks noChangeArrowheads="1"/>
          </p:cNvSpPr>
          <p:nvPr/>
        </p:nvSpPr>
        <p:spPr bwMode="auto">
          <a:xfrm>
            <a:off x="5340755" y="317674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Nhanh như cắt</a:t>
            </a:r>
            <a:r>
              <a:rPr lang="en-US" altLang="en-US" sz="3200">
                <a:solidFill>
                  <a:schemeClr val="bg1"/>
                </a:solidFill>
                <a:latin typeface="Times New Roman" panose="02020603050405020304" pitchFamily="18" charset="0"/>
              </a:rPr>
              <a:t>cắt</a:t>
            </a:r>
            <a:endParaRPr lang="en-US" altLang="en-US" sz="32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0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43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marL="514350" indent="-514350" algn="just">
              <a:lnSpc>
                <a:spcPct val="150000"/>
              </a:lnSpc>
              <a:buAutoNum type="alphaLcPeriod"/>
            </a:pPr>
            <a:r>
              <a:rPr lang="vi-VN" altLang="vi-VN" sz="3200"/>
              <a:t>Khoẻ như</a:t>
            </a:r>
            <a:r>
              <a:rPr lang="en-US" altLang="vi-VN" sz="3200"/>
              <a:t> </a:t>
            </a:r>
            <a:r>
              <a:rPr lang="en-US" altLang="vi-VN" sz="3200" b="1">
                <a:solidFill>
                  <a:srgbClr val="FF0000"/>
                </a:solidFill>
              </a:rPr>
              <a:t>trâu			</a:t>
            </a:r>
            <a:r>
              <a:rPr lang="vi-VN" altLang="vi-VN" sz="3200"/>
              <a:t>b. Nhanh như</a:t>
            </a:r>
            <a:r>
              <a:rPr lang="en-US" altLang="vi-VN" sz="3200"/>
              <a:t> </a:t>
            </a:r>
            <a:r>
              <a:rPr lang="en-US" altLang="vi-VN" sz="3200" b="1">
                <a:solidFill>
                  <a:srgbClr val="FF0000"/>
                </a:solidFill>
              </a:rPr>
              <a:t>gió</a:t>
            </a:r>
          </a:p>
          <a:p>
            <a:pPr algn="just">
              <a:lnSpc>
                <a:spcPct val="150000"/>
              </a:lnSpc>
            </a:pPr>
            <a:r>
              <a:rPr lang="en-US" altLang="vi-VN" sz="3200"/>
              <a:t>     </a:t>
            </a:r>
            <a:r>
              <a:rPr lang="vi-VN" altLang="vi-VN" sz="3200"/>
              <a:t>Khoẻ như</a:t>
            </a:r>
            <a:r>
              <a:rPr lang="en-US" altLang="vi-VN" sz="3200"/>
              <a:t> </a:t>
            </a:r>
            <a:r>
              <a:rPr lang="en-US" altLang="vi-VN" sz="3200" b="1">
                <a:solidFill>
                  <a:srgbClr val="FF0000"/>
                </a:solidFill>
              </a:rPr>
              <a:t>hùm			    </a:t>
            </a:r>
            <a:r>
              <a:rPr lang="vi-VN" altLang="vi-VN" sz="3200"/>
              <a:t>Nhanh như</a:t>
            </a:r>
            <a:r>
              <a:rPr lang="en-US" altLang="vi-VN" sz="3200"/>
              <a:t> </a:t>
            </a:r>
            <a:r>
              <a:rPr lang="en-US" altLang="vi-VN" sz="3200" b="1">
                <a:solidFill>
                  <a:srgbClr val="FF0000"/>
                </a:solidFill>
              </a:rPr>
              <a:t>chớp</a:t>
            </a:r>
          </a:p>
          <a:p>
            <a:pPr algn="just">
              <a:lnSpc>
                <a:spcPct val="150000"/>
              </a:lnSpc>
            </a:pPr>
            <a:r>
              <a:rPr lang="en-US" altLang="vi-VN" sz="3200" b="1">
                <a:solidFill>
                  <a:srgbClr val="FF0000"/>
                </a:solidFill>
              </a:rPr>
              <a:t>                            		             </a:t>
            </a:r>
            <a:r>
              <a:rPr lang="vi-VN" altLang="vi-VN" sz="3200"/>
              <a:t>Nhanh như</a:t>
            </a:r>
            <a:r>
              <a:rPr lang="en-US" altLang="vi-VN" sz="3200"/>
              <a:t> </a:t>
            </a:r>
            <a:r>
              <a:rPr lang="en-US" altLang="vi-VN" sz="3200" b="1">
                <a:solidFill>
                  <a:srgbClr val="FF0000"/>
                </a:solidFill>
              </a:rPr>
              <a:t>sóc</a:t>
            </a:r>
          </a:p>
          <a:p>
            <a:pPr algn="just">
              <a:lnSpc>
                <a:spcPct val="150000"/>
              </a:lnSpc>
            </a:pPr>
            <a:r>
              <a:rPr lang="en-US" altLang="vi-VN" sz="3200"/>
              <a:t>                                                          </a:t>
            </a:r>
            <a:r>
              <a:rPr lang="vi-VN" altLang="vi-VN" sz="3200"/>
              <a:t>Nhanh như</a:t>
            </a:r>
            <a:r>
              <a:rPr lang="en-US" altLang="vi-VN" sz="3200"/>
              <a:t> </a:t>
            </a:r>
            <a:r>
              <a:rPr lang="en-US" altLang="vi-VN" sz="3200" b="1">
                <a:solidFill>
                  <a:srgbClr val="FF0000"/>
                </a:solidFill>
              </a:rPr>
              <a:t>điện</a:t>
            </a:r>
            <a:endParaRPr lang="en-US" altLang="vi-VN" sz="3200"/>
          </a:p>
        </p:txBody>
      </p:sp>
    </p:spTree>
    <p:extLst>
      <p:ext uri="{BB962C8B-B14F-4D97-AF65-F5344CB8AC3E}">
        <p14:creationId xmlns:p14="http://schemas.microsoft.com/office/powerpoint/2010/main" val="65043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7843628"/>
              </p:ext>
            </p:extLst>
          </p:nvPr>
        </p:nvGraphicFramePr>
        <p:xfrm>
          <a:off x="1494168" y="1298219"/>
          <a:ext cx="9556453" cy="3726553"/>
        </p:xfrm>
        <a:graphic>
          <a:graphicData uri="http://schemas.openxmlformats.org/drawingml/2006/table">
            <a:tbl>
              <a:tblPr firstRow="1" bandRow="1">
                <a:tableStyleId>{5C22544A-7EE6-4342-B048-85BDC9FD1C3A}</a:tableStyleId>
              </a:tblPr>
              <a:tblGrid>
                <a:gridCol w="3383636">
                  <a:extLst>
                    <a:ext uri="{9D8B030D-6E8A-4147-A177-3AD203B41FA5}">
                      <a16:colId xmlns:a16="http://schemas.microsoft.com/office/drawing/2014/main" val="1211370363"/>
                    </a:ext>
                  </a:extLst>
                </a:gridCol>
                <a:gridCol w="6172817">
                  <a:extLst>
                    <a:ext uri="{9D8B030D-6E8A-4147-A177-3AD203B41FA5}">
                      <a16:colId xmlns:a16="http://schemas.microsoft.com/office/drawing/2014/main" val="2974573381"/>
                    </a:ext>
                  </a:extLst>
                </a:gridCol>
              </a:tblGrid>
              <a:tr h="585161">
                <a:tc>
                  <a:txBody>
                    <a:bodyPr/>
                    <a:lstStyle/>
                    <a:p>
                      <a:pPr algn="ctr"/>
                      <a:r>
                        <a:rPr lang="en-US" sz="3200">
                          <a:solidFill>
                            <a:schemeClr val="tx1"/>
                          </a:solidFill>
                          <a:latin typeface="Times New Roman" panose="02020603050405020304" pitchFamily="18" charset="0"/>
                          <a:cs typeface="Times New Roman" panose="02020603050405020304" pitchFamily="18" charset="0"/>
                        </a:rPr>
                        <a:t>Câu</a:t>
                      </a:r>
                      <a:r>
                        <a:rPr lang="en-US" sz="3200" baseline="0">
                          <a:solidFill>
                            <a:schemeClr val="tx1"/>
                          </a:solidFill>
                          <a:latin typeface="Times New Roman" panose="02020603050405020304" pitchFamily="18" charset="0"/>
                          <a:cs typeface="Times New Roman" panose="02020603050405020304" pitchFamily="18" charset="0"/>
                        </a:rPr>
                        <a:t> tục ngữ</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Ý</a:t>
                      </a:r>
                      <a:r>
                        <a:rPr lang="en-US" sz="3200" baseline="0">
                          <a:solidFill>
                            <a:schemeClr val="tx1"/>
                          </a:solidFill>
                          <a:latin typeface="Times New Roman" panose="02020603050405020304" pitchFamily="18" charset="0"/>
                          <a:cs typeface="Times New Roman" panose="02020603050405020304" pitchFamily="18" charset="0"/>
                        </a:rPr>
                        <a:t> nghĩa</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30711737"/>
                  </a:ext>
                </a:extLst>
              </a:tr>
              <a:tr h="1570696">
                <a:tc>
                  <a:txBody>
                    <a:bodyPr/>
                    <a:lstStyle/>
                    <a:p>
                      <a:pPr algn="l"/>
                      <a:r>
                        <a:rPr lang="en-US" sz="3200">
                          <a:solidFill>
                            <a:schemeClr val="tx1"/>
                          </a:solidFill>
                          <a:latin typeface="Times New Roman" panose="02020603050405020304" pitchFamily="18" charset="0"/>
                          <a:cs typeface="Times New Roman" panose="02020603050405020304" pitchFamily="18" charset="0"/>
                        </a:rPr>
                        <a:t>Khỏe</a:t>
                      </a:r>
                      <a:r>
                        <a:rPr lang="en-US" sz="3200" baseline="0">
                          <a:solidFill>
                            <a:schemeClr val="tx1"/>
                          </a:solidFill>
                          <a:latin typeface="Times New Roman" panose="02020603050405020304" pitchFamily="18" charset="0"/>
                          <a:cs typeface="Times New Roman" panose="02020603050405020304" pitchFamily="18" charset="0"/>
                        </a:rPr>
                        <a:t> như voi</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vi-VN" sz="320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87419987"/>
                  </a:ext>
                </a:extLst>
              </a:tr>
              <a:tr h="1570696">
                <a:tc>
                  <a:txBody>
                    <a:bodyPr/>
                    <a:lstStyle/>
                    <a:p>
                      <a:pPr algn="just"/>
                      <a:r>
                        <a:rPr lang="en-US" sz="3200">
                          <a:solidFill>
                            <a:schemeClr val="tx1"/>
                          </a:solidFill>
                          <a:latin typeface="Times New Roman" panose="02020603050405020304" pitchFamily="18" charset="0"/>
                          <a:cs typeface="Times New Roman" panose="02020603050405020304" pitchFamily="18" charset="0"/>
                        </a:rPr>
                        <a:t>Nhanh như</a:t>
                      </a:r>
                      <a:r>
                        <a:rPr lang="en-US" sz="3200" baseline="0">
                          <a:solidFill>
                            <a:schemeClr val="tx1"/>
                          </a:solidFill>
                          <a:latin typeface="Times New Roman" panose="02020603050405020304" pitchFamily="18" charset="0"/>
                          <a:cs typeface="Times New Roman" panose="02020603050405020304" pitchFamily="18" charset="0"/>
                        </a:rPr>
                        <a:t> cắt</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7977293"/>
                  </a:ext>
                </a:extLst>
              </a:tr>
            </a:tbl>
          </a:graphicData>
        </a:graphic>
      </p:graphicFrame>
      <p:sp>
        <p:nvSpPr>
          <p:cNvPr id="3" name="TextBox 2"/>
          <p:cNvSpPr txBox="1"/>
          <p:nvPr/>
        </p:nvSpPr>
        <p:spPr>
          <a:xfrm>
            <a:off x="5333440" y="2084277"/>
            <a:ext cx="5022249" cy="1077218"/>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khỏe mạnh, sung sức, ví như sức voi.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3440" y="3455112"/>
            <a:ext cx="5022249" cy="1569660"/>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nhanh, chỉ một thoáng, một khoảnh khắc, ví như con chim cắt.</a:t>
            </a:r>
          </a:p>
        </p:txBody>
      </p:sp>
    </p:spTree>
    <p:extLst>
      <p:ext uri="{BB962C8B-B14F-4D97-AF65-F5344CB8AC3E}">
        <p14:creationId xmlns:p14="http://schemas.microsoft.com/office/powerpoint/2010/main" val="16539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5664" y="1030809"/>
            <a:ext cx="8381998" cy="1887490"/>
            <a:chOff x="1220123" y="944650"/>
            <a:chExt cx="5359643" cy="2642148"/>
          </a:xfrm>
        </p:grpSpPr>
        <p:sp>
          <p:nvSpPr>
            <p:cNvPr id="6" name="Cloud 5"/>
            <p:cNvSpPr/>
            <p:nvPr/>
          </p:nvSpPr>
          <p:spPr>
            <a:xfrm>
              <a:off x="1220123" y="944650"/>
              <a:ext cx="5359643" cy="264214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92430" y="1682506"/>
              <a:ext cx="4423473" cy="15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Em hãy đặt 1 câu với thành ngữ mà em thích.</a:t>
              </a:r>
            </a:p>
          </p:txBody>
        </p:sp>
      </p:grpSp>
      <p:sp>
        <p:nvSpPr>
          <p:cNvPr id="8" name="Rectangle 7"/>
          <p:cNvSpPr/>
          <p:nvPr/>
        </p:nvSpPr>
        <p:spPr>
          <a:xfrm>
            <a:off x="1845664" y="3445406"/>
            <a:ext cx="8776511" cy="2022670"/>
          </a:xfrm>
          <a:prstGeom prst="rect">
            <a:avLst/>
          </a:prstGeom>
        </p:spPr>
        <p:txBody>
          <a:bodyPr wrap="square">
            <a:spAutoFit/>
          </a:bodyPr>
          <a:lstStyle/>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Anh ấy </a:t>
            </a:r>
            <a:r>
              <a:rPr lang="en-US" altLang="en-US" sz="3200" b="1">
                <a:solidFill>
                  <a:srgbClr val="FF0000"/>
                </a:solidFill>
                <a:latin typeface="Times New Roman" panose="02020603050405020304" pitchFamily="18" charset="0"/>
                <a:cs typeface="Times New Roman" panose="02020603050405020304" pitchFamily="18" charset="0"/>
              </a:rPr>
              <a:t>khỏe như voi</a:t>
            </a:r>
            <a:r>
              <a:rPr lang="en-US" altLang="en-US" sz="3200" b="1">
                <a:solidFill>
                  <a:srgbClr val="004DE6"/>
                </a:solidFill>
                <a:latin typeface="Times New Roman" panose="02020603050405020304" pitchFamily="18" charset="0"/>
                <a:cs typeface="Times New Roman" panose="02020603050405020304" pitchFamily="18" charset="0"/>
              </a:rPr>
              <a:t>, vác bao cát chạy ầm ầm.</a:t>
            </a:r>
          </a:p>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Đúng là </a:t>
            </a:r>
            <a:r>
              <a:rPr lang="en-US" altLang="en-US" sz="3200" b="1">
                <a:solidFill>
                  <a:srgbClr val="FF0000"/>
                </a:solidFill>
                <a:latin typeface="Times New Roman" panose="02020603050405020304" pitchFamily="18" charset="0"/>
                <a:cs typeface="Times New Roman" panose="02020603050405020304" pitchFamily="18" charset="0"/>
              </a:rPr>
              <a:t>nhanh như cắt</a:t>
            </a:r>
            <a:r>
              <a:rPr lang="en-US" altLang="en-US" sz="3200" b="1">
                <a:solidFill>
                  <a:srgbClr val="004DE6"/>
                </a:solidFill>
                <a:latin typeface="Times New Roman" panose="02020603050405020304" pitchFamily="18" charset="0"/>
                <a:cs typeface="Times New Roman" panose="02020603050405020304" pitchFamily="18" charset="0"/>
              </a:rPr>
              <a:t>, loáng một cái nó đã biến đâu mất rồi.</a:t>
            </a:r>
            <a:endParaRPr lang="vi-VN" altLang="en-US" sz="32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3744" y="1058779"/>
            <a:ext cx="9997439" cy="16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4. </a:t>
            </a:r>
            <a:r>
              <a:rPr lang="vi-VN" altLang="vi-VN" sz="3200" b="1"/>
              <a:t>Câu tục ngữ sau đây nói lên điều gì?</a:t>
            </a:r>
          </a:p>
          <a:p>
            <a:pPr algn="ctr">
              <a:lnSpc>
                <a:spcPct val="150000"/>
              </a:lnSpc>
            </a:pPr>
            <a:r>
              <a:rPr lang="vi-VN" altLang="vi-VN" sz="3200" b="1">
                <a:solidFill>
                  <a:srgbClr val="FF0000"/>
                </a:solidFill>
              </a:rPr>
              <a:t>Ăn được ngủ được là tiên</a:t>
            </a:r>
          </a:p>
          <a:p>
            <a:pPr algn="ctr">
              <a:lnSpc>
                <a:spcPct val="150000"/>
              </a:lnSpc>
            </a:pPr>
            <a:r>
              <a:rPr lang="vi-VN" altLang="vi-VN" sz="3200" b="1">
                <a:solidFill>
                  <a:srgbClr val="FF0000"/>
                </a:solidFill>
              </a:rPr>
              <a:t>Không ăn không ngủ mất tiền thêm lo.</a:t>
            </a:r>
          </a:p>
        </p:txBody>
      </p:sp>
      <p:sp>
        <p:nvSpPr>
          <p:cNvPr id="4" name="Rectangle 5"/>
          <p:cNvSpPr>
            <a:spLocks noChangeArrowheads="1"/>
          </p:cNvSpPr>
          <p:nvPr/>
        </p:nvSpPr>
        <p:spPr bwMode="auto">
          <a:xfrm>
            <a:off x="1086000" y="3279843"/>
            <a:ext cx="10185184" cy="197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Ăn được ngủ được là chúng ta có một sức khoẻ tốt.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Khi có sức khoẻ tốt thì sống sung sướng chẳng kém gì tiên.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Không có sức khoẻ thì phải lo lắng về nhiều thứ.</a:t>
            </a:r>
          </a:p>
        </p:txBody>
      </p:sp>
    </p:spTree>
    <p:extLst>
      <p:ext uri="{BB962C8B-B14F-4D97-AF65-F5344CB8AC3E}">
        <p14:creationId xmlns:p14="http://schemas.microsoft.com/office/powerpoint/2010/main" val="89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234879" y="2065942"/>
            <a:ext cx="4057521" cy="1200329"/>
          </a:xfrm>
          <a:prstGeom prst="rect">
            <a:avLst/>
          </a:prstGeom>
          <a:noFill/>
        </p:spPr>
        <p:txBody>
          <a:bodyPr wrap="none" lIns="91440" tIns="45720" rIns="91440" bIns="45720">
            <a:spAutoFit/>
          </a:bodyPr>
          <a:lstStyle/>
          <a:p>
            <a:pPr algn="ctr"/>
            <a:r>
              <a:rPr lang="en-US" sz="72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72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725714"/>
            <a:ext cx="9040161" cy="45055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4400" b="1" dirty="0" smtClean="0">
                <a:solidFill>
                  <a:srgbClr val="FF0000"/>
                </a:solidFill>
                <a:latin typeface="Times New Roman" panose="02020603050405020304" pitchFamily="18" charset="0"/>
                <a:cs typeface="Times New Roman" panose="02020603050405020304" pitchFamily="18" charset="0"/>
              </a:rPr>
              <a:t>DẶN DÒ</a:t>
            </a:r>
            <a:endParaRPr lang="en-US" sz="4400" b="1"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Chuẩn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kể</a:t>
            </a:r>
            <a:r>
              <a:rPr lang="en-US" sz="3200" b="1" dirty="0">
                <a:solidFill>
                  <a:schemeClr val="tx1"/>
                </a:solidFill>
                <a:latin typeface="Times New Roman" panose="02020603050405020304" pitchFamily="18" charset="0"/>
                <a:cs typeface="Times New Roman" panose="02020603050405020304" pitchFamily="18" charset="0"/>
              </a:rPr>
              <a:t> Ai </a:t>
            </a:r>
            <a:r>
              <a:rPr lang="en-US" sz="3200" b="1" dirty="0" err="1">
                <a:solidFill>
                  <a:schemeClr val="tx1"/>
                </a:solidFill>
                <a:latin typeface="Times New Roman" panose="02020603050405020304" pitchFamily="18" charset="0"/>
                <a:cs typeface="Times New Roman" panose="02020603050405020304" pitchFamily="18" charset="0"/>
              </a:rPr>
              <a:t>thế</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endParaRPr lang="en-US"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149616" y="2232856"/>
              <a:ext cx="4019049" cy="1107996"/>
            </a:xfrm>
            <a:prstGeom prst="rect">
              <a:avLst/>
            </a:prstGeom>
            <a:noFill/>
          </p:spPr>
          <p:txBody>
            <a:bodyPr wrap="none" lIns="91440" tIns="45720" rIns="91440" bIns="45720">
              <a:spAutoFit/>
            </a:bodyPr>
            <a:lstStyle/>
            <a:p>
              <a:pPr algn="ctr"/>
              <a:r>
                <a:rPr lang="en-US" sz="66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66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915122" y="1846356"/>
              <a:ext cx="4423473" cy="323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rtl="0">
                <a:spcBef>
                  <a:spcPts val="0"/>
                </a:spcBef>
                <a:spcAft>
                  <a:spcPts val="0"/>
                </a:spcAft>
              </a:pPr>
              <a:r>
                <a:rPr lang="en-US" sz="3600" b="1" i="0" u="none" strike="noStrike" dirty="0" err="1">
                  <a:solidFill>
                    <a:srgbClr val="000000"/>
                  </a:solidFill>
                  <a:effectLst/>
                  <a:latin typeface="Times New Roman" panose="02020603050405020304" pitchFamily="18" charset="0"/>
                </a:rPr>
                <a:t>Đọc</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đoạn</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văn</a:t>
              </a:r>
              <a:r>
                <a:rPr lang="en-US" sz="3600" b="1" i="0" u="none" strike="noStrike" dirty="0">
                  <a:solidFill>
                    <a:srgbClr val="000000"/>
                  </a:solidFill>
                  <a:effectLst/>
                  <a:latin typeface="Times New Roman" panose="02020603050405020304" pitchFamily="18" charset="0"/>
                </a:rPr>
                <a:t> </a:t>
              </a:r>
              <a:r>
                <a:rPr lang="en-US" sz="3600" b="1" i="0" u="none" strike="noStrike" dirty="0" err="1" smtClean="0">
                  <a:solidFill>
                    <a:srgbClr val="000000"/>
                  </a:solidFill>
                  <a:effectLst/>
                  <a:latin typeface="Times New Roman" panose="02020603050405020304" pitchFamily="18" charset="0"/>
                </a:rPr>
                <a:t>em</a:t>
              </a:r>
              <a:r>
                <a:rPr lang="en-US" sz="3600" b="1" i="0" u="none" strike="noStrike" dirty="0" smtClean="0">
                  <a:solidFill>
                    <a:srgbClr val="000000"/>
                  </a:solidFill>
                  <a:effectLst/>
                  <a:latin typeface="Times New Roman" panose="02020603050405020304" pitchFamily="18" charset="0"/>
                </a:rPr>
                <a:t> </a:t>
              </a:r>
              <a:r>
                <a:rPr lang="en-US" sz="3600" b="1" i="0" u="none" strike="noStrike" dirty="0" err="1" smtClean="0">
                  <a:solidFill>
                    <a:srgbClr val="000000"/>
                  </a:solidFill>
                  <a:effectLst/>
                  <a:latin typeface="Times New Roman" panose="02020603050405020304" pitchFamily="18" charset="0"/>
                </a:rPr>
                <a:t>viết</a:t>
              </a:r>
              <a:r>
                <a:rPr lang="en-US" sz="3600" b="1" i="0" u="none" strike="noStrike" dirty="0" smtClean="0">
                  <a:solidFill>
                    <a:srgbClr val="000000"/>
                  </a:solidFill>
                  <a:effectLst/>
                  <a:latin typeface="Times New Roman" panose="02020603050405020304" pitchFamily="18" charset="0"/>
                </a:rPr>
                <a:t> </a:t>
              </a:r>
              <a:r>
                <a:rPr lang="en-US" sz="3600" b="1" dirty="0" smtClean="0">
                  <a:solidFill>
                    <a:srgbClr val="000000"/>
                  </a:solidFill>
                  <a:latin typeface="Times New Roman" panose="02020603050405020304" pitchFamily="18" charset="0"/>
                </a:rPr>
                <a:t>ở </a:t>
              </a:r>
              <a:r>
                <a:rPr lang="en-US" sz="3600" b="1" dirty="0" err="1" smtClean="0">
                  <a:solidFill>
                    <a:srgbClr val="000000"/>
                  </a:solidFill>
                  <a:latin typeface="Times New Roman" panose="02020603050405020304" pitchFamily="18" charset="0"/>
                </a:rPr>
                <a:t>tiết</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học</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trước</a:t>
              </a:r>
              <a:r>
                <a:rPr lang="en-US" sz="3600" b="1" dirty="0" smtClean="0">
                  <a:solidFill>
                    <a:srgbClr val="000000"/>
                  </a:solidFill>
                  <a:latin typeface="Times New Roman" panose="02020603050405020304" pitchFamily="18" charset="0"/>
                </a:rPr>
                <a:t> </a:t>
              </a:r>
              <a:r>
                <a:rPr lang="en-US" sz="3600" b="1" i="0" u="none" strike="noStrike" dirty="0" err="1" smtClean="0">
                  <a:solidFill>
                    <a:srgbClr val="000000"/>
                  </a:solidFill>
                  <a:effectLst/>
                  <a:latin typeface="Times New Roman" panose="02020603050405020304" pitchFamily="18" charset="0"/>
                </a:rPr>
                <a:t>có</a:t>
              </a:r>
              <a:r>
                <a:rPr lang="en-US" sz="3600" b="1" i="0" u="none" strike="noStrike" dirty="0" smtClean="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sử</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dụng</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câu</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kể</a:t>
              </a:r>
              <a:r>
                <a:rPr lang="en-US" sz="3600" b="1" i="0" u="none" strike="noStrike" dirty="0">
                  <a:solidFill>
                    <a:srgbClr val="000000"/>
                  </a:solidFill>
                  <a:effectLst/>
                  <a:latin typeface="Times New Roman" panose="02020603050405020304" pitchFamily="18" charset="0"/>
                </a:rPr>
                <a:t> </a:t>
              </a:r>
              <a:r>
                <a:rPr lang="en-US" sz="3600" b="1" i="1" u="none" strike="noStrike" dirty="0">
                  <a:solidFill>
                    <a:srgbClr val="FF0000"/>
                  </a:solidFill>
                  <a:effectLst/>
                  <a:latin typeface="Times New Roman" panose="02020603050405020304" pitchFamily="18" charset="0"/>
                </a:rPr>
                <a:t>Ai </a:t>
              </a:r>
              <a:r>
                <a:rPr lang="en-US" sz="3600" b="1" i="1" u="none" strike="noStrike" dirty="0" err="1">
                  <a:solidFill>
                    <a:srgbClr val="FF0000"/>
                  </a:solidFill>
                  <a:effectLst/>
                  <a:latin typeface="Times New Roman" panose="02020603050405020304" pitchFamily="18" charset="0"/>
                </a:rPr>
                <a:t>làm</a:t>
              </a:r>
              <a:r>
                <a:rPr lang="en-US" sz="3600" b="1" i="1" u="none" strike="noStrike" dirty="0">
                  <a:solidFill>
                    <a:srgbClr val="FF0000"/>
                  </a:solidFill>
                  <a:effectLst/>
                  <a:latin typeface="Times New Roman" panose="02020603050405020304" pitchFamily="18" charset="0"/>
                </a:rPr>
                <a:t> </a:t>
              </a:r>
              <a:r>
                <a:rPr lang="en-US" sz="3600" b="1" i="1" u="none" strike="noStrike" dirty="0" err="1">
                  <a:solidFill>
                    <a:srgbClr val="FF0000"/>
                  </a:solidFill>
                  <a:effectLst/>
                  <a:latin typeface="Times New Roman" panose="02020603050405020304" pitchFamily="18" charset="0"/>
                </a:rPr>
                <a:t>gì</a:t>
              </a:r>
              <a:r>
                <a:rPr lang="en-US" sz="3600" b="1" i="1" u="none" strike="noStrike" dirty="0">
                  <a:solidFill>
                    <a:srgbClr val="FF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Xác</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định</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chủ</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ngữ</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vị</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ngữ</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trong</a:t>
              </a:r>
              <a:r>
                <a:rPr lang="en-US" sz="3600" b="1" i="0" u="none" strike="noStrike" dirty="0">
                  <a:solidFill>
                    <a:srgbClr val="000000"/>
                  </a:solidFill>
                  <a:effectLst/>
                  <a:latin typeface="Times New Roman" panose="02020603050405020304" pitchFamily="18" charset="0"/>
                </a:rPr>
                <a:t> </a:t>
              </a:r>
              <a:r>
                <a:rPr lang="en-US" sz="3600" b="1" i="0" u="none" strike="noStrike" dirty="0" err="1">
                  <a:solidFill>
                    <a:srgbClr val="000000"/>
                  </a:solidFill>
                  <a:effectLst/>
                  <a:latin typeface="Times New Roman" panose="02020603050405020304" pitchFamily="18" charset="0"/>
                </a:rPr>
                <a:t>câu</a:t>
              </a:r>
              <a:r>
                <a:rPr lang="en-US" sz="3600" b="1" i="0" u="none" strike="noStrike" dirty="0">
                  <a:solidFill>
                    <a:srgbClr val="000000"/>
                  </a:solidFill>
                  <a:effectLst/>
                  <a:latin typeface="Times New Roman" panose="02020603050405020304" pitchFamily="18" charset="0"/>
                </a:rPr>
                <a:t>?</a:t>
              </a:r>
              <a:endParaRPr lang="en-US" sz="5400" b="1" dirty="0">
                <a:effectLst/>
              </a:endParaRP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Sức khỏe</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 ngữ: </a:t>
            </a:r>
          </a:p>
          <a:p>
            <a:pPr algn="just">
              <a:spcBef>
                <a:spcPct val="50000"/>
              </a:spcBef>
            </a:pPr>
            <a:r>
              <a:rPr lang="en-US" altLang="vi-VN" sz="2800" b="1"/>
              <a:t>a. Chỉ những hoạt động có lợi cho sức khỏe</a:t>
            </a:r>
            <a:r>
              <a:rPr lang="vi-VN" altLang="vi-VN" sz="2800" b="1"/>
              <a:t>:</a:t>
            </a:r>
            <a:r>
              <a:rPr lang="en-US" altLang="vi-VN" sz="2800" b="1"/>
              <a:t>               </a:t>
            </a:r>
            <a:r>
              <a:rPr lang="en-US" altLang="vi-VN" sz="2800" b="1">
                <a:solidFill>
                  <a:srgbClr val="0070C0"/>
                </a:solidFill>
              </a:rPr>
              <a:t>M: </a:t>
            </a:r>
            <a:r>
              <a:rPr lang="en-US" altLang="vi-VN" sz="2800"/>
              <a:t>tập luyện</a:t>
            </a:r>
          </a:p>
          <a:p>
            <a:pPr algn="just">
              <a:spcBef>
                <a:spcPct val="50000"/>
              </a:spcBef>
            </a:pPr>
            <a:r>
              <a:rPr lang="en-US" altLang="vi-VN" sz="2800" b="1"/>
              <a:t>b. Chỉ những đặc điểm của một cơ thể khỏe mạnh</a:t>
            </a:r>
            <a:r>
              <a:rPr lang="vi-VN" altLang="vi-VN" sz="2800" b="1"/>
              <a:t>:</a:t>
            </a:r>
            <a:r>
              <a:rPr lang="en-US" altLang="vi-VN" sz="2800" b="1"/>
              <a:t>    </a:t>
            </a:r>
            <a:r>
              <a:rPr lang="en-US" altLang="vi-VN" sz="2800" b="1">
                <a:solidFill>
                  <a:srgbClr val="0070C0"/>
                </a:solidFill>
              </a:rPr>
              <a:t>M: </a:t>
            </a:r>
            <a:r>
              <a:rPr lang="en-US" altLang="vi-VN" sz="2800"/>
              <a:t>vạm vỡ</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1495734191"/>
              </p:ext>
            </p:extLst>
          </p:nvPr>
        </p:nvGraphicFramePr>
        <p:xfrm>
          <a:off x="1351815" y="2950786"/>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90845562"/>
              </p:ext>
            </p:extLst>
          </p:nvPr>
        </p:nvGraphicFramePr>
        <p:xfrm>
          <a:off x="1351815" y="2947915"/>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vi-VN" sz="2800" b="1" i="1">
                          <a:solidFill>
                            <a:srgbClr val="FF0000"/>
                          </a:solidFill>
                          <a:latin typeface="+mn-lt"/>
                          <a:cs typeface="Times New Roman" panose="02020603050405020304" pitchFamily="18" charset="0"/>
                        </a:rPr>
                        <a:t>lực lưỡng, chắc nịch, cường tráng, nhanh nhẹn, cân đối, rắn rỏi, săn chắc,...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
        <p:nvSpPr>
          <p:cNvPr id="2" name="Down Arrow 1"/>
          <p:cNvSpPr/>
          <p:nvPr/>
        </p:nvSpPr>
        <p:spPr>
          <a:xfrm>
            <a:off x="3368040" y="5311917"/>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28900" y="5704289"/>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Động từ</a:t>
            </a:r>
          </a:p>
        </p:txBody>
      </p:sp>
      <p:sp>
        <p:nvSpPr>
          <p:cNvPr id="20" name="Down Arrow 19"/>
          <p:cNvSpPr/>
          <p:nvPr/>
        </p:nvSpPr>
        <p:spPr>
          <a:xfrm>
            <a:off x="8173504" y="5289592"/>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434364" y="5681964"/>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Tính từ</a:t>
            </a:r>
          </a:p>
        </p:txBody>
      </p:sp>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184400" y="1134384"/>
            <a:ext cx="811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3200" b="1"/>
              <a:t>Bài 2. </a:t>
            </a:r>
            <a:r>
              <a:rPr lang="vi-VN" altLang="vi-VN" sz="3200" b="1"/>
              <a:t>Kể tên các môn thể thao mà em biết.</a:t>
            </a:r>
          </a:p>
        </p:txBody>
      </p:sp>
      <p:sp>
        <p:nvSpPr>
          <p:cNvPr id="2" name="Rectangle 1"/>
          <p:cNvSpPr/>
          <p:nvPr/>
        </p:nvSpPr>
        <p:spPr>
          <a:xfrm>
            <a:off x="1852887" y="2067278"/>
            <a:ext cx="8776511" cy="2855077"/>
          </a:xfrm>
          <a:prstGeom prst="rect">
            <a:avLst/>
          </a:prstGeom>
        </p:spPr>
        <p:txBody>
          <a:bodyPr wrap="square">
            <a:spAutoFit/>
          </a:bodyPr>
          <a:lstStyle/>
          <a:p>
            <a:pPr algn="just">
              <a:lnSpc>
                <a:spcPct val="114000"/>
              </a:lnSpc>
              <a:spcBef>
                <a:spcPct val="50000"/>
              </a:spcBef>
            </a:pPr>
            <a:r>
              <a:rPr lang="vi-VN" altLang="en-US" sz="3200" b="1">
                <a:solidFill>
                  <a:srgbClr val="004DE6"/>
                </a:solidFill>
              </a:rPr>
              <a:t>bóng đá, bóng chuyền, cầu lông, chạy, nhảy cao, nhảy xa, đẩy tạ, cử tạ, bắn súng, bơi, vật, trượt băng nghệ thuật, nhảy ngựa, trượt tuyết, bắn súng, thể dục nhịp điệu, cờ vua, cờ tướng, lướt ván, võ Wushu, võ karate, khúc côn cầu …</a:t>
            </a: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971" y="3455601"/>
            <a:ext cx="6102486" cy="33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72" y="0"/>
            <a:ext cx="6102486" cy="35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IMG_4573"/>
          <p:cNvPicPr>
            <a:picLocks noChangeAspect="1" noChangeArrowheads="1"/>
          </p:cNvPicPr>
          <p:nvPr/>
        </p:nvPicPr>
        <p:blipFill>
          <a:blip r:embed="rId4">
            <a:extLst>
              <a:ext uri="{28A0092B-C50C-407E-A947-70E740481C1C}">
                <a14:useLocalDpi xmlns:a14="http://schemas.microsoft.com/office/drawing/2010/main" val="0"/>
              </a:ext>
            </a:extLst>
          </a:blip>
          <a:srcRect l="26218" t="35925" r="12230" b="4855"/>
          <a:stretch>
            <a:fillRect/>
          </a:stretch>
        </p:blipFill>
        <p:spPr bwMode="auto">
          <a:xfrm>
            <a:off x="0" y="3406303"/>
            <a:ext cx="6102486" cy="34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IMG_4623"/>
          <p:cNvPicPr>
            <a:picLocks noChangeAspect="1" noChangeArrowheads="1"/>
          </p:cNvPicPr>
          <p:nvPr/>
        </p:nvPicPr>
        <p:blipFill>
          <a:blip r:embed="rId5">
            <a:extLst>
              <a:ext uri="{28A0092B-C50C-407E-A947-70E740481C1C}">
                <a14:useLocalDpi xmlns:a14="http://schemas.microsoft.com/office/drawing/2010/main" val="0"/>
              </a:ext>
            </a:extLst>
          </a:blip>
          <a:srcRect l="12906" t="22504" r="8665" b="9984"/>
          <a:stretch>
            <a:fillRect/>
          </a:stretch>
        </p:blipFill>
        <p:spPr bwMode="auto">
          <a:xfrm>
            <a:off x="-1" y="0"/>
            <a:ext cx="6089515" cy="3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10987717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300" y="3520469"/>
            <a:ext cx="6118700" cy="33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9-2010sp08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541" y="-26810"/>
            <a:ext cx="6112217" cy="352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phong_nhay_x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 y="-18512"/>
            <a:ext cx="6089515" cy="35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 y="3501956"/>
            <a:ext cx="6089514" cy="33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2000"/>
                                        <p:tgtEl>
                                          <p:spTgt spid="5"/>
                                        </p:tgtEl>
                                      </p:cBhvr>
                                    </p:animEffect>
                                  </p:childTnLst>
                                </p:cTn>
                              </p:par>
                              <p:par>
                                <p:cTn id="14" presetID="8"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2062</TotalTime>
  <Words>586</Words>
  <Application>Microsoft Office PowerPoint</Application>
  <PresentationFormat>Widescreen</PresentationFormat>
  <Paragraphs>61</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Garamond</vt:lpstr>
      <vt:lpstr>Tahoma</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289</cp:revision>
  <dcterms:created xsi:type="dcterms:W3CDTF">2021-08-04T18:52:07Z</dcterms:created>
  <dcterms:modified xsi:type="dcterms:W3CDTF">2023-01-29T09:46:36Z</dcterms:modified>
</cp:coreProperties>
</file>