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3"/>
  </p:notesMasterIdLst>
  <p:sldIdLst>
    <p:sldId id="445" r:id="rId3"/>
    <p:sldId id="280" r:id="rId4"/>
    <p:sldId id="464" r:id="rId5"/>
    <p:sldId id="525" r:id="rId6"/>
    <p:sldId id="283" r:id="rId7"/>
    <p:sldId id="278" r:id="rId8"/>
    <p:sldId id="416" r:id="rId9"/>
    <p:sldId id="490" r:id="rId10"/>
    <p:sldId id="515" r:id="rId11"/>
    <p:sldId id="516" r:id="rId12"/>
    <p:sldId id="494" r:id="rId13"/>
    <p:sldId id="517" r:id="rId14"/>
    <p:sldId id="497" r:id="rId15"/>
    <p:sldId id="518" r:id="rId16"/>
    <p:sldId id="519" r:id="rId17"/>
    <p:sldId id="520" r:id="rId18"/>
    <p:sldId id="521" r:id="rId19"/>
    <p:sldId id="522" r:id="rId20"/>
    <p:sldId id="292" r:id="rId21"/>
    <p:sldId id="29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99"/>
    <a:srgbClr val="FFFF99"/>
    <a:srgbClr val="FFFFFF"/>
    <a:srgbClr val="66FFFF"/>
    <a:srgbClr val="FF3300"/>
    <a:srgbClr val="004DE6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1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9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02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4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8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3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1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5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5" r:id="rId2"/>
    <p:sldLayoutId id="2147483732" r:id="rId3"/>
    <p:sldLayoutId id="2147483730" r:id="rId4"/>
    <p:sldLayoutId id="2147483726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34" r:id="rId8"/>
    <p:sldLayoutId id="2147483733" r:id="rId9"/>
    <p:sldLayoutId id="2147483731" r:id="rId10"/>
    <p:sldLayoutId id="2147483729" r:id="rId11"/>
    <p:sldLayoutId id="2147483728" r:id="rId12"/>
    <p:sldLayoutId id="2147483727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86409" y="1225604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184400" y="1134384"/>
            <a:ext cx="8113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/>
              <a:t>Bài 2. </a:t>
            </a:r>
            <a:r>
              <a:rPr lang="vi-VN" altLang="vi-VN" sz="3200" b="1"/>
              <a:t>Đặt câu với một trong các từ nói trên</a:t>
            </a:r>
            <a:r>
              <a:rPr lang="en-US" altLang="vi-VN" sz="3200" b="1"/>
              <a:t>.</a:t>
            </a:r>
            <a:r>
              <a:rPr lang="vi-VN" altLang="vi-VN" sz="3200" b="1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6800" y="2203465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Ví dụ: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Bùi Xuân Phái là một họa sĩ 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</a:rPr>
              <a:t>tài hoa.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Xuân Bắc là một nghệ sĩ có 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</a:rPr>
              <a:t>tài năng.</a:t>
            </a:r>
          </a:p>
        </p:txBody>
      </p:sp>
    </p:spTree>
    <p:extLst>
      <p:ext uri="{BB962C8B-B14F-4D97-AF65-F5344CB8AC3E}">
        <p14:creationId xmlns:p14="http://schemas.microsoft.com/office/powerpoint/2010/main" val="99325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0311" y="265558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097281" y="829695"/>
            <a:ext cx="9997439" cy="4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>
                <a:cs typeface="Times New Roman" panose="02020603050405020304" pitchFamily="18" charset="0"/>
              </a:rPr>
              <a:t>Bài 3. </a:t>
            </a:r>
            <a:r>
              <a:rPr lang="vi-VN" altLang="vi-VN" sz="3200" b="1"/>
              <a:t>Tìm trong các tục ngữ dưới đây những câu ca ngợi tài trí của con người:</a:t>
            </a:r>
            <a:endParaRPr lang="en-US" altLang="vi-VN" sz="3200" b="1"/>
          </a:p>
          <a:p>
            <a:pPr algn="just"/>
            <a:r>
              <a:rPr lang="en-US" altLang="vi-VN" sz="3200"/>
              <a:t>a. 				</a:t>
            </a:r>
            <a:r>
              <a:rPr lang="vi-VN" altLang="vi-VN" sz="3200"/>
              <a:t>Người ta là hoa đất.</a:t>
            </a:r>
            <a:endParaRPr lang="en-US" altLang="vi-VN" sz="3200"/>
          </a:p>
          <a:p>
            <a:pPr algn="just"/>
            <a:endParaRPr lang="en-US" altLang="vi-VN" sz="3200"/>
          </a:p>
          <a:p>
            <a:pPr algn="just"/>
            <a:r>
              <a:rPr lang="en-US" altLang="vi-VN" sz="3200"/>
              <a:t>b. 				</a:t>
            </a:r>
            <a:r>
              <a:rPr lang="vi-VN" altLang="vi-VN" sz="3200"/>
              <a:t>Chuông có đánh mới kêu </a:t>
            </a:r>
            <a:endParaRPr lang="en-US" altLang="vi-VN" sz="3200"/>
          </a:p>
          <a:p>
            <a:pPr lvl="6" algn="just"/>
            <a:r>
              <a:rPr lang="en-US" altLang="vi-VN" sz="3200"/>
              <a:t>         </a:t>
            </a:r>
            <a:r>
              <a:rPr lang="vi-VN" altLang="vi-VN" sz="3200"/>
              <a:t>Đèn có khêu mới tỏ.</a:t>
            </a:r>
            <a:endParaRPr lang="en-US" altLang="vi-VN" sz="3200"/>
          </a:p>
          <a:p>
            <a:pPr lvl="6" algn="just"/>
            <a:endParaRPr lang="en-US" altLang="vi-VN" sz="3200"/>
          </a:p>
          <a:p>
            <a:pPr algn="just"/>
            <a:r>
              <a:rPr lang="en-US" altLang="vi-VN" sz="3200"/>
              <a:t>c. 				Nước lã mà vã lên hồ</a:t>
            </a:r>
          </a:p>
          <a:p>
            <a:pPr algn="just"/>
            <a:r>
              <a:rPr lang="en-US" altLang="vi-VN" sz="3200"/>
              <a:t>			Tay không mà nổi cơ đồ mới ngoan.</a:t>
            </a:r>
          </a:p>
          <a:p>
            <a:pPr lvl="6" algn="just"/>
            <a:endParaRPr lang="en-US" altLang="vi-VN" sz="3200"/>
          </a:p>
        </p:txBody>
      </p:sp>
    </p:spTree>
    <p:extLst>
      <p:ext uri="{BB962C8B-B14F-4D97-AF65-F5344CB8AC3E}">
        <p14:creationId xmlns:p14="http://schemas.microsoft.com/office/powerpoint/2010/main" val="14300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31943"/>
              </p:ext>
            </p:extLst>
          </p:nvPr>
        </p:nvGraphicFramePr>
        <p:xfrm>
          <a:off x="365760" y="475826"/>
          <a:ext cx="11440160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361">
                  <a:extLst>
                    <a:ext uri="{9D8B030D-6E8A-4147-A177-3AD203B41FA5}">
                      <a16:colId xmlns:a16="http://schemas.microsoft.com/office/drawing/2014/main" val="1211370363"/>
                    </a:ext>
                  </a:extLst>
                </a:gridCol>
                <a:gridCol w="5175799">
                  <a:extLst>
                    <a:ext uri="{9D8B030D-6E8A-4147-A177-3AD203B41FA5}">
                      <a16:colId xmlns:a16="http://schemas.microsoft.com/office/drawing/2014/main" val="2974573381"/>
                    </a:ext>
                  </a:extLst>
                </a:gridCol>
              </a:tblGrid>
              <a:tr h="585161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tục ngữ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11737"/>
                  </a:ext>
                </a:extLst>
              </a:tr>
              <a:tr h="1570696">
                <a:tc>
                  <a:txBody>
                    <a:bodyPr/>
                    <a:lstStyle/>
                    <a:p>
                      <a:pPr algn="l"/>
                      <a:r>
                        <a:rPr lang="fr-FR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         Người ta là hoa đất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19987"/>
                  </a:ext>
                </a:extLst>
              </a:tr>
              <a:tr h="1570696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       Chuông có đánh mới kêu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Đèn có khêu mới tỏ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77293"/>
                  </a:ext>
                </a:extLst>
              </a:tr>
              <a:tr h="2178101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c.        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 lã mà vã nên h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Tay không mà nổi cơ đồ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mới ngoan.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959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56404" y="1083609"/>
            <a:ext cx="502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Ca ngợi con người là tinh hoa,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là thứ qu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 giá nhất của trái đất.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6403" y="2662057"/>
            <a:ext cx="502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tham gia hoạt động, làm việc mới bộc lộ khả năng của mình.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6402" y="4275047"/>
            <a:ext cx="5022249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Ca ngợi những con người từ hai bàn tay trắng,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nhờ có tài,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có trí,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có nghị lực đã làm nên việc lớn.</a:t>
            </a:r>
          </a:p>
        </p:txBody>
      </p:sp>
    </p:spTree>
    <p:extLst>
      <p:ext uri="{BB962C8B-B14F-4D97-AF65-F5344CB8AC3E}">
        <p14:creationId xmlns:p14="http://schemas.microsoft.com/office/powerpoint/2010/main" val="16539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898" y="1573650"/>
            <a:ext cx="792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Câu tục ngữ ca ngợi tài trí của con người là: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973898" y="2215087"/>
            <a:ext cx="5067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a.     Người ta là hoa đất.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973898" y="2856524"/>
            <a:ext cx="75968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b.     Nước lã mà vã nên hồ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Tay không mà nỗi cơ đồ mới ngoan.</a:t>
            </a:r>
          </a:p>
        </p:txBody>
      </p:sp>
    </p:spTree>
    <p:extLst>
      <p:ext uri="{BB962C8B-B14F-4D97-AF65-F5344CB8AC3E}">
        <p14:creationId xmlns:p14="http://schemas.microsoft.com/office/powerpoint/2010/main" val="4210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729" y="417682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273744" y="1058779"/>
            <a:ext cx="9997439" cy="5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>
                <a:cs typeface="Times New Roman" panose="02020603050405020304" pitchFamily="18" charset="0"/>
              </a:rPr>
              <a:t>Bài 4. </a:t>
            </a:r>
            <a:r>
              <a:rPr lang="vi-VN" altLang="vi-VN" sz="3200" b="1"/>
              <a:t>Em thích những tục ngữ nào ở bài tập 3? Vì sao?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1398" y="1968221"/>
            <a:ext cx="782212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		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eriod" startAt="2"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Chuông có đánh mới kêu 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		Nước lã mà vã lên hồ</a:t>
            </a: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Tay không mà nổi cơ đồ mới ngoan.</a:t>
            </a:r>
          </a:p>
        </p:txBody>
      </p:sp>
    </p:spTree>
    <p:extLst>
      <p:ext uri="{BB962C8B-B14F-4D97-AF65-F5344CB8AC3E}">
        <p14:creationId xmlns:p14="http://schemas.microsoft.com/office/powerpoint/2010/main" val="8901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729" y="417682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8" y="130882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756174" y="1196527"/>
            <a:ext cx="904016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kể Ai làm gì?</a:t>
            </a: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65683" y="1745352"/>
            <a:ext cx="7700213" cy="2987068"/>
            <a:chOff x="1474512" y="1318503"/>
            <a:chExt cx="4923694" cy="4181360"/>
          </a:xfrm>
        </p:grpSpPr>
        <p:sp>
          <p:nvSpPr>
            <p:cNvPr id="5" name="Cloud 4"/>
            <p:cNvSpPr/>
            <p:nvPr/>
          </p:nvSpPr>
          <p:spPr>
            <a:xfrm>
              <a:off x="1474512" y="1318503"/>
              <a:ext cx="4923694" cy="4181360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4599" y="2430666"/>
              <a:ext cx="4423473" cy="21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lvl="0" indent="-457200"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Đặt câu kể </a:t>
              </a:r>
              <a:r>
                <a:rPr lang="pt-BR" sz="3200" b="1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Ai làm gì? </a:t>
              </a:r>
            </a:p>
            <a:p>
              <a:pPr marL="457200" lvl="0" indent="-457200"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Xác định bộ phận chủ ngữ trong câu vừa đặt.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7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99071" y="2232856"/>
              <a:ext cx="33201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9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6504" y="1436080"/>
            <a:ext cx="7939314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</a:p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</a:t>
            </a:r>
            <a:endParaRPr lang="en-US" sz="6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593558" y="762893"/>
            <a:ext cx="1113322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 err="1"/>
              <a:t>Bài</a:t>
            </a:r>
            <a:r>
              <a:rPr lang="vi-VN" altLang="vi-VN" sz="2800" b="1" dirty="0"/>
              <a:t> 1. Phân loại các từ theo nghĩa của tiếng </a:t>
            </a:r>
            <a:r>
              <a:rPr lang="vi-VN" altLang="vi-VN" sz="2800" b="1" i="1" dirty="0">
                <a:solidFill>
                  <a:srgbClr val="FF0000"/>
                </a:solidFill>
              </a:rPr>
              <a:t>tài</a:t>
            </a:r>
            <a:r>
              <a:rPr lang="en-US" altLang="vi-VN" sz="2800" b="1" dirty="0"/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00"/>
                </a:solidFill>
              </a:rPr>
              <a:t>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giỏi</a:t>
            </a:r>
            <a:r>
              <a:rPr lang="en-US" altLang="vi-VN" sz="2800" b="1" i="1" dirty="0">
                <a:solidFill>
                  <a:srgbClr val="FF00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nguyên</a:t>
            </a:r>
            <a:r>
              <a:rPr lang="en-US" altLang="vi-VN" sz="2800" b="1" i="1" dirty="0">
                <a:solidFill>
                  <a:srgbClr val="FF00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nghệ</a:t>
            </a:r>
            <a:r>
              <a:rPr lang="en-US" altLang="vi-VN" sz="2800" b="1" i="1" dirty="0">
                <a:solidFill>
                  <a:srgbClr val="FF00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trợ</a:t>
            </a:r>
            <a:r>
              <a:rPr lang="en-US" altLang="vi-VN" sz="2800" b="1" i="1" dirty="0">
                <a:solidFill>
                  <a:srgbClr val="FF00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ba</a:t>
            </a:r>
            <a:r>
              <a:rPr lang="en-US" altLang="vi-VN" sz="2800" b="1" i="1" dirty="0">
                <a:solidFill>
                  <a:srgbClr val="FF00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đức,tài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sản</a:t>
            </a:r>
            <a:r>
              <a:rPr lang="en-US" altLang="vi-VN" sz="2800" b="1" i="1" dirty="0">
                <a:solidFill>
                  <a:srgbClr val="FF00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năng</a:t>
            </a:r>
            <a:r>
              <a:rPr lang="en-US" altLang="vi-VN" sz="2800" b="1" i="1" dirty="0">
                <a:solidFill>
                  <a:srgbClr val="FF00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tài</a:t>
            </a:r>
            <a:r>
              <a:rPr lang="en-US" altLang="vi-VN" sz="2800" b="1" i="1" dirty="0">
                <a:solidFill>
                  <a:srgbClr val="FF00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</a:rPr>
              <a:t>hoa</a:t>
            </a:r>
            <a:r>
              <a:rPr lang="en-US" altLang="vi-VN" sz="2800" b="1" i="1" dirty="0">
                <a:solidFill>
                  <a:srgbClr val="FF0000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/>
              <a:t>a. </a:t>
            </a:r>
            <a:r>
              <a:rPr lang="vi-VN" altLang="vi-VN" sz="2800" b="1" i="1" dirty="0">
                <a:solidFill>
                  <a:srgbClr val="FF0000"/>
                </a:solidFill>
              </a:rPr>
              <a:t>Tài </a:t>
            </a:r>
            <a:r>
              <a:rPr lang="vi-VN" altLang="vi-VN" sz="2800" b="1" dirty="0"/>
              <a:t>có nghĩa là </a:t>
            </a:r>
            <a:r>
              <a:rPr lang="en-US" altLang="vi-VN" sz="2800" b="1" dirty="0"/>
              <a:t>“</a:t>
            </a:r>
            <a:r>
              <a:rPr lang="vi-VN" altLang="vi-VN" sz="2800" b="1" dirty="0"/>
              <a:t>có khả năng hơn người bình thường</a:t>
            </a:r>
            <a:r>
              <a:rPr lang="en-US" altLang="vi-VN" sz="2800" b="1" dirty="0"/>
              <a:t>”</a:t>
            </a:r>
            <a:r>
              <a:rPr lang="vi-VN" altLang="vi-VN" sz="2800" b="1" dirty="0"/>
              <a:t>:</a:t>
            </a:r>
            <a:r>
              <a:rPr lang="en-US" altLang="vi-VN" sz="2800" b="1" dirty="0"/>
              <a:t>   </a:t>
            </a:r>
            <a:r>
              <a:rPr lang="en-US" altLang="vi-VN" sz="2800" b="1" dirty="0">
                <a:solidFill>
                  <a:srgbClr val="0070C0"/>
                </a:solidFill>
              </a:rPr>
              <a:t>M: </a:t>
            </a:r>
            <a:r>
              <a:rPr lang="en-US" altLang="vi-VN" sz="2800" dirty="0" err="1"/>
              <a:t>tài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hoa</a:t>
            </a:r>
            <a:endParaRPr lang="en-US" altLang="vi-VN" sz="2800" dirty="0"/>
          </a:p>
          <a:p>
            <a:pPr algn="just">
              <a:spcBef>
                <a:spcPct val="50000"/>
              </a:spcBef>
            </a:pPr>
            <a:r>
              <a:rPr lang="en-US" altLang="vi-VN" sz="2800" b="1" dirty="0"/>
              <a:t>b. </a:t>
            </a:r>
            <a:r>
              <a:rPr lang="vi-VN" altLang="vi-VN" sz="2800" b="1" i="1" dirty="0">
                <a:solidFill>
                  <a:srgbClr val="FF0000"/>
                </a:solidFill>
              </a:rPr>
              <a:t>Tài </a:t>
            </a:r>
            <a:r>
              <a:rPr lang="vi-VN" altLang="vi-VN" sz="2800" b="1" dirty="0"/>
              <a:t>có nghĩa là </a:t>
            </a:r>
            <a:r>
              <a:rPr lang="en-US" altLang="vi-VN" sz="2800" b="1" dirty="0"/>
              <a:t>“</a:t>
            </a:r>
            <a:r>
              <a:rPr lang="en-US" altLang="vi-VN" sz="2800" b="1" dirty="0" err="1"/>
              <a:t>tiền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của</a:t>
            </a:r>
            <a:r>
              <a:rPr lang="en-US" altLang="vi-VN" sz="2800" b="1" dirty="0"/>
              <a:t>”</a:t>
            </a:r>
            <a:r>
              <a:rPr lang="vi-VN" altLang="vi-VN" sz="2800" b="1" dirty="0"/>
              <a:t>:</a:t>
            </a:r>
            <a:r>
              <a:rPr lang="en-US" altLang="vi-VN" sz="2800" b="1" dirty="0"/>
              <a:t>   		                            </a:t>
            </a:r>
            <a:r>
              <a:rPr lang="en-US" altLang="vi-VN" sz="2800" b="1" dirty="0">
                <a:solidFill>
                  <a:srgbClr val="0070C0"/>
                </a:solidFill>
              </a:rPr>
              <a:t>M: </a:t>
            </a:r>
            <a:r>
              <a:rPr lang="en-US" altLang="vi-VN" sz="2800" dirty="0" err="1"/>
              <a:t>tài</a:t>
            </a:r>
            <a:r>
              <a:rPr lang="en-US" altLang="vi-VN" sz="2800" dirty="0"/>
              <a:t> </a:t>
            </a:r>
            <a:r>
              <a:rPr lang="en-US" altLang="vi-VN" sz="2800" dirty="0" err="1"/>
              <a:t>nguyên</a:t>
            </a:r>
            <a:endParaRPr lang="en-US" altLang="vi-VN" sz="2800" dirty="0"/>
          </a:p>
          <a:p>
            <a:pPr algn="just">
              <a:spcBef>
                <a:spcPct val="50000"/>
              </a:spcBef>
            </a:pPr>
            <a:endParaRPr lang="vi-VN" altLang="vi-VN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42470"/>
              </p:ext>
            </p:extLst>
          </p:nvPr>
        </p:nvGraphicFramePr>
        <p:xfrm>
          <a:off x="1529347" y="3950539"/>
          <a:ext cx="926164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821">
                  <a:extLst>
                    <a:ext uri="{9D8B030D-6E8A-4147-A177-3AD203B41FA5}">
                      <a16:colId xmlns:a16="http://schemas.microsoft.com/office/drawing/2014/main" val="2151831597"/>
                    </a:ext>
                  </a:extLst>
                </a:gridCol>
                <a:gridCol w="4630821">
                  <a:extLst>
                    <a:ext uri="{9D8B030D-6E8A-4147-A177-3AD203B41FA5}">
                      <a16:colId xmlns:a16="http://schemas.microsoft.com/office/drawing/2014/main" val="14577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altLang="vi-VN" sz="2800" b="1" i="1">
                          <a:solidFill>
                            <a:srgbClr val="FF0000"/>
                          </a:solidFill>
                        </a:rPr>
                        <a:t>Tài 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nghĩa là 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khả năng hơn người bình thường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altLang="vi-VN" sz="2800" b="1" i="1" dirty="0">
                          <a:solidFill>
                            <a:srgbClr val="FF0000"/>
                          </a:solidFill>
                        </a:rPr>
                        <a:t>Tài </a:t>
                      </a:r>
                      <a:r>
                        <a:rPr lang="vi-VN" altLang="vi-VN" sz="2800" b="1" dirty="0">
                          <a:solidFill>
                            <a:schemeClr val="tx1"/>
                          </a:solidFill>
                        </a:rPr>
                        <a:t>có nghĩa là </a:t>
                      </a:r>
                      <a:r>
                        <a:rPr lang="en-US" altLang="vi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altLang="vi-VN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altLang="vi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vi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hoa, tài giỏi, tài nghệ, </a:t>
                      </a:r>
                    </a:p>
                    <a:p>
                      <a:pPr algn="ctr"/>
                      <a:r>
                        <a:rPr lang="en-US" sz="28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ba , tài đức, tài năng. </a:t>
                      </a:r>
                    </a:p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4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7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379620" y="1672390"/>
            <a:ext cx="99300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đức: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tài năng và đức độ.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năng: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lực xuất sắc, có sáng tạo trong công việc.</a:t>
            </a:r>
            <a:endParaRPr lang="en-US" altLang="en-US" sz="3200" b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trợ: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giúp đỡ về tài chính .  </a:t>
            </a:r>
          </a:p>
        </p:txBody>
      </p:sp>
    </p:spTree>
    <p:extLst>
      <p:ext uri="{BB962C8B-B14F-4D97-AF65-F5344CB8AC3E}">
        <p14:creationId xmlns:p14="http://schemas.microsoft.com/office/powerpoint/2010/main" val="22965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63298687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849</Words>
  <Application>Microsoft Office PowerPoint</Application>
  <PresentationFormat>Widescreen</PresentationFormat>
  <Paragraphs>103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279</cp:revision>
  <dcterms:created xsi:type="dcterms:W3CDTF">2021-08-04T18:52:07Z</dcterms:created>
  <dcterms:modified xsi:type="dcterms:W3CDTF">2023-01-16T09:04:03Z</dcterms:modified>
</cp:coreProperties>
</file>