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8" r:id="rId2"/>
  </p:sldMasterIdLst>
  <p:notesMasterIdLst>
    <p:notesMasterId r:id="rId32"/>
  </p:notesMasterIdLst>
  <p:sldIdLst>
    <p:sldId id="445" r:id="rId3"/>
    <p:sldId id="280" r:id="rId4"/>
    <p:sldId id="386" r:id="rId5"/>
    <p:sldId id="283" r:id="rId6"/>
    <p:sldId id="278" r:id="rId7"/>
    <p:sldId id="366" r:id="rId8"/>
    <p:sldId id="311" r:id="rId9"/>
    <p:sldId id="447" r:id="rId10"/>
    <p:sldId id="533" r:id="rId11"/>
    <p:sldId id="551" r:id="rId12"/>
    <p:sldId id="534" r:id="rId13"/>
    <p:sldId id="546" r:id="rId14"/>
    <p:sldId id="547" r:id="rId15"/>
    <p:sldId id="552" r:id="rId16"/>
    <p:sldId id="477" r:id="rId17"/>
    <p:sldId id="460" r:id="rId18"/>
    <p:sldId id="310" r:id="rId19"/>
    <p:sldId id="495" r:id="rId20"/>
    <p:sldId id="535" r:id="rId21"/>
    <p:sldId id="553" r:id="rId22"/>
    <p:sldId id="548" r:id="rId23"/>
    <p:sldId id="515" r:id="rId24"/>
    <p:sldId id="549" r:id="rId25"/>
    <p:sldId id="540" r:id="rId26"/>
    <p:sldId id="541" r:id="rId27"/>
    <p:sldId id="550" r:id="rId28"/>
    <p:sldId id="292" r:id="rId29"/>
    <p:sldId id="293" r:id="rId30"/>
    <p:sldId id="27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FBC"/>
    <a:srgbClr val="00FFCC"/>
    <a:srgbClr val="DDBA59"/>
    <a:srgbClr val="006600"/>
    <a:srgbClr val="004DE6"/>
    <a:srgbClr val="9900FF"/>
    <a:srgbClr val="FF0066"/>
    <a:srgbClr val="FF66CC"/>
    <a:srgbClr val="FDFDFD"/>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02" autoAdjust="0"/>
    <p:restoredTop sz="90326" autoAdjust="0"/>
  </p:normalViewPr>
  <p:slideViewPr>
    <p:cSldViewPr snapToGrid="0">
      <p:cViewPr varScale="1">
        <p:scale>
          <a:sx n="59" d="100"/>
          <a:sy n="59" d="100"/>
        </p:scale>
        <p:origin x="912"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F61C3E-2C78-4123-B812-75DAE4645A7F}" type="datetimeFigureOut">
              <a:rPr lang="en-US" smtClean="0"/>
              <a:t>1/16/2023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692641-E541-44DC-852F-235EE2BA86E1}" type="slidenum">
              <a:rPr lang="en-US" smtClean="0"/>
              <a:t>‹#›</a:t>
            </a:fld>
            <a:endParaRPr lang="en-US"/>
          </a:p>
        </p:txBody>
      </p:sp>
    </p:spTree>
    <p:extLst>
      <p:ext uri="{BB962C8B-B14F-4D97-AF65-F5344CB8AC3E}">
        <p14:creationId xmlns:p14="http://schemas.microsoft.com/office/powerpoint/2010/main" val="1235405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t>3</a:t>
            </a:fld>
            <a:endParaRPr lang="en-US"/>
          </a:p>
        </p:txBody>
      </p:sp>
    </p:spTree>
    <p:extLst>
      <p:ext uri="{BB962C8B-B14F-4D97-AF65-F5344CB8AC3E}">
        <p14:creationId xmlns:p14="http://schemas.microsoft.com/office/powerpoint/2010/main" val="3971626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t>8</a:t>
            </a:fld>
            <a:endParaRPr lang="en-US"/>
          </a:p>
        </p:txBody>
      </p:sp>
    </p:spTree>
    <p:extLst>
      <p:ext uri="{BB962C8B-B14F-4D97-AF65-F5344CB8AC3E}">
        <p14:creationId xmlns:p14="http://schemas.microsoft.com/office/powerpoint/2010/main" val="2417786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t>9</a:t>
            </a:fld>
            <a:endParaRPr lang="en-US"/>
          </a:p>
        </p:txBody>
      </p:sp>
    </p:spTree>
    <p:extLst>
      <p:ext uri="{BB962C8B-B14F-4D97-AF65-F5344CB8AC3E}">
        <p14:creationId xmlns:p14="http://schemas.microsoft.com/office/powerpoint/2010/main" val="3774313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t>10</a:t>
            </a:fld>
            <a:endParaRPr lang="en-US"/>
          </a:p>
        </p:txBody>
      </p:sp>
    </p:spTree>
    <p:extLst>
      <p:ext uri="{BB962C8B-B14F-4D97-AF65-F5344CB8AC3E}">
        <p14:creationId xmlns:p14="http://schemas.microsoft.com/office/powerpoint/2010/main" val="1289270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t>11</a:t>
            </a:fld>
            <a:endParaRPr lang="en-US"/>
          </a:p>
        </p:txBody>
      </p:sp>
    </p:spTree>
    <p:extLst>
      <p:ext uri="{BB962C8B-B14F-4D97-AF65-F5344CB8AC3E}">
        <p14:creationId xmlns:p14="http://schemas.microsoft.com/office/powerpoint/2010/main" val="1835746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92641-E541-44DC-852F-235EE2BA86E1}" type="slidenum">
              <a:rPr lang="en-US" smtClean="0"/>
              <a:t>28</a:t>
            </a:fld>
            <a:endParaRPr lang="en-US"/>
          </a:p>
        </p:txBody>
      </p:sp>
    </p:spTree>
    <p:extLst>
      <p:ext uri="{BB962C8B-B14F-4D97-AF65-F5344CB8AC3E}">
        <p14:creationId xmlns:p14="http://schemas.microsoft.com/office/powerpoint/2010/main" val="3021759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F62EAB2-B444-4514-BBC4-48E17212839F}"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954713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2EAB2-B444-4514-BBC4-48E17212839F}"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912527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2EAB2-B444-4514-BBC4-48E17212839F}"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98770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F62EAB2-B444-4514-BBC4-48E17212839F}" type="datetimeFigureOut">
              <a:rPr lang="en-US" smtClean="0"/>
              <a:t>1/16/2023</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0F57D92-B34F-49C4-BDB1-FF34504696C3}" type="slidenum">
              <a:rPr lang="en-US" smtClean="0"/>
              <a:t>‹#›</a:t>
            </a:fld>
            <a:endParaRPr lang="en-US"/>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144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171547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4962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F62EAB2-B444-4514-BBC4-48E17212839F}" type="datetimeFigureOut">
              <a:rPr lang="en-US" smtClean="0"/>
              <a:t>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69533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F62EAB2-B444-4514-BBC4-48E17212839F}" type="datetimeFigureOut">
              <a:rPr lang="en-US" smtClean="0"/>
              <a:t>1/16/2023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70724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F62EAB2-B444-4514-BBC4-48E17212839F}" type="datetimeFigureOut">
              <a:rPr lang="en-US" smtClean="0"/>
              <a:t>1/16/2023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6183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1/16/2023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8434940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0274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2EAB2-B444-4514-BBC4-48E17212839F}"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6553586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977575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537312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77129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28353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2661619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33884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96377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03511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1238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22155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F62EAB2-B444-4514-BBC4-48E17212839F}" type="datetimeFigureOut">
              <a:rPr lang="en-US" smtClean="0"/>
              <a:t>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01135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F62EAB2-B444-4514-BBC4-48E17212839F}" type="datetimeFigureOut">
              <a:rPr lang="en-US" smtClean="0"/>
              <a:t>1/16/2023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42167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F62EAB2-B444-4514-BBC4-48E17212839F}" type="datetimeFigureOut">
              <a:rPr lang="en-US" smtClean="0"/>
              <a:t>1/16/2023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073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1/16/2023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713169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787522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649874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62EAB2-B444-4514-BBC4-48E17212839F}" type="datetimeFigureOut">
              <a:rPr lang="en-US" smtClean="0"/>
              <a:t>1/16/2023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F57D92-B34F-49C4-BDB1-FF34504696C3}" type="slidenum">
              <a:rPr lang="en-US" smtClean="0"/>
              <a:t>‹#›</a:t>
            </a:fld>
            <a:endParaRPr lang="en-US"/>
          </a:p>
        </p:txBody>
      </p:sp>
    </p:spTree>
    <p:extLst>
      <p:ext uri="{BB962C8B-B14F-4D97-AF65-F5344CB8AC3E}">
        <p14:creationId xmlns:p14="http://schemas.microsoft.com/office/powerpoint/2010/main" val="11124048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F62EAB2-B444-4514-BBC4-48E17212839F}" type="datetimeFigureOut">
              <a:rPr lang="en-US" smtClean="0"/>
              <a:t>1/16/2023</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0F57D92-B34F-49C4-BDB1-FF34504696C3}" type="slidenum">
              <a:rPr lang="en-US" smtClean="0"/>
              <a:t>‹#›</a:t>
            </a:fld>
            <a:endParaRPr lang="en-US"/>
          </a:p>
        </p:txBody>
      </p:sp>
    </p:spTree>
    <p:extLst>
      <p:ext uri="{BB962C8B-B14F-4D97-AF65-F5344CB8AC3E}">
        <p14:creationId xmlns:p14="http://schemas.microsoft.com/office/powerpoint/2010/main" val="409754070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oleObject" Target="../embeddings/oleObject1.bin"/><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8.xml"/><Relationship Id="rId1" Type="http://schemas.openxmlformats.org/officeDocument/2006/relationships/tags" Target="../tags/tag1.xml"/><Relationship Id="rId5" Type="http://schemas.openxmlformats.org/officeDocument/2006/relationships/image" Target="file:///C:\Program%20Files\Inknoe%20ClassPoint\Images\slide_annotate_without%20result_default.png" TargetMode="Externa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4076" y="1866007"/>
            <a:ext cx="8148386" cy="273921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p>
          <a:p>
            <a:pPr algn="ctr"/>
            <a:r>
              <a:rPr lang="en-US" sz="8000"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Luyện</a:t>
            </a:r>
            <a:r>
              <a:rPr lang="en-US" sz="80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8000"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từ</a:t>
            </a:r>
            <a:r>
              <a:rPr lang="en-US" sz="80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8000"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và</a:t>
            </a:r>
            <a:r>
              <a:rPr lang="en-US" sz="80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8000"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câu</a:t>
            </a:r>
            <a:r>
              <a:rPr lang="en-US" sz="80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4</a:t>
            </a:r>
            <a:endPar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a:p>
            <a:pPr algn="ct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endParaRPr lang="en-US" sz="4000" b="1" i="1" spc="50" dirty="0">
              <a:ln w="11430"/>
              <a:solidFill>
                <a:srgbClr val="FF330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683032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0"/>
          <p:cNvSpPr>
            <a:spLocks noChangeArrowheads="1"/>
          </p:cNvSpPr>
          <p:nvPr/>
        </p:nvSpPr>
        <p:spPr bwMode="auto">
          <a:xfrm>
            <a:off x="1707240" y="756443"/>
            <a:ext cx="908688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en-US" b="1">
                <a:solidFill>
                  <a:srgbClr val="FF3300"/>
                </a:solidFill>
              </a:rPr>
              <a:t>2. Xác định chủ ngữ trong mỗi câu vừa tìm được.</a:t>
            </a:r>
          </a:p>
        </p:txBody>
      </p:sp>
      <p:sp>
        <p:nvSpPr>
          <p:cNvPr id="54" name="Text Box 4"/>
          <p:cNvSpPr txBox="1">
            <a:spLocks noChangeArrowheads="1"/>
          </p:cNvSpPr>
          <p:nvPr/>
        </p:nvSpPr>
        <p:spPr bwMode="auto">
          <a:xfrm>
            <a:off x="2545440" y="1554480"/>
            <a:ext cx="7772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sz="2800">
              <a:latin typeface="Times New Roman" panose="02020603050405020304" pitchFamily="18" charset="0"/>
              <a:cs typeface="Times New Roman" panose="02020603050405020304" pitchFamily="18" charset="0"/>
            </a:endParaRPr>
          </a:p>
        </p:txBody>
      </p:sp>
      <p:sp>
        <p:nvSpPr>
          <p:cNvPr id="55" name="Rectangle 5"/>
          <p:cNvSpPr>
            <a:spLocks noChangeArrowheads="1"/>
          </p:cNvSpPr>
          <p:nvPr/>
        </p:nvSpPr>
        <p:spPr bwMode="auto">
          <a:xfrm>
            <a:off x="829015" y="1586043"/>
            <a:ext cx="272970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latin typeface="Times New Roman" panose="02020603050405020304" pitchFamily="18" charset="0"/>
                <a:cs typeface="Times New Roman" panose="02020603050405020304" pitchFamily="18" charset="0"/>
              </a:rPr>
              <a:t>Một đàn ngỗng </a:t>
            </a:r>
          </a:p>
        </p:txBody>
      </p:sp>
      <p:sp>
        <p:nvSpPr>
          <p:cNvPr id="56" name="Text Box 6"/>
          <p:cNvSpPr txBox="1">
            <a:spLocks noChangeArrowheads="1"/>
          </p:cNvSpPr>
          <p:nvPr/>
        </p:nvSpPr>
        <p:spPr bwMode="auto">
          <a:xfrm>
            <a:off x="822448" y="2564131"/>
            <a:ext cx="1524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cs typeface="Times New Roman" panose="02020603050405020304" pitchFamily="18" charset="0"/>
              </a:rPr>
              <a:t>Hùng  </a:t>
            </a:r>
          </a:p>
        </p:txBody>
      </p:sp>
      <p:sp>
        <p:nvSpPr>
          <p:cNvPr id="57" name="Text Box 7"/>
          <p:cNvSpPr txBox="1">
            <a:spLocks noChangeArrowheads="1"/>
          </p:cNvSpPr>
          <p:nvPr/>
        </p:nvSpPr>
        <p:spPr bwMode="auto">
          <a:xfrm>
            <a:off x="822295" y="3512167"/>
            <a:ext cx="15621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cs typeface="Times New Roman" panose="02020603050405020304" pitchFamily="18" charset="0"/>
              </a:rPr>
              <a:t>Thắng </a:t>
            </a:r>
          </a:p>
        </p:txBody>
      </p:sp>
      <p:sp>
        <p:nvSpPr>
          <p:cNvPr id="58" name="Text Box 8"/>
          <p:cNvSpPr txBox="1">
            <a:spLocks noChangeArrowheads="1"/>
          </p:cNvSpPr>
          <p:nvPr/>
        </p:nvSpPr>
        <p:spPr bwMode="auto">
          <a:xfrm>
            <a:off x="864811" y="4393397"/>
            <a:ext cx="9906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cs typeface="Times New Roman" panose="02020603050405020304" pitchFamily="18" charset="0"/>
              </a:rPr>
              <a:t>Em </a:t>
            </a:r>
          </a:p>
        </p:txBody>
      </p:sp>
      <p:sp>
        <p:nvSpPr>
          <p:cNvPr id="59" name="Text Box 9"/>
          <p:cNvSpPr txBox="1">
            <a:spLocks noChangeArrowheads="1"/>
          </p:cNvSpPr>
          <p:nvPr/>
        </p:nvSpPr>
        <p:spPr bwMode="auto">
          <a:xfrm>
            <a:off x="865123" y="5209693"/>
            <a:ext cx="23622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800" b="1">
                <a:latin typeface="Times New Roman" panose="02020603050405020304" pitchFamily="18" charset="0"/>
                <a:cs typeface="Times New Roman" panose="02020603050405020304" pitchFamily="18" charset="0"/>
              </a:rPr>
              <a:t>Đàn ngỗng </a:t>
            </a:r>
          </a:p>
        </p:txBody>
      </p:sp>
      <p:sp>
        <p:nvSpPr>
          <p:cNvPr id="60" name="Line 10"/>
          <p:cNvSpPr>
            <a:spLocks noChangeShapeType="1"/>
          </p:cNvSpPr>
          <p:nvPr/>
        </p:nvSpPr>
        <p:spPr bwMode="auto">
          <a:xfrm flipH="1">
            <a:off x="3217746" y="1587419"/>
            <a:ext cx="152400" cy="533400"/>
          </a:xfrm>
          <a:prstGeom prst="line">
            <a:avLst/>
          </a:prstGeom>
          <a:noFill/>
          <a:ln w="38100">
            <a:solidFill>
              <a:srgbClr val="F7213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latin typeface="Times New Roman" panose="02020603050405020304" pitchFamily="18" charset="0"/>
              <a:cs typeface="Times New Roman" panose="02020603050405020304" pitchFamily="18" charset="0"/>
            </a:endParaRPr>
          </a:p>
        </p:txBody>
      </p:sp>
      <p:sp>
        <p:nvSpPr>
          <p:cNvPr id="61" name="Line 11"/>
          <p:cNvSpPr>
            <a:spLocks noChangeShapeType="1"/>
          </p:cNvSpPr>
          <p:nvPr/>
        </p:nvSpPr>
        <p:spPr bwMode="auto">
          <a:xfrm flipH="1">
            <a:off x="1883387" y="3491163"/>
            <a:ext cx="152400" cy="533400"/>
          </a:xfrm>
          <a:prstGeom prst="line">
            <a:avLst/>
          </a:prstGeom>
          <a:noFill/>
          <a:ln w="38100">
            <a:solidFill>
              <a:srgbClr val="F7213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latin typeface="Times New Roman" panose="02020603050405020304" pitchFamily="18" charset="0"/>
              <a:cs typeface="Times New Roman" panose="02020603050405020304" pitchFamily="18" charset="0"/>
            </a:endParaRPr>
          </a:p>
        </p:txBody>
      </p:sp>
      <p:sp>
        <p:nvSpPr>
          <p:cNvPr id="62" name="Line 12"/>
          <p:cNvSpPr>
            <a:spLocks noChangeShapeType="1"/>
          </p:cNvSpPr>
          <p:nvPr/>
        </p:nvSpPr>
        <p:spPr bwMode="auto">
          <a:xfrm flipH="1">
            <a:off x="1779211" y="2602230"/>
            <a:ext cx="152400" cy="533400"/>
          </a:xfrm>
          <a:prstGeom prst="line">
            <a:avLst/>
          </a:prstGeom>
          <a:noFill/>
          <a:ln w="38100">
            <a:solidFill>
              <a:srgbClr val="F7213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latin typeface="Times New Roman" panose="02020603050405020304" pitchFamily="18" charset="0"/>
              <a:cs typeface="Times New Roman" panose="02020603050405020304" pitchFamily="18" charset="0"/>
            </a:endParaRPr>
          </a:p>
        </p:txBody>
      </p:sp>
      <p:sp>
        <p:nvSpPr>
          <p:cNvPr id="63" name="Line 13"/>
          <p:cNvSpPr>
            <a:spLocks noChangeShapeType="1"/>
          </p:cNvSpPr>
          <p:nvPr/>
        </p:nvSpPr>
        <p:spPr bwMode="auto">
          <a:xfrm flipH="1">
            <a:off x="1456415" y="4388634"/>
            <a:ext cx="152400" cy="533400"/>
          </a:xfrm>
          <a:prstGeom prst="line">
            <a:avLst/>
          </a:prstGeom>
          <a:noFill/>
          <a:ln w="38100">
            <a:solidFill>
              <a:srgbClr val="F7213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latin typeface="Times New Roman" panose="02020603050405020304" pitchFamily="18" charset="0"/>
              <a:cs typeface="Times New Roman" panose="02020603050405020304" pitchFamily="18" charset="0"/>
            </a:endParaRPr>
          </a:p>
        </p:txBody>
      </p:sp>
      <p:sp>
        <p:nvSpPr>
          <p:cNvPr id="64" name="Line 14"/>
          <p:cNvSpPr>
            <a:spLocks noChangeShapeType="1"/>
          </p:cNvSpPr>
          <p:nvPr/>
        </p:nvSpPr>
        <p:spPr bwMode="auto">
          <a:xfrm flipH="1">
            <a:off x="2581224" y="5242630"/>
            <a:ext cx="152400" cy="533400"/>
          </a:xfrm>
          <a:prstGeom prst="line">
            <a:avLst/>
          </a:prstGeom>
          <a:noFill/>
          <a:ln w="38100">
            <a:solidFill>
              <a:srgbClr val="F7213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latin typeface="Times New Roman" panose="02020603050405020304" pitchFamily="18" charset="0"/>
              <a:cs typeface="Times New Roman" panose="02020603050405020304" pitchFamily="18" charset="0"/>
            </a:endParaRPr>
          </a:p>
        </p:txBody>
      </p:sp>
      <p:sp>
        <p:nvSpPr>
          <p:cNvPr id="65" name="Line 15"/>
          <p:cNvSpPr>
            <a:spLocks noChangeShapeType="1"/>
          </p:cNvSpPr>
          <p:nvPr/>
        </p:nvSpPr>
        <p:spPr bwMode="auto">
          <a:xfrm>
            <a:off x="905215" y="2011200"/>
            <a:ext cx="2312531" cy="0"/>
          </a:xfrm>
          <a:prstGeom prst="line">
            <a:avLst/>
          </a:prstGeom>
          <a:noFill/>
          <a:ln w="38100">
            <a:solidFill>
              <a:srgbClr val="F7213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latin typeface="Times New Roman" panose="02020603050405020304" pitchFamily="18" charset="0"/>
              <a:cs typeface="Times New Roman" panose="02020603050405020304" pitchFamily="18" charset="0"/>
            </a:endParaRPr>
          </a:p>
        </p:txBody>
      </p:sp>
      <p:sp>
        <p:nvSpPr>
          <p:cNvPr id="66" name="Line 17"/>
          <p:cNvSpPr>
            <a:spLocks noChangeShapeType="1"/>
          </p:cNvSpPr>
          <p:nvPr/>
        </p:nvSpPr>
        <p:spPr bwMode="auto">
          <a:xfrm>
            <a:off x="938465" y="3000725"/>
            <a:ext cx="807496" cy="0"/>
          </a:xfrm>
          <a:prstGeom prst="line">
            <a:avLst/>
          </a:prstGeom>
          <a:noFill/>
          <a:ln w="38100">
            <a:solidFill>
              <a:srgbClr val="F7213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latin typeface="Times New Roman" panose="02020603050405020304" pitchFamily="18" charset="0"/>
              <a:cs typeface="Times New Roman" panose="02020603050405020304" pitchFamily="18" charset="0"/>
            </a:endParaRPr>
          </a:p>
        </p:txBody>
      </p:sp>
      <p:sp>
        <p:nvSpPr>
          <p:cNvPr id="67" name="Line 19"/>
          <p:cNvSpPr>
            <a:spLocks noChangeShapeType="1"/>
          </p:cNvSpPr>
          <p:nvPr/>
        </p:nvSpPr>
        <p:spPr bwMode="auto">
          <a:xfrm>
            <a:off x="958236" y="3941438"/>
            <a:ext cx="922090" cy="0"/>
          </a:xfrm>
          <a:prstGeom prst="line">
            <a:avLst/>
          </a:prstGeom>
          <a:noFill/>
          <a:ln w="38100">
            <a:solidFill>
              <a:srgbClr val="F7213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latin typeface="Times New Roman" panose="02020603050405020304" pitchFamily="18" charset="0"/>
              <a:cs typeface="Times New Roman" panose="02020603050405020304" pitchFamily="18" charset="0"/>
            </a:endParaRPr>
          </a:p>
        </p:txBody>
      </p:sp>
      <p:sp>
        <p:nvSpPr>
          <p:cNvPr id="68" name="Line 20"/>
          <p:cNvSpPr>
            <a:spLocks noChangeShapeType="1"/>
          </p:cNvSpPr>
          <p:nvPr/>
        </p:nvSpPr>
        <p:spPr bwMode="auto">
          <a:xfrm>
            <a:off x="971715" y="4817522"/>
            <a:ext cx="522098" cy="0"/>
          </a:xfrm>
          <a:prstGeom prst="line">
            <a:avLst/>
          </a:prstGeom>
          <a:noFill/>
          <a:ln w="38100">
            <a:solidFill>
              <a:srgbClr val="F7213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latin typeface="Times New Roman" panose="02020603050405020304" pitchFamily="18" charset="0"/>
              <a:cs typeface="Times New Roman" panose="02020603050405020304" pitchFamily="18" charset="0"/>
            </a:endParaRPr>
          </a:p>
        </p:txBody>
      </p:sp>
      <p:sp>
        <p:nvSpPr>
          <p:cNvPr id="69" name="Line 21"/>
          <p:cNvSpPr>
            <a:spLocks noChangeShapeType="1"/>
          </p:cNvSpPr>
          <p:nvPr/>
        </p:nvSpPr>
        <p:spPr bwMode="auto">
          <a:xfrm>
            <a:off x="993744" y="5660965"/>
            <a:ext cx="1551695" cy="0"/>
          </a:xfrm>
          <a:prstGeom prst="line">
            <a:avLst/>
          </a:prstGeom>
          <a:noFill/>
          <a:ln w="38100">
            <a:solidFill>
              <a:srgbClr val="F7213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latin typeface="Times New Roman" panose="02020603050405020304" pitchFamily="18" charset="0"/>
              <a:cs typeface="Times New Roman" panose="02020603050405020304" pitchFamily="18" charset="0"/>
            </a:endParaRPr>
          </a:p>
        </p:txBody>
      </p:sp>
      <p:sp>
        <p:nvSpPr>
          <p:cNvPr id="70" name="Text Box 22"/>
          <p:cNvSpPr txBox="1">
            <a:spLocks noChangeArrowheads="1"/>
          </p:cNvSpPr>
          <p:nvPr/>
        </p:nvSpPr>
        <p:spPr bwMode="auto">
          <a:xfrm>
            <a:off x="1658416" y="1979325"/>
            <a:ext cx="838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solidFill>
                  <a:srgbClr val="F72130"/>
                </a:solidFill>
                <a:latin typeface="Times New Roman" panose="02020603050405020304" pitchFamily="18" charset="0"/>
                <a:cs typeface="Times New Roman" panose="02020603050405020304" pitchFamily="18" charset="0"/>
              </a:rPr>
              <a:t>CN</a:t>
            </a:r>
          </a:p>
        </p:txBody>
      </p:sp>
      <p:sp>
        <p:nvSpPr>
          <p:cNvPr id="71" name="Text Box 23"/>
          <p:cNvSpPr txBox="1">
            <a:spLocks noChangeArrowheads="1"/>
          </p:cNvSpPr>
          <p:nvPr/>
        </p:nvSpPr>
        <p:spPr bwMode="auto">
          <a:xfrm>
            <a:off x="958236" y="2951442"/>
            <a:ext cx="914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solidFill>
                  <a:srgbClr val="F72130"/>
                </a:solidFill>
                <a:latin typeface="Times New Roman" panose="02020603050405020304" pitchFamily="18" charset="0"/>
                <a:cs typeface="Times New Roman" panose="02020603050405020304" pitchFamily="18" charset="0"/>
              </a:rPr>
              <a:t>CN</a:t>
            </a:r>
          </a:p>
        </p:txBody>
      </p:sp>
      <p:sp>
        <p:nvSpPr>
          <p:cNvPr id="72" name="Text Box 24"/>
          <p:cNvSpPr txBox="1">
            <a:spLocks noChangeArrowheads="1"/>
          </p:cNvSpPr>
          <p:nvPr/>
        </p:nvSpPr>
        <p:spPr bwMode="auto">
          <a:xfrm>
            <a:off x="1011987" y="3889359"/>
            <a:ext cx="99690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solidFill>
                  <a:srgbClr val="F72130"/>
                </a:solidFill>
                <a:latin typeface="Times New Roman" panose="02020603050405020304" pitchFamily="18" charset="0"/>
                <a:cs typeface="Times New Roman" panose="02020603050405020304" pitchFamily="18" charset="0"/>
              </a:rPr>
              <a:t>CN</a:t>
            </a:r>
          </a:p>
        </p:txBody>
      </p:sp>
      <p:sp>
        <p:nvSpPr>
          <p:cNvPr id="73" name="Text Box 25"/>
          <p:cNvSpPr txBox="1">
            <a:spLocks noChangeArrowheads="1"/>
          </p:cNvSpPr>
          <p:nvPr/>
        </p:nvSpPr>
        <p:spPr bwMode="auto">
          <a:xfrm>
            <a:off x="853350" y="4781076"/>
            <a:ext cx="16044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solidFill>
                  <a:srgbClr val="F72130"/>
                </a:solidFill>
                <a:latin typeface="Times New Roman" panose="02020603050405020304" pitchFamily="18" charset="0"/>
                <a:cs typeface="Times New Roman" panose="02020603050405020304" pitchFamily="18" charset="0"/>
              </a:rPr>
              <a:t>CN</a:t>
            </a:r>
          </a:p>
        </p:txBody>
      </p:sp>
      <p:sp>
        <p:nvSpPr>
          <p:cNvPr id="74" name="Text Box 26"/>
          <p:cNvSpPr txBox="1">
            <a:spLocks noChangeArrowheads="1"/>
          </p:cNvSpPr>
          <p:nvPr/>
        </p:nvSpPr>
        <p:spPr bwMode="auto">
          <a:xfrm>
            <a:off x="1252480" y="5613025"/>
            <a:ext cx="9413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solidFill>
                  <a:srgbClr val="F72130"/>
                </a:solidFill>
                <a:latin typeface="Times New Roman" panose="02020603050405020304" pitchFamily="18" charset="0"/>
                <a:cs typeface="Times New Roman" panose="02020603050405020304" pitchFamily="18" charset="0"/>
              </a:rPr>
              <a:t>CN</a:t>
            </a:r>
          </a:p>
        </p:txBody>
      </p:sp>
      <p:sp>
        <p:nvSpPr>
          <p:cNvPr id="75" name="Text Box 28"/>
          <p:cNvSpPr txBox="1">
            <a:spLocks noChangeArrowheads="1"/>
          </p:cNvSpPr>
          <p:nvPr/>
        </p:nvSpPr>
        <p:spPr bwMode="auto">
          <a:xfrm>
            <a:off x="3293946" y="1598149"/>
            <a:ext cx="838025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latin typeface="Times New Roman" panose="02020603050405020304" pitchFamily="18" charset="0"/>
                <a:cs typeface="Times New Roman" panose="02020603050405020304" pitchFamily="18" charset="0"/>
              </a:rPr>
              <a:t>vươn dài cổ, chúi mỏ về phía trước,định đớp bọn trẻ. </a:t>
            </a:r>
            <a:endParaRPr lang="en-US" altLang="en-US" sz="2800">
              <a:latin typeface="Times New Roman" panose="02020603050405020304" pitchFamily="18" charset="0"/>
              <a:cs typeface="Times New Roman" panose="02020603050405020304" pitchFamily="18" charset="0"/>
            </a:endParaRPr>
          </a:p>
        </p:txBody>
      </p:sp>
      <p:sp>
        <p:nvSpPr>
          <p:cNvPr id="76" name="Text Box 29"/>
          <p:cNvSpPr txBox="1">
            <a:spLocks noChangeArrowheads="1"/>
          </p:cNvSpPr>
          <p:nvPr/>
        </p:nvSpPr>
        <p:spPr bwMode="auto">
          <a:xfrm>
            <a:off x="1801738" y="2595861"/>
            <a:ext cx="76136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cs typeface="Times New Roman" panose="02020603050405020304" pitchFamily="18" charset="0"/>
              </a:rPr>
              <a:t>đút vội khẩu súng gỗ vào túi quần, chạy biến.</a:t>
            </a:r>
          </a:p>
        </p:txBody>
      </p:sp>
      <p:sp>
        <p:nvSpPr>
          <p:cNvPr id="77" name="Text Box 30"/>
          <p:cNvSpPr txBox="1">
            <a:spLocks noChangeArrowheads="1"/>
          </p:cNvSpPr>
          <p:nvPr/>
        </p:nvSpPr>
        <p:spPr bwMode="auto">
          <a:xfrm>
            <a:off x="1919046" y="3528061"/>
            <a:ext cx="59150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cs typeface="Times New Roman" panose="02020603050405020304" pitchFamily="18" charset="0"/>
              </a:rPr>
              <a:t>mếu máo nấp vào sau lưng Tiến.</a:t>
            </a:r>
          </a:p>
        </p:txBody>
      </p:sp>
      <p:sp>
        <p:nvSpPr>
          <p:cNvPr id="78" name="Text Box 31"/>
          <p:cNvSpPr txBox="1">
            <a:spLocks noChangeArrowheads="1"/>
          </p:cNvSpPr>
          <p:nvPr/>
        </p:nvSpPr>
        <p:spPr bwMode="auto">
          <a:xfrm>
            <a:off x="1488640" y="4387990"/>
            <a:ext cx="768191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cs typeface="Times New Roman" panose="02020603050405020304" pitchFamily="18" charset="0"/>
              </a:rPr>
              <a:t>liền nhặt một cành xoan, xua đàn ngỗng ra xa.</a:t>
            </a:r>
            <a:endParaRPr lang="en-US" altLang="en-US" sz="2800">
              <a:latin typeface="Times New Roman" panose="02020603050405020304" pitchFamily="18" charset="0"/>
              <a:cs typeface="Times New Roman" panose="02020603050405020304" pitchFamily="18" charset="0"/>
            </a:endParaRPr>
          </a:p>
        </p:txBody>
      </p:sp>
      <p:sp>
        <p:nvSpPr>
          <p:cNvPr id="79" name="Text Box 32"/>
          <p:cNvSpPr txBox="1">
            <a:spLocks noChangeArrowheads="1"/>
          </p:cNvSpPr>
          <p:nvPr/>
        </p:nvSpPr>
        <p:spPr bwMode="auto">
          <a:xfrm>
            <a:off x="2619300" y="5230924"/>
            <a:ext cx="59785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800" b="1">
                <a:latin typeface="Times New Roman" panose="02020603050405020304" pitchFamily="18" charset="0"/>
                <a:cs typeface="Times New Roman" panose="02020603050405020304" pitchFamily="18" charset="0"/>
              </a:rPr>
              <a:t>kêu quàng quạc, vươn cổ chạy miết.</a:t>
            </a:r>
            <a:endParaRPr lang="en-US" alt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936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7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6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66"/>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7"/>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63"/>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68"/>
                                        </p:tgtEl>
                                        <p:attrNameLst>
                                          <p:attrName>style.visibility</p:attrName>
                                        </p:attrNameLst>
                                      </p:cBhvr>
                                      <p:to>
                                        <p:strVal val="visible"/>
                                      </p:to>
                                    </p:set>
                                  </p:childTnLst>
                                </p:cTn>
                              </p:par>
                            </p:childTnLst>
                          </p:cTn>
                        </p:par>
                        <p:par>
                          <p:cTn id="44" fill="hold">
                            <p:stCondLst>
                              <p:cond delay="0"/>
                            </p:stCondLst>
                            <p:childTnLst>
                              <p:par>
                                <p:cTn id="45" presetID="1"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9"/>
                                        </p:tgtEl>
                                        <p:attrNameLst>
                                          <p:attrName>style.visibility</p:attrName>
                                        </p:attrNameLst>
                                      </p:cBhvr>
                                      <p:to>
                                        <p:strVal val="visible"/>
                                      </p:to>
                                    </p:set>
                                  </p:childTnLst>
                                </p:cTn>
                              </p:par>
                            </p:childTnLst>
                          </p:cTn>
                        </p:par>
                        <p:par>
                          <p:cTn id="55" fill="hold">
                            <p:stCondLst>
                              <p:cond delay="0"/>
                            </p:stCondLst>
                            <p:childTnLst>
                              <p:par>
                                <p:cTn id="56" presetID="1" presetClass="entr" presetSubtype="0" fill="hold" grpId="0" nodeType="afterEffect">
                                  <p:stCondLst>
                                    <p:cond delay="0"/>
                                  </p:stCondLst>
                                  <p:childTnLst>
                                    <p:set>
                                      <p:cBhvr>
                                        <p:cTn id="57"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6"/>
          <p:cNvSpPr txBox="1">
            <a:spLocks noChangeArrowheads="1"/>
          </p:cNvSpPr>
          <p:nvPr/>
        </p:nvSpPr>
        <p:spPr bwMode="auto">
          <a:xfrm>
            <a:off x="1026677" y="527283"/>
            <a:ext cx="5105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a:solidFill>
                  <a:srgbClr val="FF0000"/>
                </a:solidFill>
                <a:latin typeface="Times New Roman" panose="02020603050405020304" pitchFamily="18" charset="0"/>
                <a:cs typeface="Times New Roman" panose="02020603050405020304" pitchFamily="18" charset="0"/>
              </a:rPr>
              <a:t>3. Ý nghĩa của chủ ngữ</a:t>
            </a:r>
          </a:p>
        </p:txBody>
      </p:sp>
      <p:graphicFrame>
        <p:nvGraphicFramePr>
          <p:cNvPr id="61" name="Group 6"/>
          <p:cNvGraphicFramePr>
            <a:graphicFrameLocks/>
          </p:cNvGraphicFramePr>
          <p:nvPr>
            <p:extLst>
              <p:ext uri="{D42A27DB-BD31-4B8C-83A1-F6EECF244321}">
                <p14:modId xmlns:p14="http://schemas.microsoft.com/office/powerpoint/2010/main" val="1540134087"/>
              </p:ext>
            </p:extLst>
          </p:nvPr>
        </p:nvGraphicFramePr>
        <p:xfrm>
          <a:off x="766156" y="1238779"/>
          <a:ext cx="10717875" cy="3918041"/>
        </p:xfrm>
        <a:graphic>
          <a:graphicData uri="http://schemas.openxmlformats.org/drawingml/2006/table">
            <a:tbl>
              <a:tblPr/>
              <a:tblGrid>
                <a:gridCol w="7646994">
                  <a:extLst>
                    <a:ext uri="{9D8B030D-6E8A-4147-A177-3AD203B41FA5}">
                      <a16:colId xmlns:a16="http://schemas.microsoft.com/office/drawing/2014/main" val="20000"/>
                    </a:ext>
                  </a:extLst>
                </a:gridCol>
                <a:gridCol w="3070881">
                  <a:extLst>
                    <a:ext uri="{9D8B030D-6E8A-4147-A177-3AD203B41FA5}">
                      <a16:colId xmlns:a16="http://schemas.microsoft.com/office/drawing/2014/main" val="20001"/>
                    </a:ext>
                  </a:extLst>
                </a:gridCol>
              </a:tblGrid>
              <a:tr h="94949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rgbClr val="F72130"/>
                          </a:solidFill>
                          <a:effectLst/>
                          <a:latin typeface="Times New Roman" panose="02020603050405020304" pitchFamily="18" charset="0"/>
                          <a:cs typeface="Times New Roman" panose="02020603050405020304" pitchFamily="18" charset="0"/>
                        </a:rPr>
                        <a:t>Câu kể Ai làm gì?</a:t>
                      </a:r>
                    </a:p>
                  </a:txBody>
                  <a:tcPr marT="45727" marB="4572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a:ln>
                          <a:noFill/>
                        </a:ln>
                        <a:solidFill>
                          <a:srgbClr val="F72130"/>
                        </a:solidFill>
                        <a:effectLst/>
                        <a:latin typeface="Times New Roman" panose="02020603050405020304" pitchFamily="18" charset="0"/>
                        <a:cs typeface="Times New Roman" panose="02020603050405020304" pitchFamily="18"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96854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rgbClr val="F72130"/>
                          </a:solidFill>
                          <a:effectLst/>
                          <a:latin typeface="Times New Roman" pitchFamily="18" charset="0"/>
                          <a:cs typeface="Times New Roman" pitchFamily="18" charset="0"/>
                        </a:rPr>
                        <a:t>Một đàn ngỗng/</a:t>
                      </a:r>
                      <a:r>
                        <a:rPr kumimoji="0" lang="en-US" altLang="en-US" sz="2400" b="1" i="0" u="none" strike="noStrike" cap="none" normalizeH="0" baseline="0">
                          <a:ln>
                            <a:noFill/>
                          </a:ln>
                          <a:solidFill>
                            <a:srgbClr val="3333FF"/>
                          </a:solidFill>
                          <a:effectLst/>
                          <a:latin typeface="Times New Roman" pitchFamily="18" charset="0"/>
                          <a:cs typeface="Times New Roman" pitchFamily="18" charset="0"/>
                        </a:rPr>
                        <a:t> vươn dài cổ, chúi mỏ về phía trước, định đớp bọn trẻ.</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rgbClr val="F72130"/>
                          </a:solidFill>
                          <a:effectLst/>
                          <a:latin typeface="Times New Roman" pitchFamily="18" charset="0"/>
                          <a:cs typeface="Times New Roman" pitchFamily="18" charset="0"/>
                        </a:rPr>
                        <a:t>Hùng</a:t>
                      </a:r>
                      <a:r>
                        <a:rPr kumimoji="0" lang="en-US" altLang="en-US" sz="2400" b="1" i="0" u="none" strike="noStrike" cap="none" normalizeH="0" baseline="0">
                          <a:ln>
                            <a:noFill/>
                          </a:ln>
                          <a:solidFill>
                            <a:srgbClr val="3333FF"/>
                          </a:solidFill>
                          <a:effectLst/>
                          <a:latin typeface="Times New Roman" pitchFamily="18" charset="0"/>
                          <a:cs typeface="Times New Roman" pitchFamily="18" charset="0"/>
                        </a:rPr>
                        <a:t> </a:t>
                      </a:r>
                      <a:r>
                        <a:rPr kumimoji="0" lang="en-US" altLang="en-US" sz="2400" b="1" i="0" u="none" strike="noStrike" cap="none" normalizeH="0" baseline="0">
                          <a:ln>
                            <a:noFill/>
                          </a:ln>
                          <a:solidFill>
                            <a:srgbClr val="F72130"/>
                          </a:solidFill>
                          <a:effectLst/>
                          <a:latin typeface="Times New Roman" pitchFamily="18" charset="0"/>
                          <a:cs typeface="Times New Roman" pitchFamily="18" charset="0"/>
                        </a:rPr>
                        <a:t>/</a:t>
                      </a:r>
                      <a:r>
                        <a:rPr kumimoji="0" lang="en-US" altLang="en-US" sz="2400" b="1" i="0" u="none" strike="noStrike" cap="none" normalizeH="0" baseline="0">
                          <a:ln>
                            <a:noFill/>
                          </a:ln>
                          <a:solidFill>
                            <a:srgbClr val="3333FF"/>
                          </a:solidFill>
                          <a:effectLst/>
                          <a:latin typeface="Times New Roman" pitchFamily="18" charset="0"/>
                          <a:cs typeface="Times New Roman" pitchFamily="18" charset="0"/>
                        </a:rPr>
                        <a:t>đút vội khẩu súng gỗ vào túi quần, chạy biến.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rgbClr val="F72130"/>
                          </a:solidFill>
                          <a:effectLst/>
                          <a:latin typeface="Times New Roman" pitchFamily="18" charset="0"/>
                          <a:cs typeface="Times New Roman" pitchFamily="18" charset="0"/>
                        </a:rPr>
                        <a:t>Thắng/</a:t>
                      </a:r>
                      <a:r>
                        <a:rPr kumimoji="0" lang="en-US" altLang="en-US" sz="2400" b="1" i="0" u="none" strike="noStrike" cap="none" normalizeH="0" baseline="0">
                          <a:ln>
                            <a:noFill/>
                          </a:ln>
                          <a:solidFill>
                            <a:srgbClr val="3333FF"/>
                          </a:solidFill>
                          <a:effectLst/>
                          <a:latin typeface="Times New Roman" pitchFamily="18" charset="0"/>
                          <a:cs typeface="Times New Roman" pitchFamily="18" charset="0"/>
                        </a:rPr>
                        <a:t> mếu máo nấp vào sau lưng Tiến.</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rgbClr val="F72130"/>
                          </a:solidFill>
                          <a:effectLst/>
                          <a:latin typeface="Times New Roman" pitchFamily="18" charset="0"/>
                          <a:cs typeface="Times New Roman" pitchFamily="18" charset="0"/>
                        </a:rPr>
                        <a:t>Em/ </a:t>
                      </a:r>
                      <a:r>
                        <a:rPr kumimoji="0" lang="en-US" altLang="en-US" sz="2400" b="1" i="0" u="none" strike="noStrike" cap="none" normalizeH="0" baseline="0">
                          <a:ln>
                            <a:noFill/>
                          </a:ln>
                          <a:solidFill>
                            <a:srgbClr val="3333FF"/>
                          </a:solidFill>
                          <a:effectLst/>
                          <a:latin typeface="Times New Roman" pitchFamily="18" charset="0"/>
                          <a:cs typeface="Times New Roman" pitchFamily="18" charset="0"/>
                        </a:rPr>
                        <a:t>liền nhặt một cành xoan, xua đàn ngỗng ra xa.</a:t>
                      </a:r>
                    </a:p>
                    <a:p>
                      <a:pPr marL="0" marR="0" lvl="0" indent="0" algn="just" defTabSz="914400" rtl="0" eaLnBrk="1" fontAlgn="base" latinLnBrk="0" hangingPunct="1">
                        <a:lnSpc>
                          <a:spcPct val="100000"/>
                        </a:lnSpc>
                        <a:spcBef>
                          <a:spcPct val="50000"/>
                        </a:spcBef>
                        <a:spcAft>
                          <a:spcPct val="0"/>
                        </a:spcAft>
                        <a:buClrTx/>
                        <a:buSzTx/>
                        <a:buFontTx/>
                        <a:buNone/>
                        <a:tabLst/>
                      </a:pPr>
                      <a:r>
                        <a:rPr kumimoji="0" lang="en-US" altLang="en-US" sz="2400" b="1" i="0" u="none" strike="noStrike" cap="none" normalizeH="0" baseline="0">
                          <a:ln>
                            <a:noFill/>
                          </a:ln>
                          <a:solidFill>
                            <a:srgbClr val="F72130"/>
                          </a:solidFill>
                          <a:effectLst/>
                          <a:latin typeface="Times New Roman" pitchFamily="18" charset="0"/>
                          <a:cs typeface="Times New Roman" pitchFamily="18" charset="0"/>
                        </a:rPr>
                        <a:t>Đàn ngỗng/</a:t>
                      </a:r>
                      <a:r>
                        <a:rPr kumimoji="0" lang="en-US" altLang="en-US" sz="2400" b="1" i="0" u="none" strike="noStrike" cap="none" normalizeH="0" baseline="0">
                          <a:ln>
                            <a:noFill/>
                          </a:ln>
                          <a:solidFill>
                            <a:srgbClr val="3333FF"/>
                          </a:solidFill>
                          <a:effectLst/>
                          <a:latin typeface="Times New Roman" pitchFamily="18" charset="0"/>
                          <a:cs typeface="Times New Roman" pitchFamily="18" charset="0"/>
                        </a:rPr>
                        <a:t> kêu quàng quạc, vươn cổ chạy miết.</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400" b="1" i="0" u="none" strike="noStrike" cap="none" normalizeH="0" baseline="0">
                        <a:ln>
                          <a:noFill/>
                        </a:ln>
                        <a:solidFill>
                          <a:srgbClr val="3333FF"/>
                        </a:solidFill>
                        <a:effectLst/>
                        <a:latin typeface="Times New Roman" panose="02020603050405020304" pitchFamily="18" charset="0"/>
                        <a:cs typeface="Times New Roman" panose="02020603050405020304" pitchFamily="18"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62" name="Line 20"/>
          <p:cNvSpPr>
            <a:spLocks noChangeShapeType="1"/>
          </p:cNvSpPr>
          <p:nvPr/>
        </p:nvSpPr>
        <p:spPr bwMode="auto">
          <a:xfrm>
            <a:off x="859224" y="2560609"/>
            <a:ext cx="2047702" cy="0"/>
          </a:xfrm>
          <a:prstGeom prst="line">
            <a:avLst/>
          </a:prstGeom>
          <a:noFill/>
          <a:ln w="9525">
            <a:solidFill>
              <a:srgbClr val="F7213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 name="Line 21"/>
          <p:cNvSpPr>
            <a:spLocks noChangeShapeType="1"/>
          </p:cNvSpPr>
          <p:nvPr/>
        </p:nvSpPr>
        <p:spPr bwMode="auto">
          <a:xfrm>
            <a:off x="859224" y="3361439"/>
            <a:ext cx="685800" cy="0"/>
          </a:xfrm>
          <a:prstGeom prst="line">
            <a:avLst/>
          </a:prstGeom>
          <a:noFill/>
          <a:ln w="9525">
            <a:solidFill>
              <a:srgbClr val="F7213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 name="Line 22"/>
          <p:cNvSpPr>
            <a:spLocks noChangeShapeType="1"/>
          </p:cNvSpPr>
          <p:nvPr/>
        </p:nvSpPr>
        <p:spPr bwMode="auto">
          <a:xfrm>
            <a:off x="882536" y="3801332"/>
            <a:ext cx="763385" cy="0"/>
          </a:xfrm>
          <a:prstGeom prst="line">
            <a:avLst/>
          </a:prstGeom>
          <a:noFill/>
          <a:ln w="9525">
            <a:solidFill>
              <a:srgbClr val="F7213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 name="Line 23"/>
          <p:cNvSpPr>
            <a:spLocks noChangeShapeType="1"/>
          </p:cNvSpPr>
          <p:nvPr/>
        </p:nvSpPr>
        <p:spPr bwMode="auto">
          <a:xfrm>
            <a:off x="881616" y="4228853"/>
            <a:ext cx="382612" cy="0"/>
          </a:xfrm>
          <a:prstGeom prst="line">
            <a:avLst/>
          </a:prstGeom>
          <a:noFill/>
          <a:ln w="9525">
            <a:solidFill>
              <a:srgbClr val="F7213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 name="Line 24"/>
          <p:cNvSpPr>
            <a:spLocks noChangeShapeType="1"/>
          </p:cNvSpPr>
          <p:nvPr/>
        </p:nvSpPr>
        <p:spPr bwMode="auto">
          <a:xfrm>
            <a:off x="881616" y="4788270"/>
            <a:ext cx="1382685" cy="0"/>
          </a:xfrm>
          <a:prstGeom prst="line">
            <a:avLst/>
          </a:prstGeom>
          <a:noFill/>
          <a:ln w="9525">
            <a:solidFill>
              <a:srgbClr val="F7213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 name="Text Box 25"/>
          <p:cNvSpPr txBox="1">
            <a:spLocks noChangeArrowheads="1"/>
          </p:cNvSpPr>
          <p:nvPr/>
        </p:nvSpPr>
        <p:spPr bwMode="auto">
          <a:xfrm>
            <a:off x="1491216" y="2561668"/>
            <a:ext cx="609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000" b="1">
                <a:latin typeface="Times New Roman" panose="02020603050405020304" pitchFamily="18" charset="0"/>
                <a:cs typeface="Times New Roman" panose="02020603050405020304" pitchFamily="18" charset="0"/>
              </a:rPr>
              <a:t>CN</a:t>
            </a:r>
          </a:p>
        </p:txBody>
      </p:sp>
      <p:sp>
        <p:nvSpPr>
          <p:cNvPr id="68" name="Text Box 26"/>
          <p:cNvSpPr txBox="1">
            <a:spLocks noChangeArrowheads="1"/>
          </p:cNvSpPr>
          <p:nvPr/>
        </p:nvSpPr>
        <p:spPr bwMode="auto">
          <a:xfrm>
            <a:off x="1007694" y="3369236"/>
            <a:ext cx="609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000" b="1">
                <a:latin typeface="Times New Roman" panose="02020603050405020304" pitchFamily="18" charset="0"/>
                <a:cs typeface="Times New Roman" panose="02020603050405020304" pitchFamily="18" charset="0"/>
              </a:rPr>
              <a:t>CN</a:t>
            </a:r>
          </a:p>
        </p:txBody>
      </p:sp>
      <p:sp>
        <p:nvSpPr>
          <p:cNvPr id="69" name="Text Box 27"/>
          <p:cNvSpPr txBox="1">
            <a:spLocks noChangeArrowheads="1"/>
          </p:cNvSpPr>
          <p:nvPr/>
        </p:nvSpPr>
        <p:spPr bwMode="auto">
          <a:xfrm>
            <a:off x="881616" y="4228853"/>
            <a:ext cx="609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000" b="1">
                <a:latin typeface="Times New Roman" panose="02020603050405020304" pitchFamily="18" charset="0"/>
                <a:cs typeface="Times New Roman" panose="02020603050405020304" pitchFamily="18" charset="0"/>
              </a:rPr>
              <a:t>CN</a:t>
            </a:r>
          </a:p>
        </p:txBody>
      </p:sp>
      <p:sp>
        <p:nvSpPr>
          <p:cNvPr id="70" name="Text Box 28"/>
          <p:cNvSpPr txBox="1">
            <a:spLocks noChangeArrowheads="1"/>
          </p:cNvSpPr>
          <p:nvPr/>
        </p:nvSpPr>
        <p:spPr bwMode="auto">
          <a:xfrm>
            <a:off x="1240224" y="4821520"/>
            <a:ext cx="609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000" b="1">
                <a:latin typeface="Times New Roman" panose="02020603050405020304" pitchFamily="18" charset="0"/>
                <a:cs typeface="Times New Roman" panose="02020603050405020304" pitchFamily="18" charset="0"/>
              </a:rPr>
              <a:t>CN</a:t>
            </a:r>
          </a:p>
        </p:txBody>
      </p:sp>
      <p:sp>
        <p:nvSpPr>
          <p:cNvPr id="71" name="Text Box 29"/>
          <p:cNvSpPr txBox="1">
            <a:spLocks noChangeArrowheads="1"/>
          </p:cNvSpPr>
          <p:nvPr/>
        </p:nvSpPr>
        <p:spPr bwMode="auto">
          <a:xfrm>
            <a:off x="1019696" y="3851207"/>
            <a:ext cx="609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000" b="1">
                <a:latin typeface="Times New Roman" panose="02020603050405020304" pitchFamily="18" charset="0"/>
                <a:cs typeface="Times New Roman" panose="02020603050405020304" pitchFamily="18" charset="0"/>
              </a:rPr>
              <a:t>CN</a:t>
            </a:r>
          </a:p>
        </p:txBody>
      </p:sp>
      <p:sp>
        <p:nvSpPr>
          <p:cNvPr id="72" name="Text Box 30"/>
          <p:cNvSpPr txBox="1">
            <a:spLocks noChangeArrowheads="1"/>
          </p:cNvSpPr>
          <p:nvPr/>
        </p:nvSpPr>
        <p:spPr bwMode="auto">
          <a:xfrm>
            <a:off x="9001990" y="4365852"/>
            <a:ext cx="1981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sz="2400" b="1">
                <a:solidFill>
                  <a:srgbClr val="F72130"/>
                </a:solidFill>
                <a:latin typeface="Times New Roman" panose="02020603050405020304" pitchFamily="18" charset="0"/>
                <a:cs typeface="Times New Roman" panose="02020603050405020304" pitchFamily="18" charset="0"/>
              </a:rPr>
              <a:t>chỉ con vật</a:t>
            </a:r>
            <a:endParaRPr lang="en-US" altLang="en-US" sz="2400">
              <a:solidFill>
                <a:srgbClr val="F72130"/>
              </a:solidFill>
              <a:latin typeface="Times New Roman" panose="02020603050405020304" pitchFamily="18" charset="0"/>
              <a:cs typeface="Times New Roman" panose="02020603050405020304" pitchFamily="18" charset="0"/>
            </a:endParaRPr>
          </a:p>
        </p:txBody>
      </p:sp>
      <p:sp>
        <p:nvSpPr>
          <p:cNvPr id="73" name="Text Box 31"/>
          <p:cNvSpPr txBox="1">
            <a:spLocks noChangeArrowheads="1"/>
          </p:cNvSpPr>
          <p:nvPr/>
        </p:nvSpPr>
        <p:spPr bwMode="auto">
          <a:xfrm>
            <a:off x="9154390" y="2944552"/>
            <a:ext cx="152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sz="2400" b="1">
                <a:solidFill>
                  <a:srgbClr val="F72130"/>
                </a:solidFill>
                <a:latin typeface="Times New Roman" panose="02020603050405020304" pitchFamily="18" charset="0"/>
                <a:cs typeface="Times New Roman" panose="02020603050405020304" pitchFamily="18" charset="0"/>
              </a:rPr>
              <a:t>chỉ người</a:t>
            </a:r>
            <a:endParaRPr lang="en-US" altLang="en-US" sz="2400">
              <a:solidFill>
                <a:srgbClr val="F72130"/>
              </a:solidFill>
              <a:latin typeface="Times New Roman" panose="02020603050405020304" pitchFamily="18" charset="0"/>
              <a:cs typeface="Times New Roman" panose="02020603050405020304" pitchFamily="18" charset="0"/>
            </a:endParaRPr>
          </a:p>
        </p:txBody>
      </p:sp>
      <p:sp>
        <p:nvSpPr>
          <p:cNvPr id="74" name="Text Box 32"/>
          <p:cNvSpPr txBox="1">
            <a:spLocks noChangeArrowheads="1"/>
          </p:cNvSpPr>
          <p:nvPr/>
        </p:nvSpPr>
        <p:spPr bwMode="auto">
          <a:xfrm>
            <a:off x="9001990" y="2218240"/>
            <a:ext cx="1981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sz="2400" b="1">
                <a:solidFill>
                  <a:srgbClr val="F72130"/>
                </a:solidFill>
                <a:latin typeface="Times New Roman" panose="02020603050405020304" pitchFamily="18" charset="0"/>
                <a:cs typeface="Times New Roman" panose="02020603050405020304" pitchFamily="18" charset="0"/>
              </a:rPr>
              <a:t>chỉ con vật</a:t>
            </a:r>
            <a:endParaRPr lang="en-US" altLang="en-US" sz="2400">
              <a:solidFill>
                <a:srgbClr val="F72130"/>
              </a:solidFill>
              <a:latin typeface="Times New Roman" panose="02020603050405020304" pitchFamily="18" charset="0"/>
              <a:cs typeface="Times New Roman" panose="02020603050405020304" pitchFamily="18" charset="0"/>
            </a:endParaRPr>
          </a:p>
        </p:txBody>
      </p:sp>
      <p:sp>
        <p:nvSpPr>
          <p:cNvPr id="75" name="Text Box 33"/>
          <p:cNvSpPr txBox="1">
            <a:spLocks noChangeArrowheads="1"/>
          </p:cNvSpPr>
          <p:nvPr/>
        </p:nvSpPr>
        <p:spPr bwMode="auto">
          <a:xfrm>
            <a:off x="9154390" y="3337831"/>
            <a:ext cx="152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sz="2400" b="1">
                <a:solidFill>
                  <a:srgbClr val="F72130"/>
                </a:solidFill>
                <a:latin typeface="Times New Roman" panose="02020603050405020304" pitchFamily="18" charset="0"/>
                <a:cs typeface="Times New Roman" panose="02020603050405020304" pitchFamily="18" charset="0"/>
              </a:rPr>
              <a:t>chỉ người</a:t>
            </a:r>
            <a:endParaRPr lang="en-US" altLang="en-US" sz="2400">
              <a:solidFill>
                <a:srgbClr val="F72130"/>
              </a:solidFill>
              <a:latin typeface="Times New Roman" panose="02020603050405020304" pitchFamily="18" charset="0"/>
              <a:cs typeface="Times New Roman" panose="02020603050405020304" pitchFamily="18" charset="0"/>
            </a:endParaRPr>
          </a:p>
        </p:txBody>
      </p:sp>
      <p:sp>
        <p:nvSpPr>
          <p:cNvPr id="76" name="Text Box 34"/>
          <p:cNvSpPr txBox="1">
            <a:spLocks noChangeArrowheads="1"/>
          </p:cNvSpPr>
          <p:nvPr/>
        </p:nvSpPr>
        <p:spPr bwMode="auto">
          <a:xfrm>
            <a:off x="9154390" y="3807211"/>
            <a:ext cx="152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sz="2400" b="1">
                <a:solidFill>
                  <a:srgbClr val="F72130"/>
                </a:solidFill>
                <a:latin typeface="Times New Roman" panose="02020603050405020304" pitchFamily="18" charset="0"/>
                <a:cs typeface="Times New Roman" panose="02020603050405020304" pitchFamily="18" charset="0"/>
              </a:rPr>
              <a:t>chỉ người</a:t>
            </a:r>
            <a:endParaRPr lang="en-US" altLang="en-US" sz="2400">
              <a:solidFill>
                <a:srgbClr val="F72130"/>
              </a:solidFill>
              <a:latin typeface="Times New Roman" panose="02020603050405020304" pitchFamily="18" charset="0"/>
              <a:cs typeface="Times New Roman" panose="02020603050405020304" pitchFamily="18" charset="0"/>
            </a:endParaRPr>
          </a:p>
        </p:txBody>
      </p:sp>
      <p:sp>
        <p:nvSpPr>
          <p:cNvPr id="77" name="Rectangle 36"/>
          <p:cNvSpPr>
            <a:spLocks noChangeArrowheads="1"/>
          </p:cNvSpPr>
          <p:nvPr/>
        </p:nvSpPr>
        <p:spPr bwMode="auto">
          <a:xfrm>
            <a:off x="8642711" y="1218710"/>
            <a:ext cx="2760517" cy="9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sz="2400" b="1">
                <a:solidFill>
                  <a:srgbClr val="3333FF"/>
                </a:solidFill>
                <a:latin typeface="Times New Roman" panose="02020603050405020304" pitchFamily="18" charset="0"/>
                <a:cs typeface="Times New Roman" panose="02020603050405020304" pitchFamily="18" charset="0"/>
              </a:rPr>
              <a:t>Ý nghĩa của </a:t>
            </a:r>
          </a:p>
          <a:p>
            <a:pPr algn="ctr" eaLnBrk="1" hangingPunct="1">
              <a:spcBef>
                <a:spcPct val="20000"/>
              </a:spcBef>
            </a:pPr>
            <a:r>
              <a:rPr lang="en-US" altLang="en-US" sz="2400" b="1">
                <a:solidFill>
                  <a:srgbClr val="3333FF"/>
                </a:solidFill>
                <a:latin typeface="Times New Roman" panose="02020603050405020304" pitchFamily="18" charset="0"/>
                <a:cs typeface="Times New Roman" panose="02020603050405020304" pitchFamily="18" charset="0"/>
              </a:rPr>
              <a:t>chủ ngữ</a:t>
            </a:r>
          </a:p>
        </p:txBody>
      </p:sp>
      <p:sp>
        <p:nvSpPr>
          <p:cNvPr id="84" name="Text Box 38"/>
          <p:cNvSpPr txBox="1">
            <a:spLocks noChangeArrowheads="1"/>
          </p:cNvSpPr>
          <p:nvPr/>
        </p:nvSpPr>
        <p:spPr bwMode="auto">
          <a:xfrm>
            <a:off x="766155" y="5237956"/>
            <a:ext cx="10717875" cy="954107"/>
          </a:xfrm>
          <a:prstGeom prst="rect">
            <a:avLst/>
          </a:prstGeom>
          <a:solidFill>
            <a:schemeClr val="accent1">
              <a:lumMod val="40000"/>
              <a:lumOff val="60000"/>
            </a:schemeClr>
          </a:solidFill>
          <a:ln w="9525">
            <a:solidFill>
              <a:schemeClr val="bg1"/>
            </a:solidFill>
            <a:miter lim="800000"/>
            <a:headEnd/>
            <a:tailEnd/>
          </a:ln>
          <a:effec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800" b="1">
                <a:solidFill>
                  <a:srgbClr val="3333FF"/>
                </a:solidFill>
                <a:latin typeface="Times New Roman" panose="02020603050405020304" pitchFamily="18" charset="0"/>
                <a:cs typeface="Times New Roman" panose="02020603050405020304" pitchFamily="18" charset="0"/>
              </a:rPr>
              <a:t>Trong câu kể Ai làm gì?, </a:t>
            </a:r>
            <a:r>
              <a:rPr lang="en-US" altLang="en-US" sz="2800" b="1">
                <a:solidFill>
                  <a:srgbClr val="F72130"/>
                </a:solidFill>
                <a:latin typeface="Times New Roman" panose="02020603050405020304" pitchFamily="18" charset="0"/>
                <a:cs typeface="Times New Roman" panose="02020603050405020304" pitchFamily="18" charset="0"/>
              </a:rPr>
              <a:t>chủ ngữ chỉ sự vật</a:t>
            </a:r>
            <a:r>
              <a:rPr lang="en-US" altLang="en-US" sz="2800" b="1">
                <a:latin typeface="Times New Roman" panose="02020603050405020304" pitchFamily="18" charset="0"/>
                <a:cs typeface="Times New Roman" panose="02020603050405020304" pitchFamily="18" charset="0"/>
              </a:rPr>
              <a:t> </a:t>
            </a:r>
            <a:r>
              <a:rPr lang="en-US" altLang="en-US" sz="2800" b="1">
                <a:solidFill>
                  <a:srgbClr val="3333FF"/>
                </a:solidFill>
                <a:latin typeface="Times New Roman" panose="02020603050405020304" pitchFamily="18" charset="0"/>
                <a:cs typeface="Times New Roman" panose="02020603050405020304" pitchFamily="18" charset="0"/>
              </a:rPr>
              <a:t>(người, con vật hay đồ vât, cây cối được nhân hoá)</a:t>
            </a:r>
            <a:r>
              <a:rPr lang="en-US" altLang="en-US" sz="2800" b="1">
                <a:latin typeface="Times New Roman" panose="02020603050405020304" pitchFamily="18" charset="0"/>
                <a:cs typeface="Times New Roman" panose="02020603050405020304" pitchFamily="18" charset="0"/>
              </a:rPr>
              <a:t> </a:t>
            </a:r>
            <a:r>
              <a:rPr lang="en-US" altLang="en-US" sz="2800" b="1">
                <a:solidFill>
                  <a:srgbClr val="F72130"/>
                </a:solidFill>
                <a:latin typeface="Times New Roman" panose="02020603050405020304" pitchFamily="18" charset="0"/>
                <a:cs typeface="Times New Roman" panose="02020603050405020304" pitchFamily="18" charset="0"/>
              </a:rPr>
              <a:t>có hoạt động được nói đến ở vị ngữ.</a:t>
            </a:r>
          </a:p>
        </p:txBody>
      </p:sp>
    </p:spTree>
    <p:extLst>
      <p:ext uri="{BB962C8B-B14F-4D97-AF65-F5344CB8AC3E}">
        <p14:creationId xmlns:p14="http://schemas.microsoft.com/office/powerpoint/2010/main" val="1380443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P spid="74" grpId="0"/>
      <p:bldP spid="75" grpId="0"/>
      <p:bldP spid="76" grpId="0"/>
      <p:bldP spid="8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6"/>
          <p:cNvGraphicFramePr>
            <a:graphicFrameLocks/>
          </p:cNvGraphicFramePr>
          <p:nvPr>
            <p:extLst>
              <p:ext uri="{D42A27DB-BD31-4B8C-83A1-F6EECF244321}">
                <p14:modId xmlns:p14="http://schemas.microsoft.com/office/powerpoint/2010/main" val="3552183028"/>
              </p:ext>
            </p:extLst>
          </p:nvPr>
        </p:nvGraphicFramePr>
        <p:xfrm>
          <a:off x="664326" y="530173"/>
          <a:ext cx="10881360" cy="4735123"/>
        </p:xfrm>
        <a:graphic>
          <a:graphicData uri="http://schemas.openxmlformats.org/drawingml/2006/table">
            <a:tbl>
              <a:tblPr/>
              <a:tblGrid>
                <a:gridCol w="5945128">
                  <a:extLst>
                    <a:ext uri="{9D8B030D-6E8A-4147-A177-3AD203B41FA5}">
                      <a16:colId xmlns:a16="http://schemas.microsoft.com/office/drawing/2014/main" val="20000"/>
                    </a:ext>
                  </a:extLst>
                </a:gridCol>
                <a:gridCol w="2387445">
                  <a:extLst>
                    <a:ext uri="{9D8B030D-6E8A-4147-A177-3AD203B41FA5}">
                      <a16:colId xmlns:a16="http://schemas.microsoft.com/office/drawing/2014/main" val="20001"/>
                    </a:ext>
                  </a:extLst>
                </a:gridCol>
                <a:gridCol w="2548787">
                  <a:extLst>
                    <a:ext uri="{9D8B030D-6E8A-4147-A177-3AD203B41FA5}">
                      <a16:colId xmlns:a16="http://schemas.microsoft.com/office/drawing/2014/main" val="20002"/>
                    </a:ext>
                  </a:extLst>
                </a:gridCol>
              </a:tblGrid>
              <a:tr h="94949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rgbClr val="F72130"/>
                          </a:solidFill>
                          <a:effectLst/>
                          <a:latin typeface="Times New Roman" panose="02020603050405020304" pitchFamily="18" charset="0"/>
                          <a:cs typeface="Times New Roman" panose="02020603050405020304" pitchFamily="18" charset="0"/>
                        </a:rPr>
                        <a:t>Câu kể Ai làm gì?</a:t>
                      </a:r>
                    </a:p>
                  </a:txBody>
                  <a:tcPr marT="45727" marB="4572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a:ln>
                          <a:noFill/>
                        </a:ln>
                        <a:solidFill>
                          <a:srgbClr val="F72130"/>
                        </a:solidFill>
                        <a:effectLst/>
                        <a:latin typeface="Times New Roman" panose="02020603050405020304" pitchFamily="18" charset="0"/>
                        <a:cs typeface="Times New Roman" panose="02020603050405020304" pitchFamily="18"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a:ln>
                          <a:noFill/>
                        </a:ln>
                        <a:solidFill>
                          <a:srgbClr val="F72130"/>
                        </a:solidFill>
                        <a:effectLst/>
                        <a:latin typeface="Times New Roman" panose="02020603050405020304" pitchFamily="18" charset="0"/>
                        <a:cs typeface="Times New Roman" panose="02020603050405020304" pitchFamily="18"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296854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rgbClr val="F72130"/>
                          </a:solidFill>
                          <a:effectLst/>
                          <a:latin typeface="Times New Roman" pitchFamily="18" charset="0"/>
                          <a:cs typeface="Times New Roman" pitchFamily="18" charset="0"/>
                        </a:rPr>
                        <a:t>Một đàn ngỗng/</a:t>
                      </a:r>
                      <a:r>
                        <a:rPr kumimoji="0" lang="en-US" altLang="en-US" sz="2400" b="1" i="0" u="none" strike="noStrike" cap="none" normalizeH="0" baseline="0">
                          <a:ln>
                            <a:noFill/>
                          </a:ln>
                          <a:solidFill>
                            <a:srgbClr val="3333FF"/>
                          </a:solidFill>
                          <a:effectLst/>
                          <a:latin typeface="Times New Roman" pitchFamily="18" charset="0"/>
                          <a:cs typeface="Times New Roman" pitchFamily="18" charset="0"/>
                        </a:rPr>
                        <a:t> vươn dài cổ, chúi mỏ về phía trước, định đớp bọn trẻ.</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rgbClr val="F72130"/>
                          </a:solidFill>
                          <a:effectLst/>
                          <a:latin typeface="Times New Roman" pitchFamily="18" charset="0"/>
                          <a:cs typeface="Times New Roman" pitchFamily="18" charset="0"/>
                        </a:rPr>
                        <a:t>Hùng</a:t>
                      </a:r>
                      <a:r>
                        <a:rPr kumimoji="0" lang="en-US" altLang="en-US" sz="2400" b="1" i="0" u="none" strike="noStrike" cap="none" normalizeH="0" baseline="0">
                          <a:ln>
                            <a:noFill/>
                          </a:ln>
                          <a:solidFill>
                            <a:srgbClr val="3333FF"/>
                          </a:solidFill>
                          <a:effectLst/>
                          <a:latin typeface="Times New Roman" pitchFamily="18" charset="0"/>
                          <a:cs typeface="Times New Roman" pitchFamily="18" charset="0"/>
                        </a:rPr>
                        <a:t> </a:t>
                      </a:r>
                      <a:r>
                        <a:rPr kumimoji="0" lang="en-US" altLang="en-US" sz="2400" b="1" i="0" u="none" strike="noStrike" cap="none" normalizeH="0" baseline="0">
                          <a:ln>
                            <a:noFill/>
                          </a:ln>
                          <a:solidFill>
                            <a:srgbClr val="F72130"/>
                          </a:solidFill>
                          <a:effectLst/>
                          <a:latin typeface="Times New Roman" pitchFamily="18" charset="0"/>
                          <a:cs typeface="Times New Roman" pitchFamily="18" charset="0"/>
                        </a:rPr>
                        <a:t>/</a:t>
                      </a:r>
                      <a:r>
                        <a:rPr kumimoji="0" lang="en-US" altLang="en-US" sz="2400" b="1" i="0" u="none" strike="noStrike" cap="none" normalizeH="0" baseline="0">
                          <a:ln>
                            <a:noFill/>
                          </a:ln>
                          <a:solidFill>
                            <a:srgbClr val="3333FF"/>
                          </a:solidFill>
                          <a:effectLst/>
                          <a:latin typeface="Times New Roman" pitchFamily="18" charset="0"/>
                          <a:cs typeface="Times New Roman" pitchFamily="18" charset="0"/>
                        </a:rPr>
                        <a:t>đút vội khẩu súng gỗ vào túi quần, chạy biến.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rgbClr val="F72130"/>
                          </a:solidFill>
                          <a:effectLst/>
                          <a:latin typeface="Times New Roman" pitchFamily="18" charset="0"/>
                          <a:cs typeface="Times New Roman" pitchFamily="18" charset="0"/>
                        </a:rPr>
                        <a:t>Thắng/</a:t>
                      </a:r>
                      <a:r>
                        <a:rPr kumimoji="0" lang="en-US" altLang="en-US" sz="2400" b="1" i="0" u="none" strike="noStrike" cap="none" normalizeH="0" baseline="0">
                          <a:ln>
                            <a:noFill/>
                          </a:ln>
                          <a:solidFill>
                            <a:srgbClr val="3333FF"/>
                          </a:solidFill>
                          <a:effectLst/>
                          <a:latin typeface="Times New Roman" pitchFamily="18" charset="0"/>
                          <a:cs typeface="Times New Roman" pitchFamily="18" charset="0"/>
                        </a:rPr>
                        <a:t> mếu máo nấp vào sau lưng Tiến.</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rgbClr val="F72130"/>
                          </a:solidFill>
                          <a:effectLst/>
                          <a:latin typeface="Times New Roman" pitchFamily="18" charset="0"/>
                          <a:cs typeface="Times New Roman" pitchFamily="18" charset="0"/>
                        </a:rPr>
                        <a:t>Em/ </a:t>
                      </a:r>
                      <a:r>
                        <a:rPr kumimoji="0" lang="en-US" altLang="en-US" sz="2400" b="1" i="0" u="none" strike="noStrike" cap="none" normalizeH="0" baseline="0">
                          <a:ln>
                            <a:noFill/>
                          </a:ln>
                          <a:solidFill>
                            <a:srgbClr val="3333FF"/>
                          </a:solidFill>
                          <a:effectLst/>
                          <a:latin typeface="Times New Roman" pitchFamily="18" charset="0"/>
                          <a:cs typeface="Times New Roman" pitchFamily="18" charset="0"/>
                        </a:rPr>
                        <a:t>liền nhặt một cành xoan, xua đàn ngỗng ra xa.</a:t>
                      </a:r>
                    </a:p>
                    <a:p>
                      <a:pPr marL="0" marR="0" lvl="0" indent="0" algn="just" defTabSz="914400" rtl="0" eaLnBrk="1" fontAlgn="base" latinLnBrk="0" hangingPunct="1">
                        <a:lnSpc>
                          <a:spcPct val="100000"/>
                        </a:lnSpc>
                        <a:spcBef>
                          <a:spcPct val="50000"/>
                        </a:spcBef>
                        <a:spcAft>
                          <a:spcPct val="0"/>
                        </a:spcAft>
                        <a:buClrTx/>
                        <a:buSzTx/>
                        <a:buFontTx/>
                        <a:buNone/>
                        <a:tabLst/>
                      </a:pPr>
                      <a:r>
                        <a:rPr kumimoji="0" lang="en-US" altLang="en-US" sz="2400" b="1" i="0" u="none" strike="noStrike" cap="none" normalizeH="0" baseline="0">
                          <a:ln>
                            <a:noFill/>
                          </a:ln>
                          <a:solidFill>
                            <a:srgbClr val="F72130"/>
                          </a:solidFill>
                          <a:effectLst/>
                          <a:latin typeface="Times New Roman" pitchFamily="18" charset="0"/>
                          <a:cs typeface="Times New Roman" pitchFamily="18" charset="0"/>
                        </a:rPr>
                        <a:t>Đàn ngỗng/</a:t>
                      </a:r>
                      <a:r>
                        <a:rPr kumimoji="0" lang="en-US" altLang="en-US" sz="2400" b="1" i="0" u="none" strike="noStrike" cap="none" normalizeH="0" baseline="0">
                          <a:ln>
                            <a:noFill/>
                          </a:ln>
                          <a:solidFill>
                            <a:srgbClr val="3333FF"/>
                          </a:solidFill>
                          <a:effectLst/>
                          <a:latin typeface="Times New Roman" pitchFamily="18" charset="0"/>
                          <a:cs typeface="Times New Roman" pitchFamily="18" charset="0"/>
                        </a:rPr>
                        <a:t> kêu quàng quạc, vươn cổ chạy miết.</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400" b="1" i="0" u="none" strike="noStrike" cap="none" normalizeH="0" baseline="0">
                        <a:ln>
                          <a:noFill/>
                        </a:ln>
                        <a:solidFill>
                          <a:srgbClr val="3333FF"/>
                        </a:solidFill>
                        <a:effectLst/>
                        <a:latin typeface="Times New Roman" panose="02020603050405020304" pitchFamily="18" charset="0"/>
                        <a:cs typeface="Times New Roman" panose="02020603050405020304" pitchFamily="18"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
        <p:nvSpPr>
          <p:cNvPr id="4" name="Line 20"/>
          <p:cNvSpPr>
            <a:spLocks noChangeShapeType="1"/>
          </p:cNvSpPr>
          <p:nvPr/>
        </p:nvSpPr>
        <p:spPr bwMode="auto">
          <a:xfrm>
            <a:off x="778625" y="1840361"/>
            <a:ext cx="2047702" cy="0"/>
          </a:xfrm>
          <a:prstGeom prst="line">
            <a:avLst/>
          </a:prstGeom>
          <a:noFill/>
          <a:ln w="9525">
            <a:solidFill>
              <a:srgbClr val="F7213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Line 21"/>
          <p:cNvSpPr>
            <a:spLocks noChangeShapeType="1"/>
          </p:cNvSpPr>
          <p:nvPr/>
        </p:nvSpPr>
        <p:spPr bwMode="auto">
          <a:xfrm>
            <a:off x="778625" y="2647489"/>
            <a:ext cx="685800" cy="0"/>
          </a:xfrm>
          <a:prstGeom prst="line">
            <a:avLst/>
          </a:prstGeom>
          <a:noFill/>
          <a:ln w="9525">
            <a:solidFill>
              <a:srgbClr val="F7213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Line 22"/>
          <p:cNvSpPr>
            <a:spLocks noChangeShapeType="1"/>
          </p:cNvSpPr>
          <p:nvPr/>
        </p:nvSpPr>
        <p:spPr bwMode="auto">
          <a:xfrm>
            <a:off x="778624" y="3478665"/>
            <a:ext cx="763385" cy="0"/>
          </a:xfrm>
          <a:prstGeom prst="line">
            <a:avLst/>
          </a:prstGeom>
          <a:noFill/>
          <a:ln w="9525">
            <a:solidFill>
              <a:srgbClr val="F7213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Line 23"/>
          <p:cNvSpPr>
            <a:spLocks noChangeShapeType="1"/>
          </p:cNvSpPr>
          <p:nvPr/>
        </p:nvSpPr>
        <p:spPr bwMode="auto">
          <a:xfrm>
            <a:off x="806333" y="3883646"/>
            <a:ext cx="353291" cy="0"/>
          </a:xfrm>
          <a:prstGeom prst="line">
            <a:avLst/>
          </a:prstGeom>
          <a:noFill/>
          <a:ln w="9525">
            <a:solidFill>
              <a:srgbClr val="F7213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Line 24"/>
          <p:cNvSpPr>
            <a:spLocks noChangeShapeType="1"/>
          </p:cNvSpPr>
          <p:nvPr/>
        </p:nvSpPr>
        <p:spPr bwMode="auto">
          <a:xfrm>
            <a:off x="778623" y="4807521"/>
            <a:ext cx="1382685" cy="0"/>
          </a:xfrm>
          <a:prstGeom prst="line">
            <a:avLst/>
          </a:prstGeom>
          <a:noFill/>
          <a:ln w="9525">
            <a:solidFill>
              <a:srgbClr val="F7213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Text Box 25"/>
          <p:cNvSpPr txBox="1">
            <a:spLocks noChangeArrowheads="1"/>
          </p:cNvSpPr>
          <p:nvPr/>
        </p:nvSpPr>
        <p:spPr bwMode="auto">
          <a:xfrm>
            <a:off x="1237210" y="1828745"/>
            <a:ext cx="609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000" b="1">
                <a:latin typeface="Times New Roman" panose="02020603050405020304" pitchFamily="18" charset="0"/>
                <a:cs typeface="Times New Roman" panose="02020603050405020304" pitchFamily="18" charset="0"/>
              </a:rPr>
              <a:t>CN</a:t>
            </a:r>
          </a:p>
        </p:txBody>
      </p:sp>
      <p:sp>
        <p:nvSpPr>
          <p:cNvPr id="10" name="Text Box 26"/>
          <p:cNvSpPr txBox="1">
            <a:spLocks noChangeArrowheads="1"/>
          </p:cNvSpPr>
          <p:nvPr/>
        </p:nvSpPr>
        <p:spPr bwMode="auto">
          <a:xfrm>
            <a:off x="932410" y="2636781"/>
            <a:ext cx="609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000" b="1">
                <a:latin typeface="Times New Roman" panose="02020603050405020304" pitchFamily="18" charset="0"/>
                <a:cs typeface="Times New Roman" panose="02020603050405020304" pitchFamily="18" charset="0"/>
              </a:rPr>
              <a:t>CN</a:t>
            </a:r>
          </a:p>
        </p:txBody>
      </p:sp>
      <p:sp>
        <p:nvSpPr>
          <p:cNvPr id="11" name="Text Box 27"/>
          <p:cNvSpPr txBox="1">
            <a:spLocks noChangeArrowheads="1"/>
          </p:cNvSpPr>
          <p:nvPr/>
        </p:nvSpPr>
        <p:spPr bwMode="auto">
          <a:xfrm>
            <a:off x="778624" y="3875873"/>
            <a:ext cx="609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000" b="1">
                <a:latin typeface="Times New Roman" panose="02020603050405020304" pitchFamily="18" charset="0"/>
                <a:cs typeface="Times New Roman" panose="02020603050405020304" pitchFamily="18" charset="0"/>
              </a:rPr>
              <a:t>CN</a:t>
            </a:r>
          </a:p>
        </p:txBody>
      </p:sp>
      <p:sp>
        <p:nvSpPr>
          <p:cNvPr id="12" name="Text Box 28"/>
          <p:cNvSpPr txBox="1">
            <a:spLocks noChangeArrowheads="1"/>
          </p:cNvSpPr>
          <p:nvPr/>
        </p:nvSpPr>
        <p:spPr bwMode="auto">
          <a:xfrm>
            <a:off x="1281889" y="4807521"/>
            <a:ext cx="609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000" b="1">
                <a:latin typeface="Times New Roman" panose="02020603050405020304" pitchFamily="18" charset="0"/>
                <a:cs typeface="Times New Roman" panose="02020603050405020304" pitchFamily="18" charset="0"/>
              </a:rPr>
              <a:t>CN</a:t>
            </a:r>
          </a:p>
        </p:txBody>
      </p:sp>
      <p:sp>
        <p:nvSpPr>
          <p:cNvPr id="13" name="Text Box 29"/>
          <p:cNvSpPr txBox="1">
            <a:spLocks noChangeArrowheads="1"/>
          </p:cNvSpPr>
          <p:nvPr/>
        </p:nvSpPr>
        <p:spPr bwMode="auto">
          <a:xfrm>
            <a:off x="1020039" y="3478665"/>
            <a:ext cx="609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000" b="1">
                <a:latin typeface="Times New Roman" panose="02020603050405020304" pitchFamily="18" charset="0"/>
                <a:cs typeface="Times New Roman" panose="02020603050405020304" pitchFamily="18" charset="0"/>
              </a:rPr>
              <a:t>CN</a:t>
            </a:r>
          </a:p>
        </p:txBody>
      </p:sp>
      <p:sp>
        <p:nvSpPr>
          <p:cNvPr id="14" name="Text Box 30"/>
          <p:cNvSpPr txBox="1">
            <a:spLocks noChangeArrowheads="1"/>
          </p:cNvSpPr>
          <p:nvPr/>
        </p:nvSpPr>
        <p:spPr bwMode="auto">
          <a:xfrm>
            <a:off x="6754091" y="4430733"/>
            <a:ext cx="1981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sz="2400" b="1">
                <a:solidFill>
                  <a:srgbClr val="F72130"/>
                </a:solidFill>
                <a:latin typeface="Times New Roman" panose="02020603050405020304" pitchFamily="18" charset="0"/>
                <a:cs typeface="Times New Roman" panose="02020603050405020304" pitchFamily="18" charset="0"/>
              </a:rPr>
              <a:t>chỉ con vật</a:t>
            </a:r>
            <a:endParaRPr lang="en-US" altLang="en-US" sz="2400">
              <a:solidFill>
                <a:srgbClr val="F72130"/>
              </a:solidFill>
              <a:latin typeface="Times New Roman" panose="02020603050405020304" pitchFamily="18" charset="0"/>
              <a:cs typeface="Times New Roman" panose="02020603050405020304" pitchFamily="18" charset="0"/>
            </a:endParaRPr>
          </a:p>
        </p:txBody>
      </p:sp>
      <p:sp>
        <p:nvSpPr>
          <p:cNvPr id="15" name="Text Box 31"/>
          <p:cNvSpPr txBox="1">
            <a:spLocks noChangeArrowheads="1"/>
          </p:cNvSpPr>
          <p:nvPr/>
        </p:nvSpPr>
        <p:spPr bwMode="auto">
          <a:xfrm>
            <a:off x="6906491" y="2262419"/>
            <a:ext cx="152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sz="2400" b="1">
                <a:solidFill>
                  <a:srgbClr val="F72130"/>
                </a:solidFill>
                <a:latin typeface="Times New Roman" panose="02020603050405020304" pitchFamily="18" charset="0"/>
                <a:cs typeface="Times New Roman" panose="02020603050405020304" pitchFamily="18" charset="0"/>
              </a:rPr>
              <a:t>chỉ người</a:t>
            </a:r>
            <a:endParaRPr lang="en-US" altLang="en-US" sz="2400">
              <a:solidFill>
                <a:srgbClr val="F72130"/>
              </a:solidFill>
              <a:latin typeface="Times New Roman" panose="02020603050405020304" pitchFamily="18" charset="0"/>
              <a:cs typeface="Times New Roman" panose="02020603050405020304" pitchFamily="18" charset="0"/>
            </a:endParaRPr>
          </a:p>
        </p:txBody>
      </p:sp>
      <p:sp>
        <p:nvSpPr>
          <p:cNvPr id="16" name="Text Box 32"/>
          <p:cNvSpPr txBox="1">
            <a:spLocks noChangeArrowheads="1"/>
          </p:cNvSpPr>
          <p:nvPr/>
        </p:nvSpPr>
        <p:spPr bwMode="auto">
          <a:xfrm>
            <a:off x="6754091" y="1534489"/>
            <a:ext cx="1981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sz="2400" b="1">
                <a:solidFill>
                  <a:srgbClr val="F72130"/>
                </a:solidFill>
                <a:latin typeface="Times New Roman" panose="02020603050405020304" pitchFamily="18" charset="0"/>
                <a:cs typeface="Times New Roman" panose="02020603050405020304" pitchFamily="18" charset="0"/>
              </a:rPr>
              <a:t>chỉ con vật</a:t>
            </a:r>
            <a:endParaRPr lang="en-US" altLang="en-US" sz="2400">
              <a:solidFill>
                <a:srgbClr val="F72130"/>
              </a:solidFill>
              <a:latin typeface="Times New Roman" panose="02020603050405020304" pitchFamily="18" charset="0"/>
              <a:cs typeface="Times New Roman" panose="02020603050405020304" pitchFamily="18" charset="0"/>
            </a:endParaRPr>
          </a:p>
        </p:txBody>
      </p:sp>
      <p:sp>
        <p:nvSpPr>
          <p:cNvPr id="17" name="Text Box 33"/>
          <p:cNvSpPr txBox="1">
            <a:spLocks noChangeArrowheads="1"/>
          </p:cNvSpPr>
          <p:nvPr/>
        </p:nvSpPr>
        <p:spPr bwMode="auto">
          <a:xfrm>
            <a:off x="6906491" y="3069562"/>
            <a:ext cx="152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sz="2400" b="1">
                <a:solidFill>
                  <a:srgbClr val="F72130"/>
                </a:solidFill>
                <a:latin typeface="Times New Roman" panose="02020603050405020304" pitchFamily="18" charset="0"/>
                <a:cs typeface="Times New Roman" panose="02020603050405020304" pitchFamily="18" charset="0"/>
              </a:rPr>
              <a:t>chỉ người</a:t>
            </a:r>
            <a:endParaRPr lang="en-US" altLang="en-US" sz="2400">
              <a:solidFill>
                <a:srgbClr val="F72130"/>
              </a:solidFill>
              <a:latin typeface="Times New Roman" panose="02020603050405020304" pitchFamily="18" charset="0"/>
              <a:cs typeface="Times New Roman" panose="02020603050405020304" pitchFamily="18" charset="0"/>
            </a:endParaRPr>
          </a:p>
        </p:txBody>
      </p:sp>
      <p:sp>
        <p:nvSpPr>
          <p:cNvPr id="18" name="Text Box 34"/>
          <p:cNvSpPr txBox="1">
            <a:spLocks noChangeArrowheads="1"/>
          </p:cNvSpPr>
          <p:nvPr/>
        </p:nvSpPr>
        <p:spPr bwMode="auto">
          <a:xfrm>
            <a:off x="6906491" y="3542218"/>
            <a:ext cx="152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sz="2400" b="1">
                <a:solidFill>
                  <a:srgbClr val="F72130"/>
                </a:solidFill>
                <a:latin typeface="Times New Roman" panose="02020603050405020304" pitchFamily="18" charset="0"/>
                <a:cs typeface="Times New Roman" panose="02020603050405020304" pitchFamily="18" charset="0"/>
              </a:rPr>
              <a:t>chỉ người</a:t>
            </a:r>
            <a:endParaRPr lang="en-US" altLang="en-US" sz="2400">
              <a:solidFill>
                <a:srgbClr val="F72130"/>
              </a:solidFill>
              <a:latin typeface="Times New Roman" panose="02020603050405020304" pitchFamily="18" charset="0"/>
              <a:cs typeface="Times New Roman" panose="02020603050405020304" pitchFamily="18" charset="0"/>
            </a:endParaRPr>
          </a:p>
        </p:txBody>
      </p:sp>
      <p:sp>
        <p:nvSpPr>
          <p:cNvPr id="19" name="Text Box 35"/>
          <p:cNvSpPr txBox="1">
            <a:spLocks noChangeArrowheads="1"/>
          </p:cNvSpPr>
          <p:nvPr/>
        </p:nvSpPr>
        <p:spPr bwMode="auto">
          <a:xfrm>
            <a:off x="664326" y="5325283"/>
            <a:ext cx="10881360" cy="954107"/>
          </a:xfrm>
          <a:prstGeom prst="rect">
            <a:avLst/>
          </a:prstGeom>
          <a:solidFill>
            <a:srgbClr val="FFFFCC"/>
          </a:solidFill>
          <a:ln w="9525">
            <a:solidFill>
              <a:srgbClr val="F7213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800" b="1">
                <a:solidFill>
                  <a:srgbClr val="3333FF"/>
                </a:solidFill>
                <a:latin typeface="Times New Roman" panose="02020603050405020304" pitchFamily="18" charset="0"/>
                <a:cs typeface="Times New Roman" panose="02020603050405020304" pitchFamily="18" charset="0"/>
              </a:rPr>
              <a:t>Trong câu kể Ai làm gì?, </a:t>
            </a:r>
            <a:r>
              <a:rPr lang="en-US" altLang="en-US" sz="2800" b="1">
                <a:solidFill>
                  <a:srgbClr val="F72130"/>
                </a:solidFill>
                <a:latin typeface="Times New Roman" panose="02020603050405020304" pitchFamily="18" charset="0"/>
                <a:cs typeface="Times New Roman" panose="02020603050405020304" pitchFamily="18" charset="0"/>
              </a:rPr>
              <a:t>chủ ngữ chỉ sự vật</a:t>
            </a:r>
            <a:r>
              <a:rPr lang="en-US" altLang="en-US" sz="2800" b="1">
                <a:latin typeface="Times New Roman" panose="02020603050405020304" pitchFamily="18" charset="0"/>
                <a:cs typeface="Times New Roman" panose="02020603050405020304" pitchFamily="18" charset="0"/>
              </a:rPr>
              <a:t> </a:t>
            </a:r>
            <a:r>
              <a:rPr lang="en-US" altLang="en-US" sz="2800" b="1">
                <a:solidFill>
                  <a:srgbClr val="3333FF"/>
                </a:solidFill>
                <a:latin typeface="Times New Roman" panose="02020603050405020304" pitchFamily="18" charset="0"/>
                <a:cs typeface="Times New Roman" panose="02020603050405020304" pitchFamily="18" charset="0"/>
              </a:rPr>
              <a:t>(người, con vật hay đồ vât, cây cối được nhân hoá)</a:t>
            </a:r>
            <a:r>
              <a:rPr lang="en-US" altLang="en-US" sz="2800" b="1">
                <a:latin typeface="Times New Roman" panose="02020603050405020304" pitchFamily="18" charset="0"/>
                <a:cs typeface="Times New Roman" panose="02020603050405020304" pitchFamily="18" charset="0"/>
              </a:rPr>
              <a:t> </a:t>
            </a:r>
            <a:r>
              <a:rPr lang="en-US" altLang="en-US" sz="2800" b="1">
                <a:solidFill>
                  <a:srgbClr val="F72130"/>
                </a:solidFill>
                <a:latin typeface="Times New Roman" panose="02020603050405020304" pitchFamily="18" charset="0"/>
                <a:cs typeface="Times New Roman" panose="02020603050405020304" pitchFamily="18" charset="0"/>
              </a:rPr>
              <a:t>có hoạt động được nói đến ở vị ngữ.</a:t>
            </a:r>
          </a:p>
        </p:txBody>
      </p:sp>
      <p:sp>
        <p:nvSpPr>
          <p:cNvPr id="20" name="Rectangle 36"/>
          <p:cNvSpPr>
            <a:spLocks noChangeArrowheads="1"/>
          </p:cNvSpPr>
          <p:nvPr/>
        </p:nvSpPr>
        <p:spPr bwMode="auto">
          <a:xfrm>
            <a:off x="6379326" y="530172"/>
            <a:ext cx="2760517" cy="9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sz="2400" b="1">
                <a:solidFill>
                  <a:srgbClr val="3333FF"/>
                </a:solidFill>
                <a:latin typeface="Times New Roman" panose="02020603050405020304" pitchFamily="18" charset="0"/>
                <a:cs typeface="Times New Roman" panose="02020603050405020304" pitchFamily="18" charset="0"/>
              </a:rPr>
              <a:t>Ý nghĩa của </a:t>
            </a:r>
          </a:p>
          <a:p>
            <a:pPr algn="ctr" eaLnBrk="1" hangingPunct="1">
              <a:spcBef>
                <a:spcPct val="20000"/>
              </a:spcBef>
            </a:pPr>
            <a:r>
              <a:rPr lang="en-US" altLang="en-US" sz="2400" b="1">
                <a:solidFill>
                  <a:srgbClr val="3333FF"/>
                </a:solidFill>
                <a:latin typeface="Times New Roman" panose="02020603050405020304" pitchFamily="18" charset="0"/>
                <a:cs typeface="Times New Roman" panose="02020603050405020304" pitchFamily="18" charset="0"/>
              </a:rPr>
              <a:t>chủ ngữ</a:t>
            </a:r>
          </a:p>
        </p:txBody>
      </p:sp>
      <p:sp>
        <p:nvSpPr>
          <p:cNvPr id="21" name="Text Box 37"/>
          <p:cNvSpPr txBox="1">
            <a:spLocks noChangeArrowheads="1"/>
          </p:cNvSpPr>
          <p:nvPr/>
        </p:nvSpPr>
        <p:spPr bwMode="auto">
          <a:xfrm>
            <a:off x="9177944" y="567104"/>
            <a:ext cx="222088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a:solidFill>
                  <a:srgbClr val="3333FF"/>
                </a:solidFill>
                <a:latin typeface="Times New Roman" panose="02020603050405020304" pitchFamily="18" charset="0"/>
                <a:cs typeface="Times New Roman" panose="02020603050405020304" pitchFamily="18" charset="0"/>
              </a:rPr>
              <a:t>Loại từ ngữ tạo thành chủ ngữ</a:t>
            </a:r>
          </a:p>
        </p:txBody>
      </p:sp>
      <p:sp>
        <p:nvSpPr>
          <p:cNvPr id="22" name="Text Box 38"/>
          <p:cNvSpPr txBox="1">
            <a:spLocks noChangeArrowheads="1"/>
          </p:cNvSpPr>
          <p:nvPr/>
        </p:nvSpPr>
        <p:spPr bwMode="auto">
          <a:xfrm>
            <a:off x="9308175" y="4395731"/>
            <a:ext cx="204008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sz="2400" b="1">
                <a:latin typeface="Times New Roman" panose="02020603050405020304" pitchFamily="18" charset="0"/>
                <a:cs typeface="Times New Roman" panose="02020603050405020304" pitchFamily="18" charset="0"/>
              </a:rPr>
              <a:t>cụm danh từ</a:t>
            </a:r>
            <a:endParaRPr lang="en-US" altLang="en-US" sz="2400">
              <a:latin typeface="Times New Roman" panose="02020603050405020304" pitchFamily="18" charset="0"/>
              <a:cs typeface="Times New Roman" panose="02020603050405020304" pitchFamily="18" charset="0"/>
            </a:endParaRPr>
          </a:p>
        </p:txBody>
      </p:sp>
      <p:sp>
        <p:nvSpPr>
          <p:cNvPr id="23" name="Text Box 39"/>
          <p:cNvSpPr txBox="1">
            <a:spLocks noChangeArrowheads="1"/>
          </p:cNvSpPr>
          <p:nvPr/>
        </p:nvSpPr>
        <p:spPr bwMode="auto">
          <a:xfrm>
            <a:off x="9346276" y="1499727"/>
            <a:ext cx="196388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sz="2400" b="1">
                <a:latin typeface="Times New Roman" panose="02020603050405020304" pitchFamily="18" charset="0"/>
                <a:cs typeface="Times New Roman" panose="02020603050405020304" pitchFamily="18" charset="0"/>
              </a:rPr>
              <a:t>cụm danh từ</a:t>
            </a:r>
            <a:endParaRPr lang="en-US" altLang="en-US" sz="2400">
              <a:latin typeface="Times New Roman" panose="02020603050405020304" pitchFamily="18" charset="0"/>
              <a:cs typeface="Times New Roman" panose="02020603050405020304" pitchFamily="18" charset="0"/>
            </a:endParaRPr>
          </a:p>
        </p:txBody>
      </p:sp>
      <p:sp>
        <p:nvSpPr>
          <p:cNvPr id="24" name="Text Box 40"/>
          <p:cNvSpPr txBox="1">
            <a:spLocks noChangeArrowheads="1"/>
          </p:cNvSpPr>
          <p:nvPr/>
        </p:nvSpPr>
        <p:spPr bwMode="auto">
          <a:xfrm>
            <a:off x="9389225" y="2183053"/>
            <a:ext cx="1371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latin typeface="Times New Roman" panose="02020603050405020304" pitchFamily="18" charset="0"/>
                <a:cs typeface="Times New Roman" panose="02020603050405020304" pitchFamily="18" charset="0"/>
              </a:rPr>
              <a:t>danh từ</a:t>
            </a:r>
          </a:p>
        </p:txBody>
      </p:sp>
      <p:sp>
        <p:nvSpPr>
          <p:cNvPr id="25" name="Text Box 41"/>
          <p:cNvSpPr txBox="1">
            <a:spLocks noChangeArrowheads="1"/>
          </p:cNvSpPr>
          <p:nvPr/>
        </p:nvSpPr>
        <p:spPr bwMode="auto">
          <a:xfrm>
            <a:off x="9389225" y="2991735"/>
            <a:ext cx="1371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latin typeface="Times New Roman" panose="02020603050405020304" pitchFamily="18" charset="0"/>
                <a:cs typeface="Times New Roman" panose="02020603050405020304" pitchFamily="18" charset="0"/>
              </a:rPr>
              <a:t>danh từ</a:t>
            </a:r>
          </a:p>
        </p:txBody>
      </p:sp>
      <p:sp>
        <p:nvSpPr>
          <p:cNvPr id="26" name="Text Box 42"/>
          <p:cNvSpPr txBox="1">
            <a:spLocks noChangeArrowheads="1"/>
          </p:cNvSpPr>
          <p:nvPr/>
        </p:nvSpPr>
        <p:spPr bwMode="auto">
          <a:xfrm>
            <a:off x="9389225" y="3464810"/>
            <a:ext cx="1371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latin typeface="Times New Roman" panose="02020603050405020304" pitchFamily="18" charset="0"/>
                <a:cs typeface="Times New Roman" panose="02020603050405020304" pitchFamily="18" charset="0"/>
              </a:rPr>
              <a:t>danh từ</a:t>
            </a:r>
          </a:p>
        </p:txBody>
      </p:sp>
    </p:spTree>
    <p:extLst>
      <p:ext uri="{BB962C8B-B14F-4D97-AF65-F5344CB8AC3E}">
        <p14:creationId xmlns:p14="http://schemas.microsoft.com/office/powerpoint/2010/main" val="1162919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p:bldP spid="23" grpId="0"/>
      <p:bldP spid="24" grpId="0"/>
      <p:bldP spid="25" grpId="0"/>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9"/>
          <p:cNvSpPr>
            <a:spLocks noChangeArrowheads="1"/>
          </p:cNvSpPr>
          <p:nvPr/>
        </p:nvSpPr>
        <p:spPr bwMode="auto">
          <a:xfrm>
            <a:off x="957943" y="1487936"/>
            <a:ext cx="10352314" cy="3124200"/>
          </a:xfrm>
          <a:prstGeom prst="rect">
            <a:avLst/>
          </a:prstGeom>
          <a:noFill/>
          <a:ln>
            <a:noFill/>
          </a:ln>
          <a:effectLst/>
        </p:spPr>
        <p:txBody>
          <a:bodyPr/>
          <a:lstStyle/>
          <a:p>
            <a:pPr marL="342900" indent="-342900" algn="just" eaLnBrk="1" hangingPunct="1">
              <a:lnSpc>
                <a:spcPct val="110000"/>
              </a:lnSpc>
              <a:spcBef>
                <a:spcPct val="20000"/>
              </a:spcBef>
              <a:defRPr/>
            </a:pPr>
            <a:r>
              <a:rPr lang="en-US" altLang="en-US" sz="3200" b="1">
                <a:solidFill>
                  <a:srgbClr val="FF3300"/>
                </a:solidFill>
                <a:latin typeface="Times New Roman" panose="02020603050405020304" pitchFamily="18" charset="0"/>
                <a:cs typeface="Times New Roman" panose="02020603050405020304" pitchFamily="18" charset="0"/>
              </a:rPr>
              <a:t>4. Cho biết chủ ngữ trong các câu trên do từ ngữ nào tạo thành. Chọn ý đúng</a:t>
            </a:r>
            <a:r>
              <a:rPr lang="en-US" altLang="en-US" sz="3200" b="1">
                <a:solidFill>
                  <a:srgbClr val="FF0000"/>
                </a:solidFill>
                <a:latin typeface="Times New Roman" panose="02020603050405020304" pitchFamily="18" charset="0"/>
                <a:cs typeface="Times New Roman" panose="02020603050405020304" pitchFamily="18" charset="0"/>
              </a:rPr>
              <a:t>:</a:t>
            </a:r>
          </a:p>
          <a:p>
            <a:pPr marL="514350" indent="-514350" algn="just">
              <a:lnSpc>
                <a:spcPct val="110000"/>
              </a:lnSpc>
              <a:spcBef>
                <a:spcPct val="20000"/>
              </a:spcBef>
              <a:buAutoNum type="alphaLcParenR"/>
              <a:defRPr/>
            </a:pPr>
            <a:r>
              <a:rPr lang="en-US" altLang="en-US" sz="3200">
                <a:latin typeface="Times New Roman" panose="02020603050405020304" pitchFamily="18" charset="0"/>
                <a:cs typeface="Times New Roman" panose="02020603050405020304" pitchFamily="18" charset="0"/>
              </a:rPr>
              <a:t>Do danh từ và các từ kèm theo nó (cụm danh từ) tạo thành.</a:t>
            </a:r>
          </a:p>
          <a:p>
            <a:pPr marL="514350" indent="-514350" algn="just">
              <a:lnSpc>
                <a:spcPct val="110000"/>
              </a:lnSpc>
              <a:spcBef>
                <a:spcPct val="20000"/>
              </a:spcBef>
              <a:buAutoNum type="alphaLcParenR"/>
              <a:defRPr/>
            </a:pPr>
            <a:r>
              <a:rPr lang="en-US" altLang="en-US" sz="3200">
                <a:latin typeface="Times New Roman" panose="02020603050405020304" pitchFamily="18" charset="0"/>
                <a:cs typeface="Times New Roman" panose="02020603050405020304" pitchFamily="18" charset="0"/>
              </a:rPr>
              <a:t>Do động từ và các từ kèm theo nó (cụm động từ) tạo thành.</a:t>
            </a:r>
          </a:p>
          <a:p>
            <a:pPr marL="514350" indent="-514350" algn="just">
              <a:lnSpc>
                <a:spcPct val="110000"/>
              </a:lnSpc>
              <a:spcBef>
                <a:spcPct val="20000"/>
              </a:spcBef>
              <a:buAutoNum type="alphaLcParenR"/>
              <a:defRPr/>
            </a:pPr>
            <a:r>
              <a:rPr lang="en-US" altLang="en-US" sz="3200">
                <a:latin typeface="Times New Roman" panose="02020603050405020304" pitchFamily="18" charset="0"/>
                <a:cs typeface="Times New Roman" panose="02020603050405020304" pitchFamily="18" charset="0"/>
              </a:rPr>
              <a:t>Do tính từ và các từ kèm theo nó (cụm tính từ) tạo thành.</a:t>
            </a:r>
          </a:p>
          <a:p>
            <a:pPr marL="514350" indent="-514350" algn="just">
              <a:lnSpc>
                <a:spcPct val="110000"/>
              </a:lnSpc>
              <a:spcBef>
                <a:spcPct val="20000"/>
              </a:spcBef>
              <a:buAutoNum type="alphaLcParenR"/>
              <a:defRPr/>
            </a:pPr>
            <a:endParaRPr lang="en-US" alt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5437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9"/>
          <p:cNvSpPr>
            <a:spLocks noChangeArrowheads="1"/>
          </p:cNvSpPr>
          <p:nvPr/>
        </p:nvSpPr>
        <p:spPr bwMode="auto">
          <a:xfrm>
            <a:off x="957943" y="1487936"/>
            <a:ext cx="10352314" cy="3124200"/>
          </a:xfrm>
          <a:prstGeom prst="rect">
            <a:avLst/>
          </a:prstGeom>
          <a:noFill/>
          <a:ln>
            <a:noFill/>
          </a:ln>
          <a:effectLst/>
        </p:spPr>
        <p:txBody>
          <a:bodyPr/>
          <a:lstStyle/>
          <a:p>
            <a:pPr marL="342900" indent="-342900" algn="just" eaLnBrk="1" hangingPunct="1">
              <a:lnSpc>
                <a:spcPct val="110000"/>
              </a:lnSpc>
              <a:spcBef>
                <a:spcPct val="20000"/>
              </a:spcBef>
              <a:defRPr/>
            </a:pPr>
            <a:r>
              <a:rPr lang="en-US" altLang="en-US" sz="3200" b="1">
                <a:solidFill>
                  <a:srgbClr val="FF3300"/>
                </a:solidFill>
                <a:latin typeface="Times New Roman" panose="02020603050405020304" pitchFamily="18" charset="0"/>
                <a:cs typeface="Times New Roman" panose="02020603050405020304" pitchFamily="18" charset="0"/>
              </a:rPr>
              <a:t>4. Cho biết chủ ngữ trong các câu trên do từ ngữ nào tạo thành. Chọn ý đúng</a:t>
            </a:r>
            <a:r>
              <a:rPr lang="en-US" altLang="en-US" sz="3200" b="1">
                <a:solidFill>
                  <a:srgbClr val="FF0000"/>
                </a:solidFill>
                <a:latin typeface="Times New Roman" panose="02020603050405020304" pitchFamily="18" charset="0"/>
                <a:cs typeface="Times New Roman" panose="02020603050405020304" pitchFamily="18" charset="0"/>
              </a:rPr>
              <a:t>:</a:t>
            </a:r>
          </a:p>
          <a:p>
            <a:pPr marL="514350" indent="-514350" algn="just">
              <a:lnSpc>
                <a:spcPct val="110000"/>
              </a:lnSpc>
              <a:spcBef>
                <a:spcPct val="20000"/>
              </a:spcBef>
              <a:buAutoNum type="alphaLcParenR"/>
              <a:defRPr/>
            </a:pPr>
            <a:r>
              <a:rPr lang="en-US" altLang="en-US" sz="3200">
                <a:latin typeface="Times New Roman" panose="02020603050405020304" pitchFamily="18" charset="0"/>
                <a:cs typeface="Times New Roman" panose="02020603050405020304" pitchFamily="18" charset="0"/>
              </a:rPr>
              <a:t>Do danh từ và các từ kèm theo nó (cụm danh từ) tạo thành.</a:t>
            </a:r>
          </a:p>
          <a:p>
            <a:pPr marL="514350" indent="-514350" algn="just">
              <a:lnSpc>
                <a:spcPct val="110000"/>
              </a:lnSpc>
              <a:spcBef>
                <a:spcPct val="20000"/>
              </a:spcBef>
              <a:buAutoNum type="alphaLcParenR"/>
              <a:defRPr/>
            </a:pPr>
            <a:r>
              <a:rPr lang="en-US" altLang="en-US" sz="3200">
                <a:latin typeface="Times New Roman" panose="02020603050405020304" pitchFamily="18" charset="0"/>
                <a:cs typeface="Times New Roman" panose="02020603050405020304" pitchFamily="18" charset="0"/>
              </a:rPr>
              <a:t>Do động từ và các từ kèm theo nó (cụm động từ) tạo thành.</a:t>
            </a:r>
          </a:p>
          <a:p>
            <a:pPr marL="514350" indent="-514350" algn="just">
              <a:lnSpc>
                <a:spcPct val="110000"/>
              </a:lnSpc>
              <a:spcBef>
                <a:spcPct val="20000"/>
              </a:spcBef>
              <a:buAutoNum type="alphaLcParenR"/>
              <a:defRPr/>
            </a:pPr>
            <a:r>
              <a:rPr lang="en-US" altLang="en-US" sz="3200">
                <a:latin typeface="Times New Roman" panose="02020603050405020304" pitchFamily="18" charset="0"/>
                <a:cs typeface="Times New Roman" panose="02020603050405020304" pitchFamily="18" charset="0"/>
              </a:rPr>
              <a:t>Do tính từ và các từ kèm theo nó (cụm tính từ) tạo thành.</a:t>
            </a:r>
          </a:p>
          <a:p>
            <a:pPr marL="514350" indent="-514350" algn="just">
              <a:lnSpc>
                <a:spcPct val="110000"/>
              </a:lnSpc>
              <a:spcBef>
                <a:spcPct val="20000"/>
              </a:spcBef>
              <a:buAutoNum type="alphaLcParenR"/>
              <a:defRPr/>
            </a:pPr>
            <a:endParaRPr lang="en-US" altLang="en-US" sz="3200">
              <a:latin typeface="Times New Roman" panose="02020603050405020304" pitchFamily="18" charset="0"/>
              <a:cs typeface="Times New Roman" panose="02020603050405020304" pitchFamily="18" charset="0"/>
            </a:endParaRPr>
          </a:p>
        </p:txBody>
      </p:sp>
      <p:sp>
        <p:nvSpPr>
          <p:cNvPr id="12" name="Oval 24"/>
          <p:cNvSpPr>
            <a:spLocks noChangeArrowheads="1"/>
          </p:cNvSpPr>
          <p:nvPr/>
        </p:nvSpPr>
        <p:spPr bwMode="auto">
          <a:xfrm>
            <a:off x="872883" y="2712962"/>
            <a:ext cx="551543" cy="546557"/>
          </a:xfrm>
          <a:prstGeom prst="ellipse">
            <a:avLst/>
          </a:prstGeom>
          <a:noFill/>
          <a:ln w="28575">
            <a:solidFill>
              <a:srgbClr val="FF0000"/>
            </a:solidFill>
            <a:round/>
            <a:headEnd/>
            <a:tailEnd/>
          </a:ln>
          <a:effectLst/>
        </p:spPr>
        <p:txBody>
          <a:bodyPr wrap="none" anchor="ctr"/>
          <a:lstStyle/>
          <a:p>
            <a:pPr eaLnBrk="1" hangingPunct="1">
              <a:defRPr/>
            </a:pPr>
            <a:endParaRPr lang="vi-VN" alt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914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2259874" y="1604140"/>
            <a:ext cx="7014755" cy="3529563"/>
            <a:chOff x="501963" y="593139"/>
            <a:chExt cx="4692591" cy="3155143"/>
          </a:xfrm>
        </p:grpSpPr>
        <p:grpSp>
          <p:nvGrpSpPr>
            <p:cNvPr id="17" name="Group 16"/>
            <p:cNvGrpSpPr/>
            <p:nvPr/>
          </p:nvGrpSpPr>
          <p:grpSpPr>
            <a:xfrm rot="779021">
              <a:off x="1906329" y="593139"/>
              <a:ext cx="3288225" cy="2133473"/>
              <a:chOff x="1214333" y="5025712"/>
              <a:chExt cx="1133475" cy="1571625"/>
            </a:xfrm>
          </p:grpSpPr>
          <p:grpSp>
            <p:nvGrpSpPr>
              <p:cNvPr id="18" name="Group 17"/>
              <p:cNvGrpSpPr/>
              <p:nvPr/>
            </p:nvGrpSpPr>
            <p:grpSpPr>
              <a:xfrm>
                <a:off x="1214333" y="5025712"/>
                <a:ext cx="1133475" cy="1571625"/>
                <a:chOff x="1214333" y="5025712"/>
                <a:chExt cx="1133475" cy="1571625"/>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94517">
                  <a:off x="1214333" y="5025712"/>
                  <a:ext cx="1133475" cy="1571625"/>
                </a:xfrm>
                <a:prstGeom prst="rect">
                  <a:avLst/>
                </a:prstGeom>
              </p:spPr>
            </p:pic>
            <p:sp>
              <p:nvSpPr>
                <p:cNvPr id="21" name="Rectangle 20"/>
                <p:cNvSpPr/>
                <p:nvPr/>
              </p:nvSpPr>
              <p:spPr>
                <a:xfrm rot="20628557">
                  <a:off x="1260343" y="5126751"/>
                  <a:ext cx="971554" cy="1358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p:cNvSpPr/>
              <p:nvPr/>
            </p:nvSpPr>
            <p:spPr>
              <a:xfrm rot="20665241">
                <a:off x="1233129" y="5256934"/>
                <a:ext cx="1025979" cy="871493"/>
              </a:xfrm>
              <a:prstGeom prst="rect">
                <a:avLst/>
              </a:prstGeom>
              <a:noFill/>
            </p:spPr>
            <p:txBody>
              <a:bodyPr wrap="square" lIns="91440" tIns="45720" rIns="91440" bIns="45720">
                <a:spAutoFit/>
              </a:bodyPr>
              <a:lstStyle/>
              <a:p>
                <a:pPr algn="ct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Hoạt</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a:t>
                </a: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động</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1. </a:t>
                </a:r>
              </a:p>
              <a:p>
                <a:pPr algn="ctr"/>
                <a:r>
                  <a:rPr lang="en-US" sz="4000" b="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Ghi nhớ</a:t>
                </a:r>
                <a:endPar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endParaRPr>
              </a:p>
            </p:txBody>
          </p:sp>
        </p:grpSp>
        <p:grpSp>
          <p:nvGrpSpPr>
            <p:cNvPr id="23" name="Group 22"/>
            <p:cNvGrpSpPr/>
            <p:nvPr/>
          </p:nvGrpSpPr>
          <p:grpSpPr>
            <a:xfrm>
              <a:off x="501963" y="891735"/>
              <a:ext cx="2127132" cy="2856547"/>
              <a:chOff x="1086331" y="3256870"/>
              <a:chExt cx="1539304" cy="1628775"/>
            </a:xfrm>
          </p:grpSpPr>
          <p:pic>
            <p:nvPicPr>
              <p:cNvPr id="13" name="Picture 12"/>
              <p:cNvPicPr>
                <a:picLocks noChangeAspect="1"/>
              </p:cNvPicPr>
              <p:nvPr/>
            </p:nvPicPr>
            <p:blipFill rotWithShape="1">
              <a:blip r:embed="rId3">
                <a:extLst>
                  <a:ext uri="{BEBA8EAE-BF5A-486C-A8C5-ECC9F3942E4B}">
                    <a14:imgProps xmlns:a14="http://schemas.microsoft.com/office/drawing/2010/main">
                      <a14:imgLayer r:embed="rId4">
                        <a14:imgEffect>
                          <a14:backgroundRemoval t="4094" b="100000" l="0" r="59322"/>
                        </a14:imgEffect>
                      </a14:imgLayer>
                    </a14:imgProps>
                  </a:ext>
                  <a:ext uri="{28A0092B-C50C-407E-A947-70E740481C1C}">
                    <a14:useLocalDpi xmlns:a14="http://schemas.microsoft.com/office/drawing/2010/main" val="0"/>
                  </a:ext>
                </a:extLst>
              </a:blip>
              <a:srcRect r="45218"/>
              <a:stretch/>
            </p:blipFill>
            <p:spPr>
              <a:xfrm>
                <a:off x="1086331" y="3256870"/>
                <a:ext cx="1539304" cy="1628775"/>
              </a:xfrm>
              <a:prstGeom prst="rect">
                <a:avLst/>
              </a:prstGeom>
            </p:spPr>
          </p:pic>
          <p:sp>
            <p:nvSpPr>
              <p:cNvPr id="22" name="Oval 21"/>
              <p:cNvSpPr/>
              <p:nvPr/>
            </p:nvSpPr>
            <p:spPr>
              <a:xfrm>
                <a:off x="1489166" y="3791352"/>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Oval 27"/>
              <p:cNvSpPr/>
              <p:nvPr/>
            </p:nvSpPr>
            <p:spPr>
              <a:xfrm>
                <a:off x="1908200" y="3727599"/>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15988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6"/>
          <p:cNvSpPr txBox="1">
            <a:spLocks noChangeArrowheads="1"/>
          </p:cNvSpPr>
          <p:nvPr/>
        </p:nvSpPr>
        <p:spPr bwMode="auto">
          <a:xfrm>
            <a:off x="1574117" y="1910655"/>
            <a:ext cx="9297083" cy="3539430"/>
          </a:xfrm>
          <a:prstGeom prst="rect">
            <a:avLst/>
          </a:prstGeom>
          <a:solidFill>
            <a:schemeClr val="accent1">
              <a:lumMod val="40000"/>
              <a:lumOff val="60000"/>
            </a:schemeClr>
          </a:solidFill>
          <a:ln w="28575">
            <a:noFill/>
            <a:miter lim="800000"/>
            <a:headEnd/>
            <a:tailEnd/>
          </a:ln>
          <a:effec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marL="514350" indent="-514350" algn="just">
              <a:lnSpc>
                <a:spcPct val="150000"/>
              </a:lnSpc>
              <a:spcBef>
                <a:spcPct val="50000"/>
              </a:spcBef>
              <a:buAutoNum type="arabicPeriod"/>
            </a:pPr>
            <a:r>
              <a:rPr lang="vi-VN" sz="2800">
                <a:latin typeface="Times New Roman" pitchFamily="18" charset="0"/>
              </a:rPr>
              <a:t>Trong câu kể Ai làm gì?, chủ ngữ chỉ sự vật (người, con vật hay đồ vât, cây cối được nhân hoá) có hoạt động được nói đến ở vị ngữ.</a:t>
            </a:r>
            <a:endParaRPr lang="en-US" sz="2800">
              <a:latin typeface="Times New Roman" pitchFamily="18" charset="0"/>
            </a:endParaRPr>
          </a:p>
          <a:p>
            <a:pPr marL="514350" indent="-514350" algn="just">
              <a:lnSpc>
                <a:spcPct val="150000"/>
              </a:lnSpc>
              <a:spcBef>
                <a:spcPct val="50000"/>
              </a:spcBef>
              <a:buAutoNum type="arabicPeriod"/>
            </a:pPr>
            <a:r>
              <a:rPr lang="vi-VN" sz="2800">
                <a:latin typeface="Times New Roman" pitchFamily="18" charset="0"/>
              </a:rPr>
              <a:t>Chủ ngữ thường do danh từ và các từ kèm theo nó (cụm danh từ) tạo thành.</a:t>
            </a:r>
          </a:p>
        </p:txBody>
      </p:sp>
      <p:sp>
        <p:nvSpPr>
          <p:cNvPr id="4" name="TextBox 4"/>
          <p:cNvSpPr txBox="1">
            <a:spLocks noChangeArrowheads="1"/>
          </p:cNvSpPr>
          <p:nvPr/>
        </p:nvSpPr>
        <p:spPr bwMode="auto">
          <a:xfrm>
            <a:off x="1182232" y="934035"/>
            <a:ext cx="2971800" cy="584775"/>
          </a:xfrm>
          <a:prstGeom prst="rect">
            <a:avLst/>
          </a:prstGeom>
          <a:noFill/>
          <a:ln w="9525">
            <a:noFill/>
            <a:miter lim="800000"/>
            <a:headEnd/>
            <a:tailEnd/>
          </a:ln>
        </p:spPr>
        <p:txBody>
          <a:bodyPr wrap="square">
            <a:spAutoFit/>
          </a:bodyPr>
          <a:lstStyle/>
          <a:p>
            <a:r>
              <a:rPr lang="en-US" sz="3200" b="1" dirty="0">
                <a:solidFill>
                  <a:srgbClr val="FF0000"/>
                </a:solidFill>
                <a:latin typeface="Times New Roman" pitchFamily="18" charset="0"/>
                <a:cs typeface="Times New Roman" pitchFamily="18" charset="0"/>
              </a:rPr>
              <a:t>II. </a:t>
            </a:r>
            <a:r>
              <a:rPr lang="en-US" sz="3200" b="1" dirty="0" err="1">
                <a:solidFill>
                  <a:srgbClr val="FF0000"/>
                </a:solidFill>
                <a:latin typeface="Times New Roman" pitchFamily="18" charset="0"/>
                <a:cs typeface="Times New Roman" pitchFamily="18" charset="0"/>
              </a:rPr>
              <a:t>Ghi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nhớ</a:t>
            </a:r>
            <a:endParaRPr lang="en-US"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1352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589" y="1933303"/>
            <a:ext cx="8282381" cy="3513908"/>
          </a:xfrm>
          <a:prstGeom prst="rect">
            <a:avLst/>
          </a:prstGeom>
        </p:spPr>
      </p:pic>
      <p:sp>
        <p:nvSpPr>
          <p:cNvPr id="9" name="Rectangle 8"/>
          <p:cNvSpPr/>
          <p:nvPr/>
        </p:nvSpPr>
        <p:spPr>
          <a:xfrm>
            <a:off x="2846859" y="2167542"/>
            <a:ext cx="6793848" cy="923330"/>
          </a:xfrm>
          <a:prstGeom prst="rect">
            <a:avLst/>
          </a:prstGeom>
          <a:noFill/>
        </p:spPr>
        <p:txBody>
          <a:bodyPr wrap="none" lIns="91440" tIns="45720" rIns="91440" bIns="45720">
            <a:spAutoFit/>
          </a:bodyPr>
          <a:lstStyle/>
          <a:p>
            <a:pPr algn="ct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Luyện</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tập</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thực</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hành</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14642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3"/>
          <p:cNvSpPr txBox="1">
            <a:spLocks noChangeArrowheads="1"/>
          </p:cNvSpPr>
          <p:nvPr/>
        </p:nvSpPr>
        <p:spPr bwMode="auto">
          <a:xfrm>
            <a:off x="1919514" y="2155372"/>
            <a:ext cx="8458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endParaRPr lang="en-US" altLang="en-US" sz="2800"/>
          </a:p>
        </p:txBody>
      </p:sp>
      <p:sp>
        <p:nvSpPr>
          <p:cNvPr id="11" name="Text Box 52"/>
          <p:cNvSpPr txBox="1">
            <a:spLocks noChangeArrowheads="1"/>
          </p:cNvSpPr>
          <p:nvPr/>
        </p:nvSpPr>
        <p:spPr bwMode="auto">
          <a:xfrm>
            <a:off x="1039585" y="957943"/>
            <a:ext cx="10218057"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spcBef>
                <a:spcPct val="50000"/>
              </a:spcBef>
            </a:pPr>
            <a:r>
              <a:rPr lang="en-US" altLang="en-US" sz="3200" b="1"/>
              <a:t>Bài 1. Đọc và trả lời câu hỏi:</a:t>
            </a:r>
          </a:p>
          <a:p>
            <a:pPr algn="just">
              <a:spcBef>
                <a:spcPct val="50000"/>
              </a:spcBef>
            </a:pPr>
            <a:r>
              <a:rPr lang="en-US" altLang="en-US" sz="3200"/>
              <a:t>      </a:t>
            </a:r>
            <a:r>
              <a:rPr lang="vi-VN" altLang="en-US" sz="3200"/>
              <a:t> Cả thung lũng như một bức tranh thuỷ mặc. Những sinh hoạt của ngày mới bắt đầu. Trong rừng, chim chóc hót véo von. Thanh niên lên rẫy. Phụ nữ giặt giũ bên những giếng nước. Em nhỏ đùa vui trước nhà sàn. Các cụ già chụm đầu bên những ché rượu cần.</a:t>
            </a:r>
            <a:endParaRPr lang="en-US" altLang="en-US" sz="3200"/>
          </a:p>
          <a:p>
            <a:pPr algn="just">
              <a:spcBef>
                <a:spcPct val="50000"/>
              </a:spcBef>
            </a:pPr>
            <a:r>
              <a:rPr lang="vi-VN" altLang="en-US" sz="3200" b="1"/>
              <a:t>a.</a:t>
            </a:r>
            <a:r>
              <a:rPr lang="en-US" altLang="en-US" sz="3200" b="1"/>
              <a:t> </a:t>
            </a:r>
            <a:r>
              <a:rPr lang="vi-VN" altLang="en-US" sz="3200" b="1"/>
              <a:t>Tìm các câu kể </a:t>
            </a:r>
            <a:r>
              <a:rPr lang="vi-VN" altLang="en-US" sz="3200" b="1" i="1"/>
              <a:t>Ai làm gì? </a:t>
            </a:r>
            <a:r>
              <a:rPr lang="vi-VN" altLang="en-US" sz="3200" b="1"/>
              <a:t>Trong đoạn văn trên.</a:t>
            </a:r>
          </a:p>
          <a:p>
            <a:pPr algn="just">
              <a:spcBef>
                <a:spcPct val="50000"/>
              </a:spcBef>
            </a:pPr>
            <a:r>
              <a:rPr lang="vi-VN" altLang="en-US" sz="3200" b="1"/>
              <a:t>b</a:t>
            </a:r>
            <a:r>
              <a:rPr lang="en-US" altLang="en-US" sz="3200" b="1"/>
              <a:t>.</a:t>
            </a:r>
            <a:r>
              <a:rPr lang="vi-VN" altLang="en-US" sz="3200" b="1"/>
              <a:t> Xác định </a:t>
            </a:r>
            <a:r>
              <a:rPr lang="en-US" altLang="en-US" sz="3200" b="1"/>
              <a:t>chủ</a:t>
            </a:r>
            <a:r>
              <a:rPr lang="vi-VN" altLang="en-US" sz="3200" b="1"/>
              <a:t> ngữ trong mỗi câu vừa tìm được </a:t>
            </a:r>
            <a:r>
              <a:rPr lang="en-US" altLang="en-US" sz="3200" b="1"/>
              <a:t>.</a:t>
            </a:r>
            <a:endParaRPr lang="vi-VN" altLang="en-US" sz="3200" b="1"/>
          </a:p>
        </p:txBody>
      </p:sp>
    </p:spTree>
    <p:extLst>
      <p:ext uri="{BB962C8B-B14F-4D97-AF65-F5344CB8AC3E}">
        <p14:creationId xmlns:p14="http://schemas.microsoft.com/office/powerpoint/2010/main" val="4138716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7"/>
          <p:cNvSpPr>
            <a:spLocks noChangeArrowheads="1"/>
          </p:cNvSpPr>
          <p:nvPr/>
        </p:nvSpPr>
        <p:spPr bwMode="auto">
          <a:xfrm>
            <a:off x="1676400" y="0"/>
            <a:ext cx="8839200" cy="6319422"/>
          </a:xfrm>
          <a:prstGeom prst="rect">
            <a:avLst/>
          </a:prstGeom>
          <a:noFill/>
          <a:ln>
            <a:noFill/>
          </a:ln>
          <a:effectLst/>
        </p:spPr>
        <p:txBody>
          <a:bodyPr wrap="square">
            <a:spAutoFit/>
          </a:bodyPr>
          <a:lstStyle/>
          <a:p>
            <a:pPr>
              <a:lnSpc>
                <a:spcPct val="140000"/>
              </a:lnSpc>
              <a:defRPr/>
            </a:pPr>
            <a:r>
              <a:rPr lang="en-US" sz="3200" b="1" dirty="0">
                <a:latin typeface="Times New Roman" panose="02020603050405020304" pitchFamily="18" charset="0"/>
                <a:cs typeface="Times New Roman" panose="02020603050405020304" pitchFamily="18" charset="0"/>
              </a:rPr>
              <a:t>a. </a:t>
            </a:r>
            <a:r>
              <a:rPr lang="en-US" sz="3200" b="1" dirty="0" err="1">
                <a:latin typeface="Times New Roman" panose="02020603050405020304" pitchFamily="18" charset="0"/>
                <a:cs typeface="Times New Roman" panose="02020603050405020304" pitchFamily="18" charset="0"/>
              </a:rPr>
              <a:t>Tìm</a:t>
            </a:r>
            <a:r>
              <a:rPr lang="en-US" sz="3200" b="1" dirty="0">
                <a:latin typeface="Times New Roman" panose="02020603050405020304" pitchFamily="18" charset="0"/>
                <a:cs typeface="Times New Roman" panose="02020603050405020304" pitchFamily="18" charset="0"/>
              </a:rPr>
              <a:t> các câu kể Ai làm gì? </a:t>
            </a:r>
            <a:r>
              <a:rPr lang="en-US" sz="3200" b="1" dirty="0" err="1">
                <a:latin typeface="Times New Roman" panose="02020603050405020304" pitchFamily="18" charset="0"/>
                <a:cs typeface="Times New Roman" panose="02020603050405020304" pitchFamily="18" charset="0"/>
              </a:rPr>
              <a:t>trong</a:t>
            </a:r>
            <a:r>
              <a:rPr lang="en-US" sz="3200" b="1" dirty="0">
                <a:latin typeface="Times New Roman" panose="02020603050405020304" pitchFamily="18" charset="0"/>
                <a:cs typeface="Times New Roman" panose="02020603050405020304" pitchFamily="18" charset="0"/>
              </a:rPr>
              <a:t> đoạn văn trên.</a:t>
            </a:r>
          </a:p>
          <a:p>
            <a:pPr marL="342900" indent="-342900">
              <a:lnSpc>
                <a:spcPct val="200000"/>
              </a:lnSpc>
              <a:buFontTx/>
              <a:buChar char="-"/>
              <a:defRPr/>
            </a:pPr>
            <a:r>
              <a:rPr lang="en-US" sz="3200" b="1" dirty="0" err="1">
                <a:solidFill>
                  <a:srgbClr val="0000FF"/>
                </a:solidFill>
                <a:latin typeface="Times New Roman" panose="02020603050405020304" pitchFamily="18" charset="0"/>
                <a:cs typeface="Times New Roman" panose="02020603050405020304" pitchFamily="18" charset="0"/>
              </a:rPr>
              <a:t>Trong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rừng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chim</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chóc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hót</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véo</a:t>
            </a:r>
            <a:r>
              <a:rPr lang="en-US" sz="3200" b="1" dirty="0">
                <a:solidFill>
                  <a:srgbClr val="0000FF"/>
                </a:solidFill>
                <a:latin typeface="Times New Roman" panose="02020603050405020304" pitchFamily="18" charset="0"/>
                <a:cs typeface="Times New Roman" panose="02020603050405020304" pitchFamily="18" charset="0"/>
              </a:rPr>
              <a:t> von.</a:t>
            </a:r>
          </a:p>
          <a:p>
            <a:pPr marL="342900" indent="-342900">
              <a:lnSpc>
                <a:spcPct val="200000"/>
              </a:lnSpc>
              <a:buFontTx/>
              <a:buChar char="-"/>
              <a:defRPr/>
            </a:pPr>
            <a:r>
              <a:rPr lang="en-US" sz="3200" b="1" dirty="0">
                <a:solidFill>
                  <a:srgbClr val="0000FF"/>
                </a:solidFill>
                <a:latin typeface="Times New Roman" panose="02020603050405020304" pitchFamily="18" charset="0"/>
                <a:cs typeface="Times New Roman" panose="02020603050405020304" pitchFamily="18" charset="0"/>
              </a:rPr>
              <a:t>Thanh </a:t>
            </a:r>
            <a:r>
              <a:rPr lang="en-US" sz="3200" b="1" dirty="0" err="1">
                <a:solidFill>
                  <a:srgbClr val="0000FF"/>
                </a:solidFill>
                <a:latin typeface="Times New Roman" panose="02020603050405020304" pitchFamily="18" charset="0"/>
                <a:cs typeface="Times New Roman" panose="02020603050405020304" pitchFamily="18" charset="0"/>
              </a:rPr>
              <a:t>niên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lên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rẫy</a:t>
            </a:r>
            <a:r>
              <a:rPr lang="en-US" sz="3200" b="1" dirty="0">
                <a:solidFill>
                  <a:srgbClr val="0000FF"/>
                </a:solidFill>
                <a:latin typeface="Times New Roman" panose="02020603050405020304" pitchFamily="18" charset="0"/>
                <a:cs typeface="Times New Roman" panose="02020603050405020304" pitchFamily="18" charset="0"/>
              </a:rPr>
              <a:t>. </a:t>
            </a:r>
          </a:p>
          <a:p>
            <a:pPr marL="342900" indent="-342900">
              <a:lnSpc>
                <a:spcPct val="200000"/>
              </a:lnSpc>
              <a:buFontTx/>
              <a:buChar char="-"/>
              <a:defRPr/>
            </a:pPr>
            <a:r>
              <a:rPr lang="vi-VN" sz="3200" b="1" dirty="0">
                <a:solidFill>
                  <a:srgbClr val="0000FF"/>
                </a:solidFill>
                <a:cs typeface="Times New Roman" panose="02020603050405020304" pitchFamily="18" charset="0"/>
              </a:rPr>
              <a:t>Phụ nữ </a:t>
            </a:r>
            <a:r>
              <a:rPr lang="en-US" sz="3200" b="1" dirty="0">
                <a:solidFill>
                  <a:srgbClr val="0000FF"/>
                </a:solidFill>
                <a:cs typeface="Times New Roman" panose="02020603050405020304" pitchFamily="18" charset="0"/>
              </a:rPr>
              <a:t> </a:t>
            </a:r>
            <a:r>
              <a:rPr lang="vi-VN" sz="3200" b="1" dirty="0">
                <a:solidFill>
                  <a:srgbClr val="0000FF"/>
                </a:solidFill>
                <a:cs typeface="Times New Roman" panose="02020603050405020304" pitchFamily="18" charset="0"/>
              </a:rPr>
              <a:t>giặt giũ bên những giếng nước.</a:t>
            </a:r>
            <a:endParaRPr lang="en-US" sz="3200" b="1" dirty="0">
              <a:solidFill>
                <a:srgbClr val="0000FF"/>
              </a:solidFill>
              <a:cs typeface="Times New Roman" panose="02020603050405020304" pitchFamily="18" charset="0"/>
            </a:endParaRPr>
          </a:p>
          <a:p>
            <a:pPr marL="342900" indent="-342900">
              <a:lnSpc>
                <a:spcPct val="200000"/>
              </a:lnSpc>
              <a:buFontTx/>
              <a:buChar char="-"/>
              <a:defRPr/>
            </a:pPr>
            <a:r>
              <a:rPr lang="vi-VN" sz="3200" b="1" dirty="0">
                <a:solidFill>
                  <a:srgbClr val="0000FF"/>
                </a:solidFill>
                <a:cs typeface="Times New Roman" panose="02020603050405020304" pitchFamily="18" charset="0"/>
              </a:rPr>
              <a:t>Em nhỏ</a:t>
            </a:r>
            <a:r>
              <a:rPr lang="en-US" sz="3200" b="1" dirty="0">
                <a:solidFill>
                  <a:srgbClr val="0000FF"/>
                </a:solidFill>
                <a:cs typeface="Times New Roman" panose="02020603050405020304" pitchFamily="18" charset="0"/>
              </a:rPr>
              <a:t> </a:t>
            </a:r>
            <a:r>
              <a:rPr lang="vi-VN" sz="3200" b="1" dirty="0">
                <a:solidFill>
                  <a:srgbClr val="0000FF"/>
                </a:solidFill>
                <a:cs typeface="Times New Roman" panose="02020603050405020304" pitchFamily="18" charset="0"/>
              </a:rPr>
              <a:t> đùa vui trước nhà sàn</a:t>
            </a:r>
            <a:r>
              <a:rPr lang="en-US" sz="3200" b="1" dirty="0">
                <a:solidFill>
                  <a:srgbClr val="0000FF"/>
                </a:solidFill>
                <a:latin typeface="Times New Roman" panose="02020603050405020304" pitchFamily="18" charset="0"/>
                <a:cs typeface="Times New Roman" panose="02020603050405020304" pitchFamily="18" charset="0"/>
              </a:rPr>
              <a:t>.</a:t>
            </a:r>
          </a:p>
          <a:p>
            <a:pPr>
              <a:lnSpc>
                <a:spcPct val="200000"/>
              </a:lnSpc>
              <a:buFontTx/>
              <a:buChar char="-"/>
              <a:defRPr/>
            </a:pPr>
            <a:r>
              <a:rPr lang="en-US" sz="3200" b="1" dirty="0">
                <a:solidFill>
                  <a:srgbClr val="0000FF"/>
                </a:solidFill>
                <a:latin typeface="Times New Roman" panose="02020603050405020304" pitchFamily="18" charset="0"/>
                <a:cs typeface="Times New Roman" panose="02020603050405020304" pitchFamily="18" charset="0"/>
              </a:rPr>
              <a:t>  </a:t>
            </a:r>
            <a:r>
              <a:rPr lang="vi-VN" sz="3200" b="1" dirty="0">
                <a:solidFill>
                  <a:srgbClr val="0000FF"/>
                </a:solidFill>
                <a:cs typeface="Times New Roman" panose="02020603050405020304" pitchFamily="18" charset="0"/>
              </a:rPr>
              <a:t>Các cụ già </a:t>
            </a:r>
            <a:r>
              <a:rPr lang="en-US" sz="3200" b="1" dirty="0">
                <a:solidFill>
                  <a:srgbClr val="0000FF"/>
                </a:solidFill>
                <a:cs typeface="Times New Roman" panose="02020603050405020304" pitchFamily="18" charset="0"/>
              </a:rPr>
              <a:t> </a:t>
            </a:r>
            <a:r>
              <a:rPr lang="vi-VN" sz="3200" b="1" dirty="0">
                <a:solidFill>
                  <a:srgbClr val="0000FF"/>
                </a:solidFill>
                <a:cs typeface="Times New Roman" panose="02020603050405020304" pitchFamily="18" charset="0"/>
              </a:rPr>
              <a:t>chụm đầu bên những ché rượu cần.</a:t>
            </a:r>
            <a:endParaRPr lang="en-US" sz="3200" b="1" dirty="0">
              <a:solidFill>
                <a:srgbClr val="0000FF"/>
              </a:solidFill>
              <a:cs typeface="Times New Roman" panose="02020603050405020304" pitchFamily="18" charset="0"/>
            </a:endParaRPr>
          </a:p>
          <a:p>
            <a:pPr>
              <a:lnSpc>
                <a:spcPct val="140000"/>
              </a:lnSpc>
              <a:defRPr/>
            </a:pPr>
            <a:r>
              <a:rPr lang="en-US" sz="3200" b="1" dirty="0">
                <a:latin typeface="Times New Roman" panose="02020603050405020304" pitchFamily="18" charset="0"/>
                <a:cs typeface="Times New Roman" panose="02020603050405020304" pitchFamily="18" charset="0"/>
              </a:rPr>
              <a:t>b. </a:t>
            </a:r>
            <a:r>
              <a:rPr lang="en-US" sz="3200" b="1" dirty="0" err="1">
                <a:latin typeface="Times New Roman" panose="02020603050405020304" pitchFamily="18" charset="0"/>
                <a:cs typeface="Times New Roman" panose="02020603050405020304" pitchFamily="18" charset="0"/>
              </a:rPr>
              <a:t>Xác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định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chủ</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ngữ</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trong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mỗi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vừa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tìm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được</a:t>
            </a:r>
            <a:r>
              <a:rPr lang="en-US" sz="3200" b="1" dirty="0">
                <a:latin typeface="Times New Roman" panose="02020603050405020304" pitchFamily="18" charset="0"/>
                <a:cs typeface="Times New Roman" panose="02020603050405020304" pitchFamily="18" charset="0"/>
              </a:rPr>
              <a:t> </a:t>
            </a:r>
          </a:p>
        </p:txBody>
      </p:sp>
      <p:sp>
        <p:nvSpPr>
          <p:cNvPr id="17" name="Text Box 14"/>
          <p:cNvSpPr txBox="1">
            <a:spLocks noChangeArrowheads="1"/>
          </p:cNvSpPr>
          <p:nvPr/>
        </p:nvSpPr>
        <p:spPr bwMode="auto">
          <a:xfrm>
            <a:off x="9717314" y="439057"/>
            <a:ext cx="457200" cy="584775"/>
          </a:xfrm>
          <a:prstGeom prst="rect">
            <a:avLst/>
          </a:prstGeom>
          <a:noFill/>
          <a:ln>
            <a:noFill/>
          </a:ln>
          <a:effec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endParaRPr lang="vi-VN" altLang="en-US"/>
          </a:p>
        </p:txBody>
      </p:sp>
      <p:sp>
        <p:nvSpPr>
          <p:cNvPr id="2" name="Rectangle 1"/>
          <p:cNvSpPr/>
          <p:nvPr/>
        </p:nvSpPr>
        <p:spPr>
          <a:xfrm>
            <a:off x="556454" y="130340"/>
            <a:ext cx="1755968" cy="584775"/>
          </a:xfrm>
          <a:prstGeom prst="rect">
            <a:avLst/>
          </a:prstGeom>
        </p:spPr>
        <p:txBody>
          <a:bodyPr wrap="square">
            <a:spAutoFit/>
          </a:bodyPr>
          <a:lstStyle/>
          <a:p>
            <a:r>
              <a:rPr lang="en-US" altLang="en-US" sz="3200" b="1" dirty="0" err="1">
                <a:latin typeface="Times New Roman" panose="02020603050405020304" pitchFamily="18" charset="0"/>
                <a:cs typeface="Times New Roman" panose="02020603050405020304" pitchFamily="18" charset="0"/>
              </a:rPr>
              <a:t>Bài</a:t>
            </a:r>
            <a:r>
              <a:rPr lang="en-US" altLang="en-US" sz="3200" b="1" dirty="0">
                <a:latin typeface="Times New Roman" panose="02020603050405020304" pitchFamily="18" charset="0"/>
                <a:cs typeface="Times New Roman" panose="02020603050405020304" pitchFamily="18" charset="0"/>
              </a:rPr>
              <a:t> 1</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8457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004457" y="1724298"/>
            <a:ext cx="6335486" cy="3513908"/>
            <a:chOff x="2991394" y="1933303"/>
            <a:chExt cx="6335486" cy="351390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1394" y="1933303"/>
              <a:ext cx="6335486" cy="3513908"/>
            </a:xfrm>
            <a:prstGeom prst="rect">
              <a:avLst/>
            </a:prstGeom>
          </p:spPr>
        </p:pic>
        <p:sp>
          <p:nvSpPr>
            <p:cNvPr id="6" name="Rectangle 5"/>
            <p:cNvSpPr/>
            <p:nvPr/>
          </p:nvSpPr>
          <p:spPr>
            <a:xfrm>
              <a:off x="4453384" y="2232856"/>
              <a:ext cx="3411511" cy="923330"/>
            </a:xfrm>
            <a:prstGeom prst="rect">
              <a:avLst/>
            </a:prstGeom>
            <a:noFill/>
          </p:spPr>
          <p:txBody>
            <a:bodyPr wrap="none" lIns="91440" tIns="45720" rIns="91440" bIns="45720">
              <a:spAutoFit/>
            </a:bodyPr>
            <a:lstStyle/>
            <a:p>
              <a:pPr algn="ct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Khởi</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động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0251097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7"/>
          <p:cNvSpPr>
            <a:spLocks noChangeArrowheads="1"/>
          </p:cNvSpPr>
          <p:nvPr/>
        </p:nvSpPr>
        <p:spPr bwMode="auto">
          <a:xfrm>
            <a:off x="1654402" y="805770"/>
            <a:ext cx="8839200" cy="4918269"/>
          </a:xfrm>
          <a:prstGeom prst="rect">
            <a:avLst/>
          </a:prstGeom>
          <a:noFill/>
          <a:ln>
            <a:noFill/>
          </a:ln>
          <a:effectLst/>
        </p:spPr>
        <p:txBody>
          <a:bodyPr wrap="square">
            <a:spAutoFit/>
          </a:bodyPr>
          <a:lstStyle/>
          <a:p>
            <a:pPr>
              <a:lnSpc>
                <a:spcPct val="140000"/>
              </a:lnSpc>
              <a:defRPr/>
            </a:pPr>
            <a:r>
              <a:rPr lang="en-US" sz="3200" b="1">
                <a:latin typeface="Times New Roman" panose="02020603050405020304" pitchFamily="18" charset="0"/>
                <a:cs typeface="Times New Roman" panose="02020603050405020304" pitchFamily="18" charset="0"/>
              </a:rPr>
              <a:t>a. Tìm </a:t>
            </a:r>
            <a:r>
              <a:rPr lang="en-US" sz="3200" b="1" dirty="0">
                <a:latin typeface="Times New Roman" panose="02020603050405020304" pitchFamily="18" charset="0"/>
                <a:cs typeface="Times New Roman" panose="02020603050405020304" pitchFamily="18" charset="0"/>
              </a:rPr>
              <a:t>các câu kể Ai làm gì</a:t>
            </a:r>
            <a:r>
              <a:rPr lang="en-US" sz="3200" b="1">
                <a:latin typeface="Times New Roman" panose="02020603050405020304" pitchFamily="18" charset="0"/>
                <a:cs typeface="Times New Roman" panose="02020603050405020304" pitchFamily="18" charset="0"/>
              </a:rPr>
              <a:t>? trong </a:t>
            </a:r>
            <a:r>
              <a:rPr lang="en-US" sz="3200" b="1" dirty="0">
                <a:latin typeface="Times New Roman" panose="02020603050405020304" pitchFamily="18" charset="0"/>
                <a:cs typeface="Times New Roman" panose="02020603050405020304" pitchFamily="18" charset="0"/>
              </a:rPr>
              <a:t>đoạn văn trên.</a:t>
            </a:r>
          </a:p>
          <a:p>
            <a:pPr marL="342900" indent="-342900">
              <a:lnSpc>
                <a:spcPct val="140000"/>
              </a:lnSpc>
              <a:buFontTx/>
              <a:buChar char="-"/>
              <a:defRPr/>
            </a:pPr>
            <a:r>
              <a:rPr lang="en-US" sz="3200" b="1">
                <a:solidFill>
                  <a:srgbClr val="0000FF"/>
                </a:solidFill>
                <a:latin typeface="Times New Roman" panose="02020603050405020304" pitchFamily="18" charset="0"/>
                <a:cs typeface="Times New Roman" panose="02020603050405020304" pitchFamily="18" charset="0"/>
              </a:rPr>
              <a:t>Trong rừng, chim chóc hót véo von.</a:t>
            </a:r>
          </a:p>
          <a:p>
            <a:pPr marL="342900" indent="-342900">
              <a:lnSpc>
                <a:spcPct val="140000"/>
              </a:lnSpc>
              <a:buFontTx/>
              <a:buChar char="-"/>
              <a:defRPr/>
            </a:pPr>
            <a:r>
              <a:rPr lang="en-US" sz="3200" b="1">
                <a:solidFill>
                  <a:srgbClr val="0000FF"/>
                </a:solidFill>
                <a:latin typeface="Times New Roman" panose="02020603050405020304" pitchFamily="18" charset="0"/>
                <a:cs typeface="Times New Roman" panose="02020603050405020304" pitchFamily="18" charset="0"/>
              </a:rPr>
              <a:t>Thanh niên lên rẫy. </a:t>
            </a:r>
          </a:p>
          <a:p>
            <a:pPr marL="342900" indent="-342900">
              <a:lnSpc>
                <a:spcPct val="140000"/>
              </a:lnSpc>
              <a:buFontTx/>
              <a:buChar char="-"/>
              <a:defRPr/>
            </a:pPr>
            <a:r>
              <a:rPr lang="vi-VN" sz="3200" b="1">
                <a:solidFill>
                  <a:srgbClr val="0000FF"/>
                </a:solidFill>
                <a:cs typeface="Times New Roman" panose="02020603050405020304" pitchFamily="18" charset="0"/>
              </a:rPr>
              <a:t>Phụ nữ giặt giũ bên những giếng nước.</a:t>
            </a:r>
            <a:endParaRPr lang="en-US" sz="3200" b="1">
              <a:solidFill>
                <a:srgbClr val="0000FF"/>
              </a:solidFill>
              <a:cs typeface="Times New Roman" panose="02020603050405020304" pitchFamily="18" charset="0"/>
            </a:endParaRPr>
          </a:p>
          <a:p>
            <a:pPr marL="342900" indent="-342900">
              <a:lnSpc>
                <a:spcPct val="140000"/>
              </a:lnSpc>
              <a:buFontTx/>
              <a:buChar char="-"/>
              <a:defRPr/>
            </a:pPr>
            <a:r>
              <a:rPr lang="vi-VN" sz="3200" b="1">
                <a:solidFill>
                  <a:srgbClr val="0000FF"/>
                </a:solidFill>
                <a:cs typeface="Times New Roman" panose="02020603050405020304" pitchFamily="18" charset="0"/>
              </a:rPr>
              <a:t>Em nhỏ đùa vui trước nhà sàn</a:t>
            </a:r>
            <a:r>
              <a:rPr lang="en-US" sz="3200" b="1">
                <a:solidFill>
                  <a:srgbClr val="0000FF"/>
                </a:solidFill>
                <a:latin typeface="Times New Roman" panose="02020603050405020304" pitchFamily="18" charset="0"/>
                <a:cs typeface="Times New Roman" panose="02020603050405020304" pitchFamily="18" charset="0"/>
              </a:rPr>
              <a:t>.</a:t>
            </a:r>
          </a:p>
          <a:p>
            <a:pPr>
              <a:lnSpc>
                <a:spcPct val="140000"/>
              </a:lnSpc>
              <a:buFontTx/>
              <a:buChar char="-"/>
              <a:defRPr/>
            </a:pPr>
            <a:r>
              <a:rPr lang="en-US" sz="3200" b="1">
                <a:solidFill>
                  <a:srgbClr val="0000FF"/>
                </a:solidFill>
                <a:latin typeface="Times New Roman" panose="02020603050405020304" pitchFamily="18" charset="0"/>
                <a:cs typeface="Times New Roman" panose="02020603050405020304" pitchFamily="18" charset="0"/>
              </a:rPr>
              <a:t>  </a:t>
            </a:r>
            <a:r>
              <a:rPr lang="vi-VN" sz="3200" b="1">
                <a:solidFill>
                  <a:srgbClr val="0000FF"/>
                </a:solidFill>
                <a:cs typeface="Times New Roman" panose="02020603050405020304" pitchFamily="18" charset="0"/>
              </a:rPr>
              <a:t>Các cụ già chụm đầu bên những ché rượu cần.</a:t>
            </a:r>
            <a:endParaRPr lang="en-US" sz="3200" b="1">
              <a:solidFill>
                <a:srgbClr val="0000FF"/>
              </a:solidFill>
              <a:cs typeface="Times New Roman" panose="02020603050405020304" pitchFamily="18" charset="0"/>
            </a:endParaRPr>
          </a:p>
          <a:p>
            <a:pPr>
              <a:lnSpc>
                <a:spcPct val="140000"/>
              </a:lnSpc>
              <a:defRPr/>
            </a:pPr>
            <a:r>
              <a:rPr lang="en-US" sz="3200" b="1">
                <a:latin typeface="Times New Roman" panose="02020603050405020304" pitchFamily="18" charset="0"/>
                <a:cs typeface="Times New Roman" panose="02020603050405020304" pitchFamily="18" charset="0"/>
              </a:rPr>
              <a:t>b. Xác định chủ ngữ  trong mỗi câu vừa tìm được </a:t>
            </a:r>
            <a:endParaRPr lang="en-US" sz="3200" b="1" dirty="0">
              <a:latin typeface="Times New Roman" panose="02020603050405020304" pitchFamily="18" charset="0"/>
              <a:cs typeface="Times New Roman" panose="02020603050405020304" pitchFamily="18" charset="0"/>
            </a:endParaRPr>
          </a:p>
        </p:txBody>
      </p:sp>
      <p:sp>
        <p:nvSpPr>
          <p:cNvPr id="11" name="Line 8"/>
          <p:cNvSpPr>
            <a:spLocks noChangeShapeType="1"/>
          </p:cNvSpPr>
          <p:nvPr/>
        </p:nvSpPr>
        <p:spPr bwMode="auto">
          <a:xfrm>
            <a:off x="4338084" y="2080184"/>
            <a:ext cx="1645892"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latin typeface="Times New Roman" panose="02020603050405020304" pitchFamily="18" charset="0"/>
              <a:cs typeface="Times New Roman" panose="02020603050405020304" pitchFamily="18" charset="0"/>
            </a:endParaRPr>
          </a:p>
        </p:txBody>
      </p:sp>
      <p:sp>
        <p:nvSpPr>
          <p:cNvPr id="13" name="Line 9"/>
          <p:cNvSpPr>
            <a:spLocks noChangeShapeType="1"/>
          </p:cNvSpPr>
          <p:nvPr/>
        </p:nvSpPr>
        <p:spPr bwMode="auto">
          <a:xfrm>
            <a:off x="2141307" y="2774774"/>
            <a:ext cx="1822682"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latin typeface="Times New Roman" panose="02020603050405020304" pitchFamily="18" charset="0"/>
              <a:cs typeface="Times New Roman" panose="02020603050405020304" pitchFamily="18" charset="0"/>
            </a:endParaRPr>
          </a:p>
        </p:txBody>
      </p:sp>
      <p:sp>
        <p:nvSpPr>
          <p:cNvPr id="14" name="Line 10"/>
          <p:cNvSpPr>
            <a:spLocks noChangeShapeType="1"/>
          </p:cNvSpPr>
          <p:nvPr/>
        </p:nvSpPr>
        <p:spPr bwMode="auto">
          <a:xfrm>
            <a:off x="2067513" y="3437845"/>
            <a:ext cx="128066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latin typeface="Times New Roman" panose="02020603050405020304" pitchFamily="18" charset="0"/>
              <a:cs typeface="Times New Roman" panose="02020603050405020304" pitchFamily="18" charset="0"/>
            </a:endParaRPr>
          </a:p>
        </p:txBody>
      </p:sp>
      <p:sp>
        <p:nvSpPr>
          <p:cNvPr id="15" name="Line 11"/>
          <p:cNvSpPr>
            <a:spLocks noChangeShapeType="1"/>
          </p:cNvSpPr>
          <p:nvPr/>
        </p:nvSpPr>
        <p:spPr bwMode="auto">
          <a:xfrm>
            <a:off x="2064447" y="4146658"/>
            <a:ext cx="1371151"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latin typeface="Times New Roman" panose="02020603050405020304" pitchFamily="18" charset="0"/>
              <a:cs typeface="Times New Roman" panose="02020603050405020304" pitchFamily="18" charset="0"/>
            </a:endParaRPr>
          </a:p>
        </p:txBody>
      </p:sp>
      <p:sp>
        <p:nvSpPr>
          <p:cNvPr id="16" name="Line 12"/>
          <p:cNvSpPr>
            <a:spLocks noChangeShapeType="1"/>
          </p:cNvSpPr>
          <p:nvPr/>
        </p:nvSpPr>
        <p:spPr bwMode="auto">
          <a:xfrm>
            <a:off x="2131560" y="4834511"/>
            <a:ext cx="1661887"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latin typeface="Times New Roman" panose="02020603050405020304" pitchFamily="18" charset="0"/>
              <a:cs typeface="Times New Roman" panose="02020603050405020304" pitchFamily="18" charset="0"/>
            </a:endParaRPr>
          </a:p>
        </p:txBody>
      </p:sp>
      <p:sp>
        <p:nvSpPr>
          <p:cNvPr id="17" name="Text Box 14"/>
          <p:cNvSpPr txBox="1">
            <a:spLocks noChangeArrowheads="1"/>
          </p:cNvSpPr>
          <p:nvPr/>
        </p:nvSpPr>
        <p:spPr bwMode="auto">
          <a:xfrm>
            <a:off x="9717314" y="439057"/>
            <a:ext cx="457200" cy="584775"/>
          </a:xfrm>
          <a:prstGeom prst="rect">
            <a:avLst/>
          </a:prstGeom>
          <a:noFill/>
          <a:ln>
            <a:noFill/>
          </a:ln>
          <a:effec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endParaRPr lang="vi-VN" altLang="en-US"/>
          </a:p>
        </p:txBody>
      </p:sp>
      <p:cxnSp>
        <p:nvCxnSpPr>
          <p:cNvPr id="18" name="Straight Connector 17"/>
          <p:cNvCxnSpPr/>
          <p:nvPr/>
        </p:nvCxnSpPr>
        <p:spPr>
          <a:xfrm flipH="1">
            <a:off x="6007100" y="1687286"/>
            <a:ext cx="170542" cy="5334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928738" y="2041919"/>
            <a:ext cx="711200" cy="400110"/>
          </a:xfrm>
          <a:prstGeom prst="rect">
            <a:avLst/>
          </a:prstGeom>
          <a:noFill/>
        </p:spPr>
        <p:txBody>
          <a:bodyPr wrap="square" rtlCol="0">
            <a:spAutoFit/>
          </a:bodyPr>
          <a:lstStyle/>
          <a:p>
            <a:r>
              <a:rPr lang="en-US" sz="2000">
                <a:solidFill>
                  <a:srgbClr val="FF0000"/>
                </a:solidFill>
                <a:latin typeface="Times New Roman" panose="02020603050405020304" pitchFamily="18" charset="0"/>
                <a:cs typeface="Times New Roman" panose="02020603050405020304" pitchFamily="18" charset="0"/>
              </a:rPr>
              <a:t>CN</a:t>
            </a:r>
          </a:p>
        </p:txBody>
      </p:sp>
      <p:cxnSp>
        <p:nvCxnSpPr>
          <p:cNvPr id="20" name="Straight Connector 19"/>
          <p:cNvCxnSpPr/>
          <p:nvPr/>
        </p:nvCxnSpPr>
        <p:spPr>
          <a:xfrm flipH="1">
            <a:off x="4073972" y="2325489"/>
            <a:ext cx="170542" cy="5334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3306468" y="3008148"/>
            <a:ext cx="170542" cy="5334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3414333" y="3705374"/>
            <a:ext cx="170542" cy="5334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3793447" y="4401816"/>
            <a:ext cx="170542" cy="5334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715931" y="2720113"/>
            <a:ext cx="711200" cy="400110"/>
          </a:xfrm>
          <a:prstGeom prst="rect">
            <a:avLst/>
          </a:prstGeom>
          <a:noFill/>
        </p:spPr>
        <p:txBody>
          <a:bodyPr wrap="square" rtlCol="0">
            <a:spAutoFit/>
          </a:bodyPr>
          <a:lstStyle/>
          <a:p>
            <a:r>
              <a:rPr lang="en-US" sz="2000">
                <a:solidFill>
                  <a:srgbClr val="FF0000"/>
                </a:solidFill>
                <a:latin typeface="Times New Roman" panose="02020603050405020304" pitchFamily="18" charset="0"/>
                <a:cs typeface="Times New Roman" panose="02020603050405020304" pitchFamily="18" charset="0"/>
              </a:rPr>
              <a:t>CN</a:t>
            </a:r>
          </a:p>
        </p:txBody>
      </p:sp>
      <p:sp>
        <p:nvSpPr>
          <p:cNvPr id="25" name="TextBox 24"/>
          <p:cNvSpPr txBox="1"/>
          <p:nvPr/>
        </p:nvSpPr>
        <p:spPr>
          <a:xfrm>
            <a:off x="2442716" y="3437845"/>
            <a:ext cx="711200" cy="400110"/>
          </a:xfrm>
          <a:prstGeom prst="rect">
            <a:avLst/>
          </a:prstGeom>
          <a:noFill/>
        </p:spPr>
        <p:txBody>
          <a:bodyPr wrap="square" rtlCol="0">
            <a:spAutoFit/>
          </a:bodyPr>
          <a:lstStyle/>
          <a:p>
            <a:r>
              <a:rPr lang="en-US" sz="2000">
                <a:solidFill>
                  <a:srgbClr val="FF0000"/>
                </a:solidFill>
                <a:latin typeface="Times New Roman" panose="02020603050405020304" pitchFamily="18" charset="0"/>
                <a:cs typeface="Times New Roman" panose="02020603050405020304" pitchFamily="18" charset="0"/>
              </a:rPr>
              <a:t>CN</a:t>
            </a:r>
          </a:p>
        </p:txBody>
      </p:sp>
      <p:sp>
        <p:nvSpPr>
          <p:cNvPr id="26" name="TextBox 25"/>
          <p:cNvSpPr txBox="1"/>
          <p:nvPr/>
        </p:nvSpPr>
        <p:spPr>
          <a:xfrm>
            <a:off x="2442716" y="4125353"/>
            <a:ext cx="711200" cy="400110"/>
          </a:xfrm>
          <a:prstGeom prst="rect">
            <a:avLst/>
          </a:prstGeom>
          <a:noFill/>
        </p:spPr>
        <p:txBody>
          <a:bodyPr wrap="square" rtlCol="0">
            <a:spAutoFit/>
          </a:bodyPr>
          <a:lstStyle/>
          <a:p>
            <a:r>
              <a:rPr lang="en-US" sz="2000">
                <a:solidFill>
                  <a:srgbClr val="FF0000"/>
                </a:solidFill>
                <a:latin typeface="Times New Roman" panose="02020603050405020304" pitchFamily="18" charset="0"/>
                <a:cs typeface="Times New Roman" panose="02020603050405020304" pitchFamily="18" charset="0"/>
              </a:rPr>
              <a:t>CN</a:t>
            </a:r>
          </a:p>
        </p:txBody>
      </p:sp>
      <p:sp>
        <p:nvSpPr>
          <p:cNvPr id="27" name="TextBox 26"/>
          <p:cNvSpPr txBox="1"/>
          <p:nvPr/>
        </p:nvSpPr>
        <p:spPr>
          <a:xfrm>
            <a:off x="2574095" y="4834511"/>
            <a:ext cx="711200" cy="400110"/>
          </a:xfrm>
          <a:prstGeom prst="rect">
            <a:avLst/>
          </a:prstGeom>
          <a:noFill/>
        </p:spPr>
        <p:txBody>
          <a:bodyPr wrap="square" rtlCol="0">
            <a:spAutoFit/>
          </a:bodyPr>
          <a:lstStyle/>
          <a:p>
            <a:r>
              <a:rPr lang="en-US" sz="2000">
                <a:solidFill>
                  <a:srgbClr val="FF0000"/>
                </a:solidFill>
                <a:latin typeface="Times New Roman" panose="02020603050405020304" pitchFamily="18" charset="0"/>
                <a:cs typeface="Times New Roman" panose="02020603050405020304" pitchFamily="18" charset="0"/>
              </a:rPr>
              <a:t>CN</a:t>
            </a:r>
          </a:p>
        </p:txBody>
      </p:sp>
      <p:sp>
        <p:nvSpPr>
          <p:cNvPr id="2" name="Rectangle 1"/>
          <p:cNvSpPr/>
          <p:nvPr/>
        </p:nvSpPr>
        <p:spPr>
          <a:xfrm>
            <a:off x="638097" y="913271"/>
            <a:ext cx="1755968" cy="584775"/>
          </a:xfrm>
          <a:prstGeom prst="rect">
            <a:avLst/>
          </a:prstGeom>
        </p:spPr>
        <p:txBody>
          <a:bodyPr wrap="square">
            <a:spAutoFit/>
          </a:bodyPr>
          <a:lstStyle/>
          <a:p>
            <a:r>
              <a:rPr lang="en-US" altLang="en-US" sz="3200" b="1">
                <a:latin typeface="Times New Roman" panose="02020603050405020304" pitchFamily="18" charset="0"/>
                <a:cs typeface="Times New Roman" panose="02020603050405020304" pitchFamily="18" charset="0"/>
              </a:rPr>
              <a:t>Bài 1</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6847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19" grpId="0"/>
      <p:bldP spid="24" grpId="0"/>
      <p:bldP spid="25" grpId="0"/>
      <p:bldP spid="26" grpId="0"/>
      <p:bldP spid="2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610586" y="1873730"/>
            <a:ext cx="10674076" cy="811413"/>
            <a:chOff x="-12697" y="1699617"/>
            <a:chExt cx="9412922" cy="811879"/>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699617"/>
              <a:ext cx="8722162" cy="811879"/>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ý nghĩa của bộ phận chủ ngữ trong câu kể </a:t>
              </a:r>
              <a:r>
                <a:rPr lang="en-US" sz="2800" i="1">
                  <a:solidFill>
                    <a:schemeClr val="tx1"/>
                  </a:solidFill>
                  <a:latin typeface="Times New Roman" panose="02020603050405020304" pitchFamily="18" charset="0"/>
                  <a:ea typeface="Tahoma" panose="020B0604030504040204" pitchFamily="34" charset="0"/>
                  <a:cs typeface="Times New Roman" panose="02020603050405020304" pitchFamily="18" charset="0"/>
                </a:rPr>
                <a:t>Ai làm gì?</a:t>
              </a:r>
              <a:endParaRPr lang="en-US" sz="28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12697" y="1817260"/>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606562" y="3061751"/>
            <a:ext cx="10674076" cy="784534"/>
            <a:chOff x="-26657" y="2060507"/>
            <a:chExt cx="8941551" cy="784984"/>
          </a:xfrm>
        </p:grpSpPr>
        <p:sp>
          <p:nvSpPr>
            <p:cNvPr id="13" name="Rectangle 12">
              <a:extLst>
                <a:ext uri="{FF2B5EF4-FFF2-40B4-BE49-F238E27FC236}">
                  <a16:creationId xmlns:a16="http://schemas.microsoft.com/office/drawing/2014/main" id="{1C59C6FF-16F6-4D4A-8D30-C9647637D21A}"/>
                </a:ext>
              </a:extLst>
            </p:cNvPr>
            <p:cNvSpPr/>
            <p:nvPr/>
          </p:nvSpPr>
          <p:spPr>
            <a:xfrm>
              <a:off x="643705" y="2060507"/>
              <a:ext cx="8271189" cy="784984"/>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Xác định được bộ phận chủ ngữ trong câu kể </a:t>
              </a:r>
              <a:r>
                <a:rPr lang="en-US" sz="2800" i="1">
                  <a:solidFill>
                    <a:schemeClr val="tx1"/>
                  </a:solidFill>
                  <a:latin typeface="Times New Roman" panose="02020603050405020304" pitchFamily="18" charset="0"/>
                  <a:cs typeface="Times New Roman" panose="02020603050405020304" pitchFamily="18" charset="0"/>
                </a:rPr>
                <a:t>Ai làm gì?</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26657" y="2164702"/>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grpSp>
        <p:nvGrpSpPr>
          <p:cNvPr id="9" name="Group 8"/>
          <p:cNvGrpSpPr>
            <a:grpSpLocks/>
          </p:cNvGrpSpPr>
          <p:nvPr/>
        </p:nvGrpSpPr>
        <p:grpSpPr bwMode="auto">
          <a:xfrm>
            <a:off x="606562" y="4222893"/>
            <a:ext cx="10674076" cy="900649"/>
            <a:chOff x="-26657" y="2060506"/>
            <a:chExt cx="8941551" cy="901166"/>
          </a:xfrm>
        </p:grpSpPr>
        <p:sp>
          <p:nvSpPr>
            <p:cNvPr id="12" name="Rectangle 11">
              <a:extLst>
                <a:ext uri="{FF2B5EF4-FFF2-40B4-BE49-F238E27FC236}">
                  <a16:creationId xmlns:a16="http://schemas.microsoft.com/office/drawing/2014/main" id="{1C59C6FF-16F6-4D4A-8D30-C9647637D21A}"/>
                </a:ext>
              </a:extLst>
            </p:cNvPr>
            <p:cNvSpPr/>
            <p:nvPr/>
          </p:nvSpPr>
          <p:spPr>
            <a:xfrm>
              <a:off x="643705" y="2060506"/>
              <a:ext cx="8271189" cy="901166"/>
            </a:xfrm>
            <a:prstGeom prst="rect">
              <a:avLst/>
            </a:prstGeom>
            <a:solidFill>
              <a:schemeClr val="accent4">
                <a:lumMod val="40000"/>
                <a:lumOff val="6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Đặt câu có chủ ngữ cho sẵn.</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id="{1CC2396C-46DF-4CA0-86ED-4BF9BDDE7B02}"/>
                </a:ext>
              </a:extLst>
            </p:cNvPr>
            <p:cNvSpPr/>
            <p:nvPr/>
          </p:nvSpPr>
          <p:spPr>
            <a:xfrm>
              <a:off x="-26657" y="2164702"/>
              <a:ext cx="576299" cy="576593"/>
            </a:xfrm>
            <a:prstGeom prst="ellipse">
              <a:avLst/>
            </a:prstGeom>
            <a:solidFill>
              <a:schemeClr val="accent5">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6" name="Rounded Rectangle 15">
            <a:extLst>
              <a:ext uri="{FF2B5EF4-FFF2-40B4-BE49-F238E27FC236}">
                <a16:creationId xmlns:a16="http://schemas.microsoft.com/office/drawing/2014/main" id="{FC4AA681-3F36-42B8-9DF9-F59457234ED6}"/>
              </a:ext>
            </a:extLst>
          </p:cNvPr>
          <p:cNvSpPr/>
          <p:nvPr/>
        </p:nvSpPr>
        <p:spPr>
          <a:xfrm>
            <a:off x="3154679" y="606719"/>
            <a:ext cx="5713549"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solidFill>
                <a:latin typeface="Times New Roman" panose="02020603050405020304" pitchFamily="18" charset="0"/>
                <a:cs typeface="Times New Roman" panose="02020603050405020304" pitchFamily="18" charset="0"/>
              </a:rPr>
              <a:t>Bài 1 em đã đạt được yêu cầu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10537832" y="1296109"/>
            <a:ext cx="872647" cy="1869777"/>
          </a:xfrm>
          <a:prstGeom prst="rect">
            <a:avLst/>
          </a:prstGeom>
          <a:noFill/>
        </p:spPr>
        <p:txBody>
          <a:bodyPr wrap="square" rtlCol="0">
            <a:spAutoFit/>
          </a:bodyPr>
          <a:lstStyle/>
          <a:p>
            <a:r>
              <a:rPr lang="en-US" sz="11500">
                <a:solidFill>
                  <a:srgbClr val="00B050"/>
                </a:solidFill>
                <a:sym typeface="Wingdings 2" panose="05020102010507070707" pitchFamily="18" charset="2"/>
              </a:rPr>
              <a:t></a:t>
            </a:r>
            <a:endParaRPr lang="en-US" sz="11500">
              <a:solidFill>
                <a:srgbClr val="00B050"/>
              </a:solidFill>
            </a:endParaRPr>
          </a:p>
        </p:txBody>
      </p:sp>
      <p:sp>
        <p:nvSpPr>
          <p:cNvPr id="18" name="TextBox 17"/>
          <p:cNvSpPr txBox="1"/>
          <p:nvPr/>
        </p:nvSpPr>
        <p:spPr>
          <a:xfrm>
            <a:off x="10550209" y="2519128"/>
            <a:ext cx="872647" cy="1869777"/>
          </a:xfrm>
          <a:prstGeom prst="rect">
            <a:avLst/>
          </a:prstGeom>
          <a:noFill/>
        </p:spPr>
        <p:txBody>
          <a:bodyPr wrap="square" rtlCol="0">
            <a:spAutoFit/>
          </a:bodyPr>
          <a:lstStyle/>
          <a:p>
            <a:r>
              <a:rPr lang="en-US" sz="11500">
                <a:solidFill>
                  <a:srgbClr val="00B050"/>
                </a:solidFill>
                <a:sym typeface="Wingdings 2" panose="05020102010507070707" pitchFamily="18" charset="2"/>
              </a:rPr>
              <a:t></a:t>
            </a:r>
            <a:endParaRPr lang="en-US" sz="11500">
              <a:solidFill>
                <a:srgbClr val="00B050"/>
              </a:solidFill>
            </a:endParaRPr>
          </a:p>
        </p:txBody>
      </p:sp>
      <p:grpSp>
        <p:nvGrpSpPr>
          <p:cNvPr id="19" name="Group 18"/>
          <p:cNvGrpSpPr>
            <a:grpSpLocks/>
          </p:cNvGrpSpPr>
          <p:nvPr/>
        </p:nvGrpSpPr>
        <p:grpSpPr bwMode="auto">
          <a:xfrm>
            <a:off x="606562" y="5479307"/>
            <a:ext cx="10674076" cy="900649"/>
            <a:chOff x="-26657" y="2060506"/>
            <a:chExt cx="8941551" cy="901166"/>
          </a:xfrm>
        </p:grpSpPr>
        <p:sp>
          <p:nvSpPr>
            <p:cNvPr id="20" name="Rectangle 19">
              <a:extLst>
                <a:ext uri="{FF2B5EF4-FFF2-40B4-BE49-F238E27FC236}">
                  <a16:creationId xmlns:a16="http://schemas.microsoft.com/office/drawing/2014/main" id="{1C59C6FF-16F6-4D4A-8D30-C9647637D21A}"/>
                </a:ext>
              </a:extLst>
            </p:cNvPr>
            <p:cNvSpPr/>
            <p:nvPr/>
          </p:nvSpPr>
          <p:spPr>
            <a:xfrm>
              <a:off x="643705" y="2060506"/>
              <a:ext cx="8271189" cy="901166"/>
            </a:xfrm>
            <a:prstGeom prst="rect">
              <a:avLst/>
            </a:prstGeom>
            <a:solidFill>
              <a:schemeClr val="accent4">
                <a:lumMod val="40000"/>
                <a:lumOff val="6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Sử dụng câu kể </a:t>
              </a:r>
              <a:r>
                <a:rPr lang="en-US" sz="2800" i="1">
                  <a:solidFill>
                    <a:schemeClr val="tx1"/>
                  </a:solidFill>
                  <a:latin typeface="Times New Roman" panose="02020603050405020304" pitchFamily="18" charset="0"/>
                  <a:cs typeface="Times New Roman" panose="02020603050405020304" pitchFamily="18" charset="0"/>
                </a:rPr>
                <a:t>Ai làm gì? </a:t>
              </a:r>
              <a:r>
                <a:rPr lang="en-US" sz="2800">
                  <a:solidFill>
                    <a:schemeClr val="tx1"/>
                  </a:solidFill>
                  <a:latin typeface="Times New Roman" panose="02020603050405020304" pitchFamily="18" charset="0"/>
                  <a:cs typeface="Times New Roman" panose="02020603050405020304" pitchFamily="18" charset="0"/>
                </a:rPr>
                <a:t>một cách linh hoạt, sáng tạo khi nói hoặc viết.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21" name="Oval 20">
              <a:extLst>
                <a:ext uri="{FF2B5EF4-FFF2-40B4-BE49-F238E27FC236}">
                  <a16:creationId xmlns:a16="http://schemas.microsoft.com/office/drawing/2014/main" id="{1CC2396C-46DF-4CA0-86ED-4BF9BDDE7B02}"/>
                </a:ext>
              </a:extLst>
            </p:cNvPr>
            <p:cNvSpPr/>
            <p:nvPr/>
          </p:nvSpPr>
          <p:spPr>
            <a:xfrm>
              <a:off x="-26657" y="2164702"/>
              <a:ext cx="576299" cy="576593"/>
            </a:xfrm>
            <a:prstGeom prst="ellipse">
              <a:avLst/>
            </a:prstGeom>
            <a:solidFill>
              <a:schemeClr val="accent5">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lumMod val="95000"/>
                      <a:lumOff val="5000"/>
                    </a:schemeClr>
                  </a:solidFill>
                  <a:latin typeface="Arial" panose="020B0604020202020204" pitchFamily="34" charset="0"/>
                  <a:cs typeface="Arial" panose="020B0604020202020204" pitchFamily="34" charset="0"/>
                </a:rPr>
                <a:t>4</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906308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7"/>
          <p:cNvSpPr>
            <a:spLocks noChangeArrowheads="1"/>
          </p:cNvSpPr>
          <p:nvPr/>
        </p:nvSpPr>
        <p:spPr bwMode="auto">
          <a:xfrm>
            <a:off x="1590834" y="622271"/>
            <a:ext cx="9067800" cy="1077218"/>
          </a:xfrm>
          <a:prstGeom prst="rect">
            <a:avLst/>
          </a:prstGeom>
          <a:noFill/>
          <a:ln>
            <a:noFill/>
          </a:ln>
          <a:effectLst/>
        </p:spPr>
        <p:txBody>
          <a:bodyPr wrap="square">
            <a:spAutoFit/>
          </a:bodyPr>
          <a:lstStyle/>
          <a:p>
            <a:pPr algn="just">
              <a:defRPr/>
            </a:pPr>
            <a:r>
              <a:rPr lang="en-US" sz="3200" b="1">
                <a:latin typeface="Times New Roman" panose="02020603050405020304" pitchFamily="18" charset="0"/>
                <a:cs typeface="Times New Roman" panose="02020603050405020304" pitchFamily="18" charset="0"/>
              </a:rPr>
              <a:t>Bài 2. Đặt câu với các từ ngữ sau làm chủ ngữ:</a:t>
            </a:r>
          </a:p>
          <a:p>
            <a:pPr algn="just">
              <a:defRPr/>
            </a:pPr>
            <a:endParaRPr lang="en-US" altLang="en-US" sz="3200" b="1" dirty="0">
              <a:latin typeface="Times New Roman" panose="02020603050405020304" pitchFamily="18" charset="0"/>
              <a:cs typeface="Times New Roman" panose="02020603050405020304" pitchFamily="18" charset="0"/>
            </a:endParaRPr>
          </a:p>
        </p:txBody>
      </p:sp>
      <p:sp>
        <p:nvSpPr>
          <p:cNvPr id="2" name="Rectangle 1"/>
          <p:cNvSpPr/>
          <p:nvPr/>
        </p:nvSpPr>
        <p:spPr>
          <a:xfrm>
            <a:off x="2632825" y="1343307"/>
            <a:ext cx="3841116" cy="2062103"/>
          </a:xfrm>
          <a:prstGeom prst="rect">
            <a:avLst/>
          </a:prstGeom>
        </p:spPr>
        <p:txBody>
          <a:bodyPr wrap="none">
            <a:spAutoFit/>
          </a:bodyPr>
          <a:lstStyle/>
          <a:p>
            <a:pPr marL="514350" indent="-514350">
              <a:spcBef>
                <a:spcPct val="50000"/>
              </a:spcBef>
              <a:buAutoNum type="alphaLcParenR"/>
            </a:pPr>
            <a:r>
              <a:rPr lang="en-US" altLang="en-US" sz="3200">
                <a:latin typeface="Times New Roman" panose="02020603050405020304" pitchFamily="18" charset="0"/>
                <a:cs typeface="Times New Roman" panose="02020603050405020304" pitchFamily="18" charset="0"/>
              </a:rPr>
              <a:t>Các chú công nhân</a:t>
            </a:r>
          </a:p>
          <a:p>
            <a:pPr marL="514350" indent="-514350">
              <a:spcBef>
                <a:spcPct val="50000"/>
              </a:spcBef>
              <a:buAutoNum type="alphaLcParenR"/>
            </a:pPr>
            <a:r>
              <a:rPr lang="en-US" altLang="en-US" sz="3200">
                <a:latin typeface="Times New Roman" panose="02020603050405020304" pitchFamily="18" charset="0"/>
                <a:cs typeface="Times New Roman" panose="02020603050405020304" pitchFamily="18" charset="0"/>
              </a:rPr>
              <a:t>Mẹ em</a:t>
            </a:r>
          </a:p>
          <a:p>
            <a:pPr marL="514350" indent="-514350">
              <a:spcBef>
                <a:spcPct val="50000"/>
              </a:spcBef>
              <a:buAutoNum type="alphaLcParenR"/>
            </a:pPr>
            <a:r>
              <a:rPr lang="vi-VN" altLang="en-US" sz="3200">
                <a:cs typeface="Times New Roman" panose="02020603050405020304" pitchFamily="18" charset="0"/>
              </a:rPr>
              <a:t>Chim sơn ca</a:t>
            </a:r>
            <a:endParaRPr lang="en-US" altLang="en-US" sz="3200">
              <a:latin typeface="Times New Roman" panose="02020603050405020304" pitchFamily="18" charset="0"/>
              <a:cs typeface="Times New Roman" panose="02020603050405020304" pitchFamily="18" charset="0"/>
            </a:endParaRPr>
          </a:p>
        </p:txBody>
      </p:sp>
      <p:sp>
        <p:nvSpPr>
          <p:cNvPr id="4" name="Rectangle 3"/>
          <p:cNvSpPr/>
          <p:nvPr/>
        </p:nvSpPr>
        <p:spPr>
          <a:xfrm>
            <a:off x="1538409" y="3405410"/>
            <a:ext cx="9871064" cy="2800767"/>
          </a:xfrm>
          <a:prstGeom prst="rect">
            <a:avLst/>
          </a:prstGeom>
        </p:spPr>
        <p:txBody>
          <a:bodyPr wrap="square">
            <a:spAutoFit/>
          </a:bodyPr>
          <a:lstStyle/>
          <a:p>
            <a:pPr>
              <a:spcBef>
                <a:spcPct val="50000"/>
              </a:spcBef>
              <a:defRPr/>
            </a:pPr>
            <a:r>
              <a:rPr lang="en-US" altLang="en-US" sz="3200" b="1" u="sng">
                <a:solidFill>
                  <a:srgbClr val="FF0000"/>
                </a:solidFill>
                <a:latin typeface="Times New Roman" pitchFamily="18" charset="0"/>
                <a:cs typeface="Times New Roman" pitchFamily="18" charset="0"/>
              </a:rPr>
              <a:t>Ví dụ:</a:t>
            </a:r>
          </a:p>
          <a:p>
            <a:pPr marL="514350" indent="-514350">
              <a:spcBef>
                <a:spcPct val="50000"/>
              </a:spcBef>
              <a:buAutoNum type="alphaLcPeriod"/>
              <a:defRPr/>
            </a:pPr>
            <a:r>
              <a:rPr lang="en-US" altLang="en-US" sz="3200" b="1">
                <a:solidFill>
                  <a:srgbClr val="FF0000"/>
                </a:solidFill>
                <a:latin typeface="Times New Roman" pitchFamily="18" charset="0"/>
                <a:cs typeface="Times New Roman" pitchFamily="18" charset="0"/>
              </a:rPr>
              <a:t>Các chú công nhân đang xếp hàng vào thùng.</a:t>
            </a:r>
          </a:p>
          <a:p>
            <a:pPr marL="514350" indent="-514350">
              <a:spcBef>
                <a:spcPct val="50000"/>
              </a:spcBef>
              <a:buAutoNum type="alphaLcPeriod"/>
              <a:defRPr/>
            </a:pPr>
            <a:r>
              <a:rPr lang="en-US" altLang="en-US" sz="3200" b="1">
                <a:solidFill>
                  <a:srgbClr val="FF0000"/>
                </a:solidFill>
                <a:latin typeface="Times New Roman" pitchFamily="18" charset="0"/>
                <a:cs typeface="Times New Roman" pitchFamily="18" charset="0"/>
              </a:rPr>
              <a:t>Mẹ em tối nào cũng dạy em học bài.</a:t>
            </a:r>
          </a:p>
          <a:p>
            <a:pPr>
              <a:spcBef>
                <a:spcPct val="50000"/>
              </a:spcBef>
              <a:defRPr/>
            </a:pPr>
            <a:r>
              <a:rPr lang="en-US" altLang="en-US" sz="3200" b="1">
                <a:solidFill>
                  <a:srgbClr val="FF0000"/>
                </a:solidFill>
                <a:latin typeface="Times New Roman" pitchFamily="18" charset="0"/>
                <a:cs typeface="Times New Roman" pitchFamily="18" charset="0"/>
              </a:rPr>
              <a:t>c. Chim sơn ca hót rất hay.</a:t>
            </a:r>
          </a:p>
        </p:txBody>
      </p:sp>
    </p:spTree>
    <p:extLst>
      <p:ext uri="{BB962C8B-B14F-4D97-AF65-F5344CB8AC3E}">
        <p14:creationId xmlns:p14="http://schemas.microsoft.com/office/powerpoint/2010/main" val="284873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610586" y="1873730"/>
            <a:ext cx="10674076" cy="811413"/>
            <a:chOff x="-12697" y="1699617"/>
            <a:chExt cx="9412922" cy="811879"/>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699617"/>
              <a:ext cx="8722162" cy="811879"/>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ý nghĩa của bộ phận chủ ngữ trong câu kể </a:t>
              </a:r>
              <a:r>
                <a:rPr lang="en-US" sz="2800" i="1">
                  <a:solidFill>
                    <a:schemeClr val="tx1"/>
                  </a:solidFill>
                  <a:latin typeface="Times New Roman" panose="02020603050405020304" pitchFamily="18" charset="0"/>
                  <a:ea typeface="Tahoma" panose="020B0604030504040204" pitchFamily="34" charset="0"/>
                  <a:cs typeface="Times New Roman" panose="02020603050405020304" pitchFamily="18" charset="0"/>
                </a:rPr>
                <a:t>Ai làm gì?</a:t>
              </a:r>
              <a:endParaRPr lang="en-US" sz="28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12697" y="1817260"/>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606562" y="3061751"/>
            <a:ext cx="10674076" cy="784534"/>
            <a:chOff x="-26657" y="2060507"/>
            <a:chExt cx="8941551" cy="784984"/>
          </a:xfrm>
        </p:grpSpPr>
        <p:sp>
          <p:nvSpPr>
            <p:cNvPr id="13" name="Rectangle 12">
              <a:extLst>
                <a:ext uri="{FF2B5EF4-FFF2-40B4-BE49-F238E27FC236}">
                  <a16:creationId xmlns:a16="http://schemas.microsoft.com/office/drawing/2014/main" id="{1C59C6FF-16F6-4D4A-8D30-C9647637D21A}"/>
                </a:ext>
              </a:extLst>
            </p:cNvPr>
            <p:cNvSpPr/>
            <p:nvPr/>
          </p:nvSpPr>
          <p:spPr>
            <a:xfrm>
              <a:off x="643705" y="2060507"/>
              <a:ext cx="8271189" cy="784984"/>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Xác định được bộ phận chủ ngữ trong câu kể </a:t>
              </a:r>
              <a:r>
                <a:rPr lang="en-US" sz="2800" i="1">
                  <a:solidFill>
                    <a:schemeClr val="tx1"/>
                  </a:solidFill>
                  <a:latin typeface="Times New Roman" panose="02020603050405020304" pitchFamily="18" charset="0"/>
                  <a:cs typeface="Times New Roman" panose="02020603050405020304" pitchFamily="18" charset="0"/>
                </a:rPr>
                <a:t>Ai làm gì?</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26657" y="2164702"/>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grpSp>
        <p:nvGrpSpPr>
          <p:cNvPr id="9" name="Group 8"/>
          <p:cNvGrpSpPr>
            <a:grpSpLocks/>
          </p:cNvGrpSpPr>
          <p:nvPr/>
        </p:nvGrpSpPr>
        <p:grpSpPr bwMode="auto">
          <a:xfrm>
            <a:off x="606562" y="4222893"/>
            <a:ext cx="10674076" cy="900649"/>
            <a:chOff x="-26657" y="2060506"/>
            <a:chExt cx="8941551" cy="901166"/>
          </a:xfrm>
        </p:grpSpPr>
        <p:sp>
          <p:nvSpPr>
            <p:cNvPr id="12" name="Rectangle 11">
              <a:extLst>
                <a:ext uri="{FF2B5EF4-FFF2-40B4-BE49-F238E27FC236}">
                  <a16:creationId xmlns:a16="http://schemas.microsoft.com/office/drawing/2014/main" id="{1C59C6FF-16F6-4D4A-8D30-C9647637D21A}"/>
                </a:ext>
              </a:extLst>
            </p:cNvPr>
            <p:cNvSpPr/>
            <p:nvPr/>
          </p:nvSpPr>
          <p:spPr>
            <a:xfrm>
              <a:off x="643705" y="2060506"/>
              <a:ext cx="8271189" cy="901166"/>
            </a:xfrm>
            <a:prstGeom prst="rect">
              <a:avLst/>
            </a:prstGeom>
            <a:solidFill>
              <a:schemeClr val="accent4">
                <a:lumMod val="40000"/>
                <a:lumOff val="6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Đặt câu có chủ ngữ cho sẵn.</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id="{1CC2396C-46DF-4CA0-86ED-4BF9BDDE7B02}"/>
                </a:ext>
              </a:extLst>
            </p:cNvPr>
            <p:cNvSpPr/>
            <p:nvPr/>
          </p:nvSpPr>
          <p:spPr>
            <a:xfrm>
              <a:off x="-26657" y="2164702"/>
              <a:ext cx="576299" cy="576593"/>
            </a:xfrm>
            <a:prstGeom prst="ellipse">
              <a:avLst/>
            </a:prstGeom>
            <a:solidFill>
              <a:schemeClr val="accent5">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6" name="Rounded Rectangle 15">
            <a:extLst>
              <a:ext uri="{FF2B5EF4-FFF2-40B4-BE49-F238E27FC236}">
                <a16:creationId xmlns:a16="http://schemas.microsoft.com/office/drawing/2014/main" id="{FC4AA681-3F36-42B8-9DF9-F59457234ED6}"/>
              </a:ext>
            </a:extLst>
          </p:cNvPr>
          <p:cNvSpPr/>
          <p:nvPr/>
        </p:nvSpPr>
        <p:spPr>
          <a:xfrm>
            <a:off x="3154679" y="606719"/>
            <a:ext cx="5713549"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solidFill>
                <a:latin typeface="Times New Roman" panose="02020603050405020304" pitchFamily="18" charset="0"/>
                <a:cs typeface="Times New Roman" panose="02020603050405020304" pitchFamily="18" charset="0"/>
              </a:rPr>
              <a:t>Bài 2 em đã đạt được yêu cầu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10407991" y="3680271"/>
            <a:ext cx="872647" cy="1869777"/>
          </a:xfrm>
          <a:prstGeom prst="rect">
            <a:avLst/>
          </a:prstGeom>
          <a:noFill/>
        </p:spPr>
        <p:txBody>
          <a:bodyPr wrap="square" rtlCol="0">
            <a:spAutoFit/>
          </a:bodyPr>
          <a:lstStyle/>
          <a:p>
            <a:r>
              <a:rPr lang="en-US" sz="11500">
                <a:solidFill>
                  <a:srgbClr val="00B050"/>
                </a:solidFill>
                <a:sym typeface="Wingdings 2" panose="05020102010507070707" pitchFamily="18" charset="2"/>
              </a:rPr>
              <a:t></a:t>
            </a:r>
            <a:endParaRPr lang="en-US" sz="11500">
              <a:solidFill>
                <a:srgbClr val="00B050"/>
              </a:solidFill>
            </a:endParaRPr>
          </a:p>
        </p:txBody>
      </p:sp>
      <p:grpSp>
        <p:nvGrpSpPr>
          <p:cNvPr id="20" name="Group 19"/>
          <p:cNvGrpSpPr>
            <a:grpSpLocks/>
          </p:cNvGrpSpPr>
          <p:nvPr/>
        </p:nvGrpSpPr>
        <p:grpSpPr bwMode="auto">
          <a:xfrm>
            <a:off x="606562" y="5479307"/>
            <a:ext cx="10674076" cy="900649"/>
            <a:chOff x="-26657" y="2060506"/>
            <a:chExt cx="8941551" cy="901166"/>
          </a:xfrm>
        </p:grpSpPr>
        <p:sp>
          <p:nvSpPr>
            <p:cNvPr id="21" name="Rectangle 20">
              <a:extLst>
                <a:ext uri="{FF2B5EF4-FFF2-40B4-BE49-F238E27FC236}">
                  <a16:creationId xmlns:a16="http://schemas.microsoft.com/office/drawing/2014/main" id="{1C59C6FF-16F6-4D4A-8D30-C9647637D21A}"/>
                </a:ext>
              </a:extLst>
            </p:cNvPr>
            <p:cNvSpPr/>
            <p:nvPr/>
          </p:nvSpPr>
          <p:spPr>
            <a:xfrm>
              <a:off x="643705" y="2060506"/>
              <a:ext cx="8271189" cy="901166"/>
            </a:xfrm>
            <a:prstGeom prst="rect">
              <a:avLst/>
            </a:prstGeom>
            <a:solidFill>
              <a:schemeClr val="accent4">
                <a:lumMod val="40000"/>
                <a:lumOff val="6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Sử dụng câu kể </a:t>
              </a:r>
              <a:r>
                <a:rPr lang="en-US" sz="2800" i="1">
                  <a:solidFill>
                    <a:schemeClr val="tx1"/>
                  </a:solidFill>
                  <a:latin typeface="Times New Roman" panose="02020603050405020304" pitchFamily="18" charset="0"/>
                  <a:cs typeface="Times New Roman" panose="02020603050405020304" pitchFamily="18" charset="0"/>
                </a:rPr>
                <a:t>Ai làm gì? </a:t>
              </a:r>
              <a:r>
                <a:rPr lang="en-US" sz="2800">
                  <a:solidFill>
                    <a:schemeClr val="tx1"/>
                  </a:solidFill>
                  <a:latin typeface="Times New Roman" panose="02020603050405020304" pitchFamily="18" charset="0"/>
                  <a:cs typeface="Times New Roman" panose="02020603050405020304" pitchFamily="18" charset="0"/>
                </a:rPr>
                <a:t>một cách linh hoạt, sáng tạo khi nói hoặc viết.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22" name="Oval 21">
              <a:extLst>
                <a:ext uri="{FF2B5EF4-FFF2-40B4-BE49-F238E27FC236}">
                  <a16:creationId xmlns:a16="http://schemas.microsoft.com/office/drawing/2014/main" id="{1CC2396C-46DF-4CA0-86ED-4BF9BDDE7B02}"/>
                </a:ext>
              </a:extLst>
            </p:cNvPr>
            <p:cNvSpPr/>
            <p:nvPr/>
          </p:nvSpPr>
          <p:spPr>
            <a:xfrm>
              <a:off x="-26657" y="2164702"/>
              <a:ext cx="576299" cy="576593"/>
            </a:xfrm>
            <a:prstGeom prst="ellipse">
              <a:avLst/>
            </a:prstGeom>
            <a:solidFill>
              <a:schemeClr val="accent5">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lumMod val="95000"/>
                      <a:lumOff val="5000"/>
                    </a:schemeClr>
                  </a:solidFill>
                  <a:latin typeface="Arial" panose="020B0604020202020204" pitchFamily="34" charset="0"/>
                  <a:cs typeface="Arial" panose="020B0604020202020204" pitchFamily="34" charset="0"/>
                </a:rPr>
                <a:t>4</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295913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0"/>
          <p:cNvSpPr>
            <a:spLocks noChangeArrowheads="1"/>
          </p:cNvSpPr>
          <p:nvPr/>
        </p:nvSpPr>
        <p:spPr bwMode="auto">
          <a:xfrm>
            <a:off x="1175658" y="635000"/>
            <a:ext cx="9539515"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just">
              <a:lnSpc>
                <a:spcPct val="114000"/>
              </a:lnSpc>
              <a:buNone/>
            </a:pPr>
            <a:r>
              <a:rPr lang="en-US" altLang="en-US" sz="2800" b="1"/>
              <a:t>	Bài 3. </a:t>
            </a:r>
            <a:r>
              <a:rPr lang="vi-VN" altLang="en-US" sz="2800" b="1"/>
              <a:t>Đặt câu nói về hoạt động của từng nhóm người hoặc vật được miêu tả trong bức tranh bên:</a:t>
            </a:r>
          </a:p>
        </p:txBody>
      </p:sp>
      <p:graphicFrame>
        <p:nvGraphicFramePr>
          <p:cNvPr id="5" name="Object 8"/>
          <p:cNvGraphicFramePr>
            <a:graphicFrameLocks noChangeAspect="1"/>
          </p:cNvGraphicFramePr>
          <p:nvPr>
            <p:extLst>
              <p:ext uri="{D42A27DB-BD31-4B8C-83A1-F6EECF244321}">
                <p14:modId xmlns:p14="http://schemas.microsoft.com/office/powerpoint/2010/main" val="2950984734"/>
              </p:ext>
            </p:extLst>
          </p:nvPr>
        </p:nvGraphicFramePr>
        <p:xfrm>
          <a:off x="957263" y="1228725"/>
          <a:ext cx="10334625" cy="4959350"/>
        </p:xfrm>
        <a:graphic>
          <a:graphicData uri="http://schemas.openxmlformats.org/presentationml/2006/ole">
            <mc:AlternateContent xmlns:mc="http://schemas.openxmlformats.org/markup-compatibility/2006">
              <mc:Choice xmlns:v="urn:schemas-microsoft-com:vml" Requires="v">
                <p:oleObj name="Image" r:id="rId2" imgW="12241270" imgH="8076190" progId="Photoshop.Image.7">
                  <p:embed/>
                </p:oleObj>
              </mc:Choice>
              <mc:Fallback>
                <p:oleObj name="Image" r:id="rId2" imgW="12241270" imgH="8076190" progId="Photoshop.Image.7">
                  <p:embed/>
                  <p:pic>
                    <p:nvPicPr>
                      <p:cNvPr id="11267" name="Object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7263" y="1228725"/>
                        <a:ext cx="10334625" cy="495935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4547463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06287" y="1698172"/>
            <a:ext cx="9753599" cy="3046988"/>
          </a:xfrm>
          <a:prstGeom prst="rect">
            <a:avLst/>
          </a:prstGeom>
          <a:noFill/>
        </p:spPr>
        <p:txBody>
          <a:bodyPr wrap="square" rtlCol="0">
            <a:spAutoFit/>
          </a:bodyPr>
          <a:lstStyle/>
          <a:p>
            <a:pPr algn="just"/>
            <a:r>
              <a:rPr lang="en-US" sz="3200" b="1" u="sng">
                <a:latin typeface="Times New Roman" panose="02020603050405020304" pitchFamily="18" charset="0"/>
                <a:cs typeface="Times New Roman" panose="02020603050405020304" pitchFamily="18" charset="0"/>
              </a:rPr>
              <a:t>Ví dụ: </a:t>
            </a:r>
          </a:p>
          <a:p>
            <a:pPr algn="just"/>
            <a:r>
              <a:rPr lang="en-US" sz="3200">
                <a:latin typeface="Times New Roman" panose="02020603050405020304" pitchFamily="18" charset="0"/>
                <a:cs typeface="Times New Roman" panose="02020603050405020304" pitchFamily="18" charset="0"/>
              </a:rPr>
              <a:t>	Sáng sớm, cánh đồng đã nhộn nhịp. Mặt trời tỏa ánh nắng rực rỡ xuống khắp nơi. Trên mấy thửa ruộng ven đường, các bác nông dân đang gặt lúa. Trên đường làng, mấy cô cậu học trò vừa đi vừa cười nói râm ran. Lũ chim trên cành thấy động liền bay lên bầu trời xanh thẳm.</a:t>
            </a:r>
          </a:p>
        </p:txBody>
      </p:sp>
      <p:sp>
        <p:nvSpPr>
          <p:cNvPr id="3" name="Rectangle 2"/>
          <p:cNvSpPr/>
          <p:nvPr/>
        </p:nvSpPr>
        <p:spPr>
          <a:xfrm>
            <a:off x="1306287" y="946522"/>
            <a:ext cx="1755968" cy="584775"/>
          </a:xfrm>
          <a:prstGeom prst="rect">
            <a:avLst/>
          </a:prstGeom>
        </p:spPr>
        <p:txBody>
          <a:bodyPr wrap="square">
            <a:spAutoFit/>
          </a:bodyPr>
          <a:lstStyle/>
          <a:p>
            <a:r>
              <a:rPr lang="en-US" altLang="en-US" sz="3200" b="1">
                <a:latin typeface="Times New Roman" panose="02020603050405020304" pitchFamily="18" charset="0"/>
                <a:cs typeface="Times New Roman" panose="02020603050405020304" pitchFamily="18" charset="0"/>
              </a:rPr>
              <a:t>Bài 3</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48803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610586" y="1873730"/>
            <a:ext cx="10674076" cy="811413"/>
            <a:chOff x="-12697" y="1699617"/>
            <a:chExt cx="9412922" cy="811879"/>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699617"/>
              <a:ext cx="8722162" cy="811879"/>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ý nghĩa của bộ phận chủ ngữ trong câu kể </a:t>
              </a:r>
              <a:r>
                <a:rPr lang="en-US" sz="2800" i="1">
                  <a:solidFill>
                    <a:schemeClr val="tx1"/>
                  </a:solidFill>
                  <a:latin typeface="Times New Roman" panose="02020603050405020304" pitchFamily="18" charset="0"/>
                  <a:ea typeface="Tahoma" panose="020B0604030504040204" pitchFamily="34" charset="0"/>
                  <a:cs typeface="Times New Roman" panose="02020603050405020304" pitchFamily="18" charset="0"/>
                </a:rPr>
                <a:t>Ai làm gì?</a:t>
              </a:r>
              <a:endParaRPr lang="en-US" sz="28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12697" y="1817260"/>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606562" y="3061751"/>
            <a:ext cx="10674076" cy="784534"/>
            <a:chOff x="-26657" y="2060507"/>
            <a:chExt cx="8941551" cy="784984"/>
          </a:xfrm>
        </p:grpSpPr>
        <p:sp>
          <p:nvSpPr>
            <p:cNvPr id="13" name="Rectangle 12">
              <a:extLst>
                <a:ext uri="{FF2B5EF4-FFF2-40B4-BE49-F238E27FC236}">
                  <a16:creationId xmlns:a16="http://schemas.microsoft.com/office/drawing/2014/main" id="{1C59C6FF-16F6-4D4A-8D30-C9647637D21A}"/>
                </a:ext>
              </a:extLst>
            </p:cNvPr>
            <p:cNvSpPr/>
            <p:nvPr/>
          </p:nvSpPr>
          <p:spPr>
            <a:xfrm>
              <a:off x="643705" y="2060507"/>
              <a:ext cx="8271189" cy="784984"/>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Xác định được bộ phận chủ ngữ trong câu kể </a:t>
              </a:r>
              <a:r>
                <a:rPr lang="en-US" sz="2800" i="1">
                  <a:solidFill>
                    <a:schemeClr val="tx1"/>
                  </a:solidFill>
                  <a:latin typeface="Times New Roman" panose="02020603050405020304" pitchFamily="18" charset="0"/>
                  <a:cs typeface="Times New Roman" panose="02020603050405020304" pitchFamily="18" charset="0"/>
                </a:rPr>
                <a:t>Ai làm gì?</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26657" y="2164702"/>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grpSp>
        <p:nvGrpSpPr>
          <p:cNvPr id="9" name="Group 8"/>
          <p:cNvGrpSpPr>
            <a:grpSpLocks/>
          </p:cNvGrpSpPr>
          <p:nvPr/>
        </p:nvGrpSpPr>
        <p:grpSpPr bwMode="auto">
          <a:xfrm>
            <a:off x="606562" y="4222893"/>
            <a:ext cx="10674076" cy="900649"/>
            <a:chOff x="-26657" y="2060506"/>
            <a:chExt cx="8941551" cy="901166"/>
          </a:xfrm>
        </p:grpSpPr>
        <p:sp>
          <p:nvSpPr>
            <p:cNvPr id="12" name="Rectangle 11">
              <a:extLst>
                <a:ext uri="{FF2B5EF4-FFF2-40B4-BE49-F238E27FC236}">
                  <a16:creationId xmlns:a16="http://schemas.microsoft.com/office/drawing/2014/main" id="{1C59C6FF-16F6-4D4A-8D30-C9647637D21A}"/>
                </a:ext>
              </a:extLst>
            </p:cNvPr>
            <p:cNvSpPr/>
            <p:nvPr/>
          </p:nvSpPr>
          <p:spPr>
            <a:xfrm>
              <a:off x="643705" y="2060506"/>
              <a:ext cx="8271189" cy="901166"/>
            </a:xfrm>
            <a:prstGeom prst="rect">
              <a:avLst/>
            </a:prstGeom>
            <a:solidFill>
              <a:schemeClr val="accent4">
                <a:lumMod val="40000"/>
                <a:lumOff val="6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Đặt câu có chủ ngữ cho sẵn.</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id="{1CC2396C-46DF-4CA0-86ED-4BF9BDDE7B02}"/>
                </a:ext>
              </a:extLst>
            </p:cNvPr>
            <p:cNvSpPr/>
            <p:nvPr/>
          </p:nvSpPr>
          <p:spPr>
            <a:xfrm>
              <a:off x="-26657" y="2164702"/>
              <a:ext cx="576299" cy="576593"/>
            </a:xfrm>
            <a:prstGeom prst="ellipse">
              <a:avLst/>
            </a:prstGeom>
            <a:solidFill>
              <a:schemeClr val="accent5">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6" name="Rounded Rectangle 15">
            <a:extLst>
              <a:ext uri="{FF2B5EF4-FFF2-40B4-BE49-F238E27FC236}">
                <a16:creationId xmlns:a16="http://schemas.microsoft.com/office/drawing/2014/main" id="{FC4AA681-3F36-42B8-9DF9-F59457234ED6}"/>
              </a:ext>
            </a:extLst>
          </p:cNvPr>
          <p:cNvSpPr/>
          <p:nvPr/>
        </p:nvSpPr>
        <p:spPr>
          <a:xfrm>
            <a:off x="3154679" y="606719"/>
            <a:ext cx="5713549"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solidFill>
                <a:latin typeface="Times New Roman" panose="02020603050405020304" pitchFamily="18" charset="0"/>
                <a:cs typeface="Times New Roman" panose="02020603050405020304" pitchFamily="18" charset="0"/>
              </a:rPr>
              <a:t>Bài 3 em đã đạt được yêu cầu gì?</a:t>
            </a:r>
            <a:endParaRPr lang="en-US" sz="3000" b="1" dirty="0">
              <a:solidFill>
                <a:schemeClr val="tx1"/>
              </a:solidFill>
              <a:latin typeface="Times New Roman" panose="02020603050405020304" pitchFamily="18" charset="0"/>
              <a:cs typeface="Times New Roman" panose="02020603050405020304" pitchFamily="18" charset="0"/>
            </a:endParaRPr>
          </a:p>
        </p:txBody>
      </p:sp>
      <p:grpSp>
        <p:nvGrpSpPr>
          <p:cNvPr id="18" name="Group 17"/>
          <p:cNvGrpSpPr>
            <a:grpSpLocks/>
          </p:cNvGrpSpPr>
          <p:nvPr/>
        </p:nvGrpSpPr>
        <p:grpSpPr bwMode="auto">
          <a:xfrm>
            <a:off x="606562" y="5479307"/>
            <a:ext cx="10674076" cy="900649"/>
            <a:chOff x="-26657" y="2060506"/>
            <a:chExt cx="8941551" cy="901166"/>
          </a:xfrm>
        </p:grpSpPr>
        <p:sp>
          <p:nvSpPr>
            <p:cNvPr id="19" name="Rectangle 18">
              <a:extLst>
                <a:ext uri="{FF2B5EF4-FFF2-40B4-BE49-F238E27FC236}">
                  <a16:creationId xmlns:a16="http://schemas.microsoft.com/office/drawing/2014/main" id="{1C59C6FF-16F6-4D4A-8D30-C9647637D21A}"/>
                </a:ext>
              </a:extLst>
            </p:cNvPr>
            <p:cNvSpPr/>
            <p:nvPr/>
          </p:nvSpPr>
          <p:spPr>
            <a:xfrm>
              <a:off x="643705" y="2060506"/>
              <a:ext cx="8271189" cy="901166"/>
            </a:xfrm>
            <a:prstGeom prst="rect">
              <a:avLst/>
            </a:prstGeom>
            <a:solidFill>
              <a:schemeClr val="accent4">
                <a:lumMod val="40000"/>
                <a:lumOff val="6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Sử dụng câu kể </a:t>
              </a:r>
              <a:r>
                <a:rPr lang="en-US" sz="2800" i="1">
                  <a:solidFill>
                    <a:schemeClr val="tx1"/>
                  </a:solidFill>
                  <a:latin typeface="Times New Roman" panose="02020603050405020304" pitchFamily="18" charset="0"/>
                  <a:cs typeface="Times New Roman" panose="02020603050405020304" pitchFamily="18" charset="0"/>
                </a:rPr>
                <a:t>Ai làm gì? </a:t>
              </a:r>
              <a:r>
                <a:rPr lang="en-US" sz="2800">
                  <a:solidFill>
                    <a:schemeClr val="tx1"/>
                  </a:solidFill>
                  <a:latin typeface="Times New Roman" panose="02020603050405020304" pitchFamily="18" charset="0"/>
                  <a:cs typeface="Times New Roman" panose="02020603050405020304" pitchFamily="18" charset="0"/>
                </a:rPr>
                <a:t>một cách linh hoạt, sáng tạo khi nói hoặc viết.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20" name="Oval 19">
              <a:extLst>
                <a:ext uri="{FF2B5EF4-FFF2-40B4-BE49-F238E27FC236}">
                  <a16:creationId xmlns:a16="http://schemas.microsoft.com/office/drawing/2014/main" id="{1CC2396C-46DF-4CA0-86ED-4BF9BDDE7B02}"/>
                </a:ext>
              </a:extLst>
            </p:cNvPr>
            <p:cNvSpPr/>
            <p:nvPr/>
          </p:nvSpPr>
          <p:spPr>
            <a:xfrm>
              <a:off x="-26657" y="2164702"/>
              <a:ext cx="576299" cy="576593"/>
            </a:xfrm>
            <a:prstGeom prst="ellipse">
              <a:avLst/>
            </a:prstGeom>
            <a:solidFill>
              <a:schemeClr val="accent5">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lumMod val="95000"/>
                      <a:lumOff val="5000"/>
                    </a:schemeClr>
                  </a:solidFill>
                  <a:latin typeface="Arial" panose="020B0604020202020204" pitchFamily="34" charset="0"/>
                  <a:cs typeface="Arial" panose="020B0604020202020204" pitchFamily="34" charset="0"/>
                </a:rPr>
                <a:t>4</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21" name="TextBox 20"/>
          <p:cNvSpPr txBox="1"/>
          <p:nvPr/>
        </p:nvSpPr>
        <p:spPr>
          <a:xfrm>
            <a:off x="10407991" y="4903291"/>
            <a:ext cx="872647" cy="1869777"/>
          </a:xfrm>
          <a:prstGeom prst="rect">
            <a:avLst/>
          </a:prstGeom>
          <a:noFill/>
        </p:spPr>
        <p:txBody>
          <a:bodyPr wrap="square" rtlCol="0">
            <a:spAutoFit/>
          </a:bodyPr>
          <a:lstStyle/>
          <a:p>
            <a:r>
              <a:rPr lang="en-US" sz="11500">
                <a:solidFill>
                  <a:srgbClr val="00B050"/>
                </a:solidFill>
                <a:sym typeface="Wingdings 2" panose="05020102010507070707" pitchFamily="18" charset="2"/>
              </a:rPr>
              <a:t></a:t>
            </a:r>
            <a:endParaRPr lang="en-US" sz="11500">
              <a:solidFill>
                <a:srgbClr val="00B050"/>
              </a:solidFill>
            </a:endParaRPr>
          </a:p>
        </p:txBody>
      </p:sp>
    </p:spTree>
    <p:extLst>
      <p:ext uri="{BB962C8B-B14F-4D97-AF65-F5344CB8AC3E}">
        <p14:creationId xmlns:p14="http://schemas.microsoft.com/office/powerpoint/2010/main" val="2626206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3726" y="1933303"/>
            <a:ext cx="5159828" cy="3513908"/>
          </a:xfrm>
          <a:prstGeom prst="rect">
            <a:avLst/>
          </a:prstGeom>
        </p:spPr>
      </p:pic>
      <p:sp>
        <p:nvSpPr>
          <p:cNvPr id="9" name="Rectangle 8"/>
          <p:cNvSpPr/>
          <p:nvPr/>
        </p:nvSpPr>
        <p:spPr>
          <a:xfrm>
            <a:off x="4699130" y="2167542"/>
            <a:ext cx="3089307" cy="923330"/>
          </a:xfrm>
          <a:prstGeom prst="rect">
            <a:avLst/>
          </a:prstGeom>
          <a:noFill/>
        </p:spPr>
        <p:txBody>
          <a:bodyPr wrap="none" lIns="91440" tIns="45720" rIns="91440" bIns="45720">
            <a:spAutoFit/>
          </a:bodyPr>
          <a:lstStyle/>
          <a:p>
            <a:pPr algn="ct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Vận</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dụng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64111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2336800" y="1262376"/>
            <a:ext cx="5863771" cy="3028402"/>
          </a:xfrm>
          <a:prstGeom prst="cloudCallout">
            <a:avLst>
              <a:gd name="adj1" fmla="val -51176"/>
              <a:gd name="adj2" fmla="val 9344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Qua bài học hôm nay, em biết thêm kiến thức gì?</a:t>
            </a:r>
            <a:endParaRPr lang="en-US" sz="3200" dirty="0">
              <a:solidFill>
                <a:schemeClr val="tx1"/>
              </a:solidFill>
            </a:endParaRPr>
          </a:p>
        </p:txBody>
      </p:sp>
      <p:sp>
        <p:nvSpPr>
          <p:cNvPr id="6" name="Double Wave 5"/>
          <p:cNvSpPr/>
          <p:nvPr/>
        </p:nvSpPr>
        <p:spPr>
          <a:xfrm>
            <a:off x="1306289" y="1262376"/>
            <a:ext cx="9739086" cy="3931918"/>
          </a:xfrm>
          <a:prstGeom prst="doubleWave">
            <a:avLst>
              <a:gd name="adj1" fmla="val 6250"/>
              <a:gd name="adj2" fmla="val -314"/>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Times New Roman" panose="02020603050405020304" pitchFamily="18" charset="0"/>
              <a:cs typeface="Times New Roman" panose="02020603050405020304" pitchFamily="18" charset="0"/>
            </a:endParaRPr>
          </a:p>
          <a:p>
            <a:pPr algn="ctr"/>
            <a:r>
              <a:rPr lang="en-US" sz="3200" b="1" dirty="0" err="1">
                <a:solidFill>
                  <a:schemeClr val="tx1"/>
                </a:solidFill>
                <a:latin typeface="Times New Roman" panose="02020603050405020304" pitchFamily="18" charset="0"/>
                <a:cs typeface="Times New Roman" panose="02020603050405020304" pitchFamily="18" charset="0"/>
              </a:rPr>
              <a:t>Về</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err="1">
                <a:solidFill>
                  <a:schemeClr val="tx1"/>
                </a:solidFill>
                <a:latin typeface="Times New Roman" panose="02020603050405020304" pitchFamily="18" charset="0"/>
                <a:cs typeface="Times New Roman" panose="02020603050405020304" pitchFamily="18" charset="0"/>
              </a:rPr>
              <a:t>nhà</a:t>
            </a:r>
            <a:r>
              <a:rPr lang="en-US" sz="3200" b="1">
                <a:solidFill>
                  <a:schemeClr val="tx1"/>
                </a:solidFill>
                <a:latin typeface="Times New Roman" panose="02020603050405020304" pitchFamily="18" charset="0"/>
                <a:cs typeface="Times New Roman" panose="02020603050405020304" pitchFamily="18" charset="0"/>
              </a:rPr>
              <a:t> em </a:t>
            </a:r>
            <a:r>
              <a:rPr lang="en-US" sz="3200" b="1" dirty="0" err="1">
                <a:solidFill>
                  <a:schemeClr val="tx1"/>
                </a:solidFill>
                <a:latin typeface="Times New Roman" panose="02020603050405020304" pitchFamily="18" charset="0"/>
                <a:cs typeface="Times New Roman" panose="02020603050405020304" pitchFamily="18" charset="0"/>
              </a:rPr>
              <a:t>cần</a:t>
            </a:r>
            <a:r>
              <a:rPr lang="en-US" sz="3200" b="1" dirty="0">
                <a:solidFill>
                  <a:schemeClr val="tx1"/>
                </a:solidFill>
                <a:latin typeface="Times New Roman" panose="02020603050405020304" pitchFamily="18" charset="0"/>
                <a:cs typeface="Times New Roman" panose="02020603050405020304" pitchFamily="18" charset="0"/>
              </a:rPr>
              <a:t>:</a:t>
            </a:r>
          </a:p>
          <a:p>
            <a:pPr marL="285750" indent="-285750" algn="just">
              <a:buFontTx/>
              <a:buChar char="-"/>
            </a:pPr>
            <a:r>
              <a:rPr lang="en-US" altLang="en-US" sz="3200">
                <a:solidFill>
                  <a:schemeClr val="tx1"/>
                </a:solidFill>
                <a:latin typeface="Times New Roman" panose="02020603050405020304" pitchFamily="18" charset="0"/>
                <a:cs typeface="Times New Roman" panose="02020603050405020304" pitchFamily="18" charset="0"/>
              </a:rPr>
              <a:t>Ôn tập kiến thức đã học.</a:t>
            </a:r>
          </a:p>
          <a:p>
            <a:pPr marL="285750" indent="-285750" algn="just">
              <a:buFontTx/>
              <a:buChar char="-"/>
            </a:pPr>
            <a:r>
              <a:rPr lang="en-US" sz="3200">
                <a:solidFill>
                  <a:schemeClr val="tx1"/>
                </a:solidFill>
                <a:latin typeface="Times New Roman" panose="02020603050405020304" pitchFamily="18" charset="0"/>
                <a:cs typeface="Times New Roman" panose="02020603050405020304" pitchFamily="18" charset="0"/>
              </a:rPr>
              <a:t>Chuẩn bị bài sau: </a:t>
            </a:r>
            <a:r>
              <a:rPr lang="en-US" sz="3200" b="1">
                <a:solidFill>
                  <a:schemeClr val="tx1"/>
                </a:solidFill>
                <a:latin typeface="Times New Roman" panose="02020603050405020304" pitchFamily="18" charset="0"/>
                <a:cs typeface="Times New Roman" panose="02020603050405020304" pitchFamily="18" charset="0"/>
              </a:rPr>
              <a:t>Mở rộng vốn từ: Tài năng</a:t>
            </a:r>
            <a:endParaRPr lang="en-US"/>
          </a:p>
          <a:p>
            <a:pPr marL="285750" indent="-285750" algn="ctr">
              <a:buFontTx/>
              <a:buChar char="-"/>
            </a:pPr>
            <a:endParaRPr lang="en-US" dirty="0"/>
          </a:p>
        </p:txBody>
      </p:sp>
    </p:spTree>
    <p:extLst>
      <p:ext uri="{BB962C8B-B14F-4D97-AF65-F5344CB8AC3E}">
        <p14:creationId xmlns:p14="http://schemas.microsoft.com/office/powerpoint/2010/main" val="3036093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327" y="470263"/>
            <a:ext cx="11181804" cy="5865223"/>
          </a:xfrm>
          <a:prstGeom prst="rect">
            <a:avLst/>
          </a:prstGeom>
        </p:spPr>
      </p:pic>
    </p:spTree>
    <p:extLst>
      <p:ext uri="{BB962C8B-B14F-4D97-AF65-F5344CB8AC3E}">
        <p14:creationId xmlns:p14="http://schemas.microsoft.com/office/powerpoint/2010/main" val="703922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783771" y="1335315"/>
            <a:ext cx="10493829" cy="4049486"/>
          </a:xfrm>
          <a:prstGeom prst="clou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50000"/>
              </a:spcBef>
            </a:pPr>
            <a:r>
              <a:rPr lang="en-US" altLang="en-US" sz="3200" b="1">
                <a:solidFill>
                  <a:schemeClr val="tx1"/>
                </a:solidFill>
                <a:latin typeface="Times New Roman" panose="02020603050405020304" pitchFamily="18" charset="0"/>
              </a:rPr>
              <a:t>1. Hãy đặt câu kể theo kiểu Ai làm gì?</a:t>
            </a:r>
          </a:p>
          <a:p>
            <a:pPr algn="just">
              <a:spcBef>
                <a:spcPct val="50000"/>
              </a:spcBef>
            </a:pPr>
            <a:r>
              <a:rPr lang="en-US" altLang="en-US" sz="3200" b="1">
                <a:solidFill>
                  <a:schemeClr val="tx1"/>
                </a:solidFill>
                <a:latin typeface="Times New Roman" panose="02020603050405020304" pitchFamily="18" charset="0"/>
              </a:rPr>
              <a:t>2. Câu kể Ai làm gì? gồm những bộ phận nào?</a:t>
            </a:r>
          </a:p>
        </p:txBody>
      </p:sp>
    </p:spTree>
    <p:extLst>
      <p:ext uri="{BB962C8B-B14F-4D97-AF65-F5344CB8AC3E}">
        <p14:creationId xmlns:p14="http://schemas.microsoft.com/office/powerpoint/2010/main" val="563772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appy Children | Cartoon posters, Happy kids, Cartoon kids"/>
          <p:cNvPicPr>
            <a:picLocks noChangeAspect="1" noChangeArrowheads="1"/>
          </p:cNvPicPr>
          <p:nvPr/>
        </p:nvPicPr>
        <p:blipFill>
          <a:blip r:embed="rId2">
            <a:extLst>
              <a:ext uri="{28A0092B-C50C-407E-A947-70E740481C1C}">
                <a14:useLocalDpi xmlns:a14="http://schemas.microsoft.com/office/drawing/2010/main" val="0"/>
              </a:ext>
            </a:extLst>
          </a:blip>
          <a:srcRect t="23437" b="30843"/>
          <a:stretch>
            <a:fillRect/>
          </a:stretch>
        </p:blipFill>
        <p:spPr bwMode="auto">
          <a:xfrm>
            <a:off x="2767161" y="3207475"/>
            <a:ext cx="6858000" cy="31354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519979" y="1313264"/>
            <a:ext cx="7352364" cy="2123658"/>
          </a:xfrm>
          <a:prstGeom prst="rect">
            <a:avLst/>
          </a:prstGeom>
          <a:solidFill>
            <a:srgbClr val="66FFFF"/>
          </a:solidFill>
          <a:ln>
            <a:noFill/>
          </a:ln>
          <a:effectLst>
            <a:glow rad="63500">
              <a:schemeClr val="accent1">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91440" tIns="45720" rIns="91440" bIns="45720">
            <a:spAutoFit/>
          </a:bodyPr>
          <a:lstStyle/>
          <a:p>
            <a:pPr algn="ctr"/>
            <a:r>
              <a:rPr lang="en-US" sz="6600" b="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Chủ ngữ trong </a:t>
            </a:r>
          </a:p>
          <a:p>
            <a:pPr algn="ctr"/>
            <a:r>
              <a:rPr lang="en-US" sz="6600" b="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câu kể Ai làm gì?</a:t>
            </a:r>
          </a:p>
        </p:txBody>
      </p:sp>
    </p:spTree>
    <p:extLst>
      <p:ext uri="{BB962C8B-B14F-4D97-AF65-F5344CB8AC3E}">
        <p14:creationId xmlns:p14="http://schemas.microsoft.com/office/powerpoint/2010/main" val="29454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FC4AA681-3F36-42B8-9DF9-F59457234ED6}"/>
              </a:ext>
            </a:extLst>
          </p:cNvPr>
          <p:cNvSpPr/>
          <p:nvPr/>
        </p:nvSpPr>
        <p:spPr>
          <a:xfrm>
            <a:off x="3415937" y="519356"/>
            <a:ext cx="5055326"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err="1">
                <a:solidFill>
                  <a:schemeClr val="tx1"/>
                </a:solidFill>
                <a:latin typeface="Times New Roman" panose="02020603050405020304" pitchFamily="18" charset="0"/>
                <a:cs typeface="Times New Roman" panose="02020603050405020304" pitchFamily="18" charset="0"/>
              </a:rPr>
              <a:t>Yêu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cần</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đạt</a:t>
            </a:r>
            <a:endParaRPr lang="en-US" sz="3000" b="1" dirty="0">
              <a:solidFill>
                <a:schemeClr val="tx1"/>
              </a:solidFill>
              <a:latin typeface="Times New Roman" panose="02020603050405020304" pitchFamily="18" charset="0"/>
              <a:cs typeface="Times New Roman" panose="02020603050405020304" pitchFamily="18" charset="0"/>
            </a:endParaRPr>
          </a:p>
        </p:txBody>
      </p:sp>
      <p:grpSp>
        <p:nvGrpSpPr>
          <p:cNvPr id="11" name="Group 10"/>
          <p:cNvGrpSpPr>
            <a:grpSpLocks/>
          </p:cNvGrpSpPr>
          <p:nvPr/>
        </p:nvGrpSpPr>
        <p:grpSpPr bwMode="auto">
          <a:xfrm>
            <a:off x="610586" y="1873730"/>
            <a:ext cx="10674076" cy="811413"/>
            <a:chOff x="-12697" y="1699617"/>
            <a:chExt cx="9412922" cy="811879"/>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699617"/>
              <a:ext cx="8722162" cy="811879"/>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ý nghĩa của bộ phận chủ ngữ trong câu kể </a:t>
              </a:r>
              <a:r>
                <a:rPr lang="en-US" sz="2800" i="1">
                  <a:solidFill>
                    <a:schemeClr val="tx1"/>
                  </a:solidFill>
                  <a:latin typeface="Times New Roman" panose="02020603050405020304" pitchFamily="18" charset="0"/>
                  <a:ea typeface="Tahoma" panose="020B0604030504040204" pitchFamily="34" charset="0"/>
                  <a:cs typeface="Times New Roman" panose="02020603050405020304" pitchFamily="18" charset="0"/>
                </a:rPr>
                <a:t>Ai làm gì?</a:t>
              </a:r>
              <a:endParaRPr lang="en-US" sz="28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12697" y="1817260"/>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606562" y="3061751"/>
            <a:ext cx="10674076" cy="784534"/>
            <a:chOff x="-26657" y="2060507"/>
            <a:chExt cx="8941551" cy="784984"/>
          </a:xfrm>
        </p:grpSpPr>
        <p:sp>
          <p:nvSpPr>
            <p:cNvPr id="13" name="Rectangle 12">
              <a:extLst>
                <a:ext uri="{FF2B5EF4-FFF2-40B4-BE49-F238E27FC236}">
                  <a16:creationId xmlns:a16="http://schemas.microsoft.com/office/drawing/2014/main" id="{1C59C6FF-16F6-4D4A-8D30-C9647637D21A}"/>
                </a:ext>
              </a:extLst>
            </p:cNvPr>
            <p:cNvSpPr/>
            <p:nvPr/>
          </p:nvSpPr>
          <p:spPr>
            <a:xfrm>
              <a:off x="643705" y="2060507"/>
              <a:ext cx="8271189" cy="784984"/>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Xác định được bộ phận chủ ngữ trong câu kể </a:t>
              </a:r>
              <a:r>
                <a:rPr lang="en-US" sz="2800" i="1">
                  <a:solidFill>
                    <a:schemeClr val="tx1"/>
                  </a:solidFill>
                  <a:latin typeface="Times New Roman" panose="02020603050405020304" pitchFamily="18" charset="0"/>
                  <a:cs typeface="Times New Roman" panose="02020603050405020304" pitchFamily="18" charset="0"/>
                </a:rPr>
                <a:t>Ai làm gì?</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26657" y="2164702"/>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grpSp>
        <p:nvGrpSpPr>
          <p:cNvPr id="9" name="Group 8"/>
          <p:cNvGrpSpPr>
            <a:grpSpLocks/>
          </p:cNvGrpSpPr>
          <p:nvPr/>
        </p:nvGrpSpPr>
        <p:grpSpPr bwMode="auto">
          <a:xfrm>
            <a:off x="606562" y="4222893"/>
            <a:ext cx="10674076" cy="900649"/>
            <a:chOff x="-26657" y="2060506"/>
            <a:chExt cx="8941551" cy="901166"/>
          </a:xfrm>
        </p:grpSpPr>
        <p:sp>
          <p:nvSpPr>
            <p:cNvPr id="12" name="Rectangle 11">
              <a:extLst>
                <a:ext uri="{FF2B5EF4-FFF2-40B4-BE49-F238E27FC236}">
                  <a16:creationId xmlns:a16="http://schemas.microsoft.com/office/drawing/2014/main" id="{1C59C6FF-16F6-4D4A-8D30-C9647637D21A}"/>
                </a:ext>
              </a:extLst>
            </p:cNvPr>
            <p:cNvSpPr/>
            <p:nvPr/>
          </p:nvSpPr>
          <p:spPr>
            <a:xfrm>
              <a:off x="643705" y="2060506"/>
              <a:ext cx="8271189" cy="901166"/>
            </a:xfrm>
            <a:prstGeom prst="rect">
              <a:avLst/>
            </a:prstGeom>
            <a:solidFill>
              <a:schemeClr val="accent4">
                <a:lumMod val="40000"/>
                <a:lumOff val="6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Đặt câu có chủ ngữ cho sẵn.</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id="{1CC2396C-46DF-4CA0-86ED-4BF9BDDE7B02}"/>
                </a:ext>
              </a:extLst>
            </p:cNvPr>
            <p:cNvSpPr/>
            <p:nvPr/>
          </p:nvSpPr>
          <p:spPr>
            <a:xfrm>
              <a:off x="-26657" y="2164702"/>
              <a:ext cx="576299" cy="576593"/>
            </a:xfrm>
            <a:prstGeom prst="ellipse">
              <a:avLst/>
            </a:prstGeom>
            <a:solidFill>
              <a:schemeClr val="accent5">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16" name="Group 15"/>
          <p:cNvGrpSpPr>
            <a:grpSpLocks/>
          </p:cNvGrpSpPr>
          <p:nvPr/>
        </p:nvGrpSpPr>
        <p:grpSpPr bwMode="auto">
          <a:xfrm>
            <a:off x="606562" y="5479307"/>
            <a:ext cx="10674076" cy="900649"/>
            <a:chOff x="-26657" y="2060506"/>
            <a:chExt cx="8941551" cy="901166"/>
          </a:xfrm>
        </p:grpSpPr>
        <p:sp>
          <p:nvSpPr>
            <p:cNvPr id="17" name="Rectangle 16">
              <a:extLst>
                <a:ext uri="{FF2B5EF4-FFF2-40B4-BE49-F238E27FC236}">
                  <a16:creationId xmlns:a16="http://schemas.microsoft.com/office/drawing/2014/main" id="{1C59C6FF-16F6-4D4A-8D30-C9647637D21A}"/>
                </a:ext>
              </a:extLst>
            </p:cNvPr>
            <p:cNvSpPr/>
            <p:nvPr/>
          </p:nvSpPr>
          <p:spPr>
            <a:xfrm>
              <a:off x="643705" y="2060506"/>
              <a:ext cx="8271189" cy="901166"/>
            </a:xfrm>
            <a:prstGeom prst="rect">
              <a:avLst/>
            </a:prstGeom>
            <a:solidFill>
              <a:schemeClr val="accent4">
                <a:lumMod val="40000"/>
                <a:lumOff val="6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Sử dụng câu kể </a:t>
              </a:r>
              <a:r>
                <a:rPr lang="en-US" sz="2800" i="1">
                  <a:solidFill>
                    <a:schemeClr val="tx1"/>
                  </a:solidFill>
                  <a:latin typeface="Times New Roman" panose="02020603050405020304" pitchFamily="18" charset="0"/>
                  <a:cs typeface="Times New Roman" panose="02020603050405020304" pitchFamily="18" charset="0"/>
                </a:rPr>
                <a:t>Ai làm gì? </a:t>
              </a:r>
              <a:r>
                <a:rPr lang="en-US" sz="2800">
                  <a:solidFill>
                    <a:schemeClr val="tx1"/>
                  </a:solidFill>
                  <a:latin typeface="Times New Roman" panose="02020603050405020304" pitchFamily="18" charset="0"/>
                  <a:cs typeface="Times New Roman" panose="02020603050405020304" pitchFamily="18" charset="0"/>
                </a:rPr>
                <a:t>một cách linh hoạt, sáng tạo khi nói hoặc viết.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8" name="Oval 17">
              <a:extLst>
                <a:ext uri="{FF2B5EF4-FFF2-40B4-BE49-F238E27FC236}">
                  <a16:creationId xmlns:a16="http://schemas.microsoft.com/office/drawing/2014/main" id="{1CC2396C-46DF-4CA0-86ED-4BF9BDDE7B02}"/>
                </a:ext>
              </a:extLst>
            </p:cNvPr>
            <p:cNvSpPr/>
            <p:nvPr/>
          </p:nvSpPr>
          <p:spPr>
            <a:xfrm>
              <a:off x="-26657" y="2164702"/>
              <a:ext cx="576299" cy="576593"/>
            </a:xfrm>
            <a:prstGeom prst="ellipse">
              <a:avLst/>
            </a:prstGeom>
            <a:solidFill>
              <a:schemeClr val="accent5">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lumMod val="95000"/>
                      <a:lumOff val="5000"/>
                    </a:schemeClr>
                  </a:solidFill>
                  <a:latin typeface="Arial" panose="020B0604020202020204" pitchFamily="34" charset="0"/>
                  <a:cs typeface="Arial" panose="020B0604020202020204" pitchFamily="34" charset="0"/>
                </a:rPr>
                <a:t>4</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4371597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589" y="1933303"/>
            <a:ext cx="8282381" cy="3513908"/>
          </a:xfrm>
          <a:prstGeom prst="rect">
            <a:avLst/>
          </a:prstGeom>
        </p:spPr>
      </p:pic>
      <p:sp>
        <p:nvSpPr>
          <p:cNvPr id="9" name="Rectangle 8"/>
          <p:cNvSpPr/>
          <p:nvPr/>
        </p:nvSpPr>
        <p:spPr>
          <a:xfrm>
            <a:off x="4408992" y="2167542"/>
            <a:ext cx="3669595" cy="1015663"/>
          </a:xfrm>
          <a:prstGeom prst="rect">
            <a:avLst/>
          </a:prstGeom>
          <a:noFill/>
        </p:spPr>
        <p:txBody>
          <a:bodyPr wrap="none" lIns="91440" tIns="45720" rIns="91440" bIns="45720">
            <a:spAutoFit/>
          </a:bodyPr>
          <a:lstStyle/>
          <a:p>
            <a:pPr algn="ctr"/>
            <a:r>
              <a:rPr lang="en-US" sz="6000" b="1" cap="none" spc="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Khám phá</a:t>
            </a:r>
            <a:endParaRPr lang="en-US" sz="6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3298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2259874" y="1604140"/>
            <a:ext cx="7014755" cy="3529563"/>
            <a:chOff x="501963" y="593139"/>
            <a:chExt cx="4692591" cy="3155143"/>
          </a:xfrm>
        </p:grpSpPr>
        <p:grpSp>
          <p:nvGrpSpPr>
            <p:cNvPr id="17" name="Group 16"/>
            <p:cNvGrpSpPr/>
            <p:nvPr/>
          </p:nvGrpSpPr>
          <p:grpSpPr>
            <a:xfrm rot="779021">
              <a:off x="1906329" y="593139"/>
              <a:ext cx="3288225" cy="2133473"/>
              <a:chOff x="1214333" y="5025712"/>
              <a:chExt cx="1133475" cy="1571625"/>
            </a:xfrm>
          </p:grpSpPr>
          <p:grpSp>
            <p:nvGrpSpPr>
              <p:cNvPr id="18" name="Group 17"/>
              <p:cNvGrpSpPr/>
              <p:nvPr/>
            </p:nvGrpSpPr>
            <p:grpSpPr>
              <a:xfrm>
                <a:off x="1214333" y="5025712"/>
                <a:ext cx="1133475" cy="1571625"/>
                <a:chOff x="1214333" y="5025712"/>
                <a:chExt cx="1133475" cy="1571625"/>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94517">
                  <a:off x="1214333" y="5025712"/>
                  <a:ext cx="1133475" cy="1571625"/>
                </a:xfrm>
                <a:prstGeom prst="rect">
                  <a:avLst/>
                </a:prstGeom>
              </p:spPr>
            </p:pic>
            <p:sp>
              <p:nvSpPr>
                <p:cNvPr id="21" name="Rectangle 20"/>
                <p:cNvSpPr/>
                <p:nvPr/>
              </p:nvSpPr>
              <p:spPr>
                <a:xfrm rot="20628557">
                  <a:off x="1260343" y="5126751"/>
                  <a:ext cx="971554" cy="1358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p:cNvSpPr/>
              <p:nvPr/>
            </p:nvSpPr>
            <p:spPr>
              <a:xfrm rot="20665241">
                <a:off x="1233129" y="5205224"/>
                <a:ext cx="1025979" cy="974913"/>
              </a:xfrm>
              <a:prstGeom prst="rect">
                <a:avLst/>
              </a:prstGeom>
              <a:noFill/>
            </p:spPr>
            <p:txBody>
              <a:bodyPr wrap="square" lIns="91440" tIns="45720" rIns="91440" bIns="45720">
                <a:spAutoFit/>
              </a:bodyPr>
              <a:lstStyle/>
              <a:p>
                <a:pPr algn="ct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Hoạt</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a:t>
                </a: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động</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1. </a:t>
                </a:r>
              </a:p>
              <a:p>
                <a:pPr algn="ct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Nhận</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a:t>
                </a: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xét</a:t>
                </a:r>
                <a:endPar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endParaRPr>
              </a:p>
            </p:txBody>
          </p:sp>
        </p:grpSp>
        <p:grpSp>
          <p:nvGrpSpPr>
            <p:cNvPr id="23" name="Group 22"/>
            <p:cNvGrpSpPr/>
            <p:nvPr/>
          </p:nvGrpSpPr>
          <p:grpSpPr>
            <a:xfrm>
              <a:off x="501963" y="891735"/>
              <a:ext cx="2127132" cy="2856547"/>
              <a:chOff x="1086331" y="3256870"/>
              <a:chExt cx="1539304" cy="1628775"/>
            </a:xfrm>
          </p:grpSpPr>
          <p:pic>
            <p:nvPicPr>
              <p:cNvPr id="13" name="Picture 12"/>
              <p:cNvPicPr>
                <a:picLocks noChangeAspect="1"/>
              </p:cNvPicPr>
              <p:nvPr/>
            </p:nvPicPr>
            <p:blipFill rotWithShape="1">
              <a:blip r:embed="rId3">
                <a:extLst>
                  <a:ext uri="{BEBA8EAE-BF5A-486C-A8C5-ECC9F3942E4B}">
                    <a14:imgProps xmlns:a14="http://schemas.microsoft.com/office/drawing/2010/main">
                      <a14:imgLayer r:embed="rId4">
                        <a14:imgEffect>
                          <a14:backgroundRemoval t="4094" b="100000" l="0" r="59322"/>
                        </a14:imgEffect>
                      </a14:imgLayer>
                    </a14:imgProps>
                  </a:ext>
                  <a:ext uri="{28A0092B-C50C-407E-A947-70E740481C1C}">
                    <a14:useLocalDpi xmlns:a14="http://schemas.microsoft.com/office/drawing/2010/main" val="0"/>
                  </a:ext>
                </a:extLst>
              </a:blip>
              <a:srcRect r="45218"/>
              <a:stretch/>
            </p:blipFill>
            <p:spPr>
              <a:xfrm>
                <a:off x="1086331" y="3256870"/>
                <a:ext cx="1539304" cy="1628775"/>
              </a:xfrm>
              <a:prstGeom prst="rect">
                <a:avLst/>
              </a:prstGeom>
            </p:spPr>
          </p:pic>
          <p:sp>
            <p:nvSpPr>
              <p:cNvPr id="22" name="Oval 21"/>
              <p:cNvSpPr/>
              <p:nvPr/>
            </p:nvSpPr>
            <p:spPr>
              <a:xfrm>
                <a:off x="1489166" y="3791352"/>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Oval 27"/>
              <p:cNvSpPr/>
              <p:nvPr/>
            </p:nvSpPr>
            <p:spPr>
              <a:xfrm>
                <a:off x="1908200" y="3727599"/>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904288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Box 7"/>
          <p:cNvSpPr txBox="1">
            <a:spLocks noChangeArrowheads="1"/>
          </p:cNvSpPr>
          <p:nvPr/>
        </p:nvSpPr>
        <p:spPr bwMode="auto">
          <a:xfrm>
            <a:off x="1328651" y="610986"/>
            <a:ext cx="2743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cs typeface="Times New Roman" panose="02020603050405020304" pitchFamily="18" charset="0"/>
              </a:rPr>
              <a:t>I. Nhận xét:</a:t>
            </a:r>
          </a:p>
        </p:txBody>
      </p:sp>
      <p:sp>
        <p:nvSpPr>
          <p:cNvPr id="29" name="Text Box 8"/>
          <p:cNvSpPr txBox="1">
            <a:spLocks noChangeArrowheads="1"/>
          </p:cNvSpPr>
          <p:nvPr/>
        </p:nvSpPr>
        <p:spPr bwMode="auto">
          <a:xfrm>
            <a:off x="1328650" y="1220586"/>
            <a:ext cx="9827029"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800">
                <a:latin typeface="Times New Roman" panose="02020603050405020304" pitchFamily="18" charset="0"/>
                <a:cs typeface="Times New Roman" panose="02020603050405020304" pitchFamily="18" charset="0"/>
              </a:rPr>
              <a:t>    Một đàn ngỗng vươn dài cổ, chúi mỏ về phía trước, định đớp bọn trẻ. Hùng đút vội khẩu súng gỗ vào túi quần, chạy biến. Thắng mếu máo nấp vào sau lưng Tiến. Tiến không có súng, cũng chẳng có kiếm. Em liền nhặt một cành xoan, xua đàn ngỗng ra xa. Đàn ngỗng kêu quàng quạc, vươn cổ chạy miết.</a:t>
            </a:r>
          </a:p>
          <a:p>
            <a:pPr algn="r" eaLnBrk="1" hangingPunct="1">
              <a:spcBef>
                <a:spcPct val="50000"/>
              </a:spcBef>
            </a:pPr>
            <a:r>
              <a:rPr lang="en-US" altLang="en-US" sz="2400" b="1">
                <a:latin typeface="Times New Roman" panose="02020603050405020304" pitchFamily="18" charset="0"/>
                <a:cs typeface="Times New Roman" panose="02020603050405020304" pitchFamily="18" charset="0"/>
              </a:rPr>
              <a:t>Theo TIẾNG VIỆT 2, 1988</a:t>
            </a:r>
          </a:p>
        </p:txBody>
      </p:sp>
      <p:sp>
        <p:nvSpPr>
          <p:cNvPr id="31" name="Line 10"/>
          <p:cNvSpPr>
            <a:spLocks noChangeShapeType="1"/>
          </p:cNvSpPr>
          <p:nvPr/>
        </p:nvSpPr>
        <p:spPr bwMode="auto">
          <a:xfrm>
            <a:off x="1762991" y="1669474"/>
            <a:ext cx="9226433" cy="1385"/>
          </a:xfrm>
          <a:prstGeom prst="line">
            <a:avLst/>
          </a:prstGeom>
          <a:noFill/>
          <a:ln w="38100">
            <a:solidFill>
              <a:srgbClr val="F7213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32" name="Line 11"/>
          <p:cNvSpPr>
            <a:spLocks noChangeShapeType="1"/>
          </p:cNvSpPr>
          <p:nvPr/>
        </p:nvSpPr>
        <p:spPr bwMode="auto">
          <a:xfrm>
            <a:off x="1431176" y="2078183"/>
            <a:ext cx="1079268" cy="0"/>
          </a:xfrm>
          <a:prstGeom prst="line">
            <a:avLst/>
          </a:prstGeom>
          <a:noFill/>
          <a:ln w="38100">
            <a:solidFill>
              <a:srgbClr val="F7213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33" name="Line 12"/>
          <p:cNvSpPr>
            <a:spLocks noChangeShapeType="1"/>
          </p:cNvSpPr>
          <p:nvPr/>
        </p:nvSpPr>
        <p:spPr bwMode="auto">
          <a:xfrm>
            <a:off x="2576944" y="2078183"/>
            <a:ext cx="7381703" cy="0"/>
          </a:xfrm>
          <a:prstGeom prst="line">
            <a:avLst/>
          </a:prstGeom>
          <a:noFill/>
          <a:ln w="38100">
            <a:solidFill>
              <a:srgbClr val="F7213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34" name="Line 13"/>
          <p:cNvSpPr>
            <a:spLocks noChangeShapeType="1"/>
          </p:cNvSpPr>
          <p:nvPr/>
        </p:nvSpPr>
        <p:spPr bwMode="auto">
          <a:xfrm>
            <a:off x="10226733" y="2078183"/>
            <a:ext cx="762692" cy="0"/>
          </a:xfrm>
          <a:prstGeom prst="line">
            <a:avLst/>
          </a:prstGeom>
          <a:noFill/>
          <a:ln w="38100">
            <a:solidFill>
              <a:srgbClr val="F7213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35" name="Line 14"/>
          <p:cNvSpPr>
            <a:spLocks noChangeShapeType="1"/>
          </p:cNvSpPr>
          <p:nvPr/>
        </p:nvSpPr>
        <p:spPr bwMode="auto">
          <a:xfrm>
            <a:off x="1406930" y="2518755"/>
            <a:ext cx="4661362" cy="0"/>
          </a:xfrm>
          <a:prstGeom prst="line">
            <a:avLst/>
          </a:prstGeom>
          <a:noFill/>
          <a:ln w="38100">
            <a:solidFill>
              <a:srgbClr val="F7213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36" name="Line 15"/>
          <p:cNvSpPr>
            <a:spLocks noChangeShapeType="1"/>
          </p:cNvSpPr>
          <p:nvPr/>
        </p:nvSpPr>
        <p:spPr bwMode="auto">
          <a:xfrm>
            <a:off x="2788919" y="2952403"/>
            <a:ext cx="7437813" cy="0"/>
          </a:xfrm>
          <a:prstGeom prst="line">
            <a:avLst/>
          </a:prstGeom>
          <a:noFill/>
          <a:ln w="38100">
            <a:solidFill>
              <a:srgbClr val="F7213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38" name="Line 17"/>
          <p:cNvSpPr>
            <a:spLocks noChangeShapeType="1"/>
          </p:cNvSpPr>
          <p:nvPr/>
        </p:nvSpPr>
        <p:spPr bwMode="auto">
          <a:xfrm>
            <a:off x="10378439" y="2952403"/>
            <a:ext cx="777240" cy="0"/>
          </a:xfrm>
          <a:prstGeom prst="line">
            <a:avLst/>
          </a:prstGeom>
          <a:noFill/>
          <a:ln w="38100">
            <a:solidFill>
              <a:srgbClr val="F7213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39" name="Line 18"/>
          <p:cNvSpPr>
            <a:spLocks noChangeShapeType="1"/>
          </p:cNvSpPr>
          <p:nvPr/>
        </p:nvSpPr>
        <p:spPr bwMode="auto">
          <a:xfrm>
            <a:off x="1404851" y="3359727"/>
            <a:ext cx="6025342" cy="0"/>
          </a:xfrm>
          <a:prstGeom prst="line">
            <a:avLst/>
          </a:prstGeom>
          <a:noFill/>
          <a:ln w="38100">
            <a:solidFill>
              <a:srgbClr val="F7213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42" name="Text Box 32"/>
          <p:cNvSpPr txBox="1">
            <a:spLocks noChangeArrowheads="1"/>
          </p:cNvSpPr>
          <p:nvPr/>
        </p:nvSpPr>
        <p:spPr bwMode="auto">
          <a:xfrm>
            <a:off x="1107802" y="4028855"/>
            <a:ext cx="9755547"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just" eaLnBrk="1" hangingPunct="1">
              <a:spcBef>
                <a:spcPts val="0"/>
              </a:spcBef>
              <a:buFontTx/>
              <a:buNone/>
            </a:pPr>
            <a:r>
              <a:rPr lang="en-US" altLang="en-US" sz="2800"/>
              <a:t>1. Tìm các câu kể </a:t>
            </a:r>
            <a:r>
              <a:rPr lang="en-US" altLang="en-US" sz="2800" b="1"/>
              <a:t>Ai làm gì?</a:t>
            </a:r>
            <a:r>
              <a:rPr lang="en-US" altLang="en-US" sz="2800"/>
              <a:t> Trong đoạn văn trên.</a:t>
            </a:r>
          </a:p>
          <a:p>
            <a:pPr algn="just" eaLnBrk="1" hangingPunct="1">
              <a:spcBef>
                <a:spcPts val="0"/>
              </a:spcBef>
              <a:buFontTx/>
              <a:buNone/>
            </a:pPr>
            <a:r>
              <a:rPr lang="en-US" altLang="en-US" sz="2800"/>
              <a:t>2. Xác định chủ ngữ trong mỗi câu vừa tìm được.</a:t>
            </a:r>
          </a:p>
          <a:p>
            <a:pPr algn="just" eaLnBrk="1" hangingPunct="1">
              <a:spcBef>
                <a:spcPts val="0"/>
              </a:spcBef>
              <a:buFontTx/>
              <a:buNone/>
            </a:pPr>
            <a:r>
              <a:rPr lang="en-US" altLang="en-US" sz="2800"/>
              <a:t>3. Nêu ý nghĩa của chủ ngữ.</a:t>
            </a:r>
          </a:p>
          <a:p>
            <a:pPr eaLnBrk="1" hangingPunct="1">
              <a:spcBef>
                <a:spcPts val="0"/>
              </a:spcBef>
              <a:buFontTx/>
              <a:buNone/>
            </a:pPr>
            <a:r>
              <a:rPr lang="en-US" altLang="en-US" sz="2800"/>
              <a:t>4. Cho biết vị ngữ trong các câu trên do từ ngữ nào tạo thành. Chọn ý đúng </a:t>
            </a:r>
            <a:r>
              <a:rPr lang="en-US" altLang="en-US" sz="2800">
                <a:sym typeface="Wingdings" panose="05000000000000000000" pitchFamily="2" charset="2"/>
              </a:rPr>
              <a:t>(SGK)</a:t>
            </a:r>
            <a:endParaRPr lang="en-US" altLang="en-US" sz="2800"/>
          </a:p>
        </p:txBody>
      </p:sp>
    </p:spTree>
    <p:extLst>
      <p:ext uri="{BB962C8B-B14F-4D97-AF65-F5344CB8AC3E}">
        <p14:creationId xmlns:p14="http://schemas.microsoft.com/office/powerpoint/2010/main" val="1394213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36" grpId="0" animBg="1"/>
      <p:bldP spid="38" grpId="0" animBg="1"/>
      <p:bldP spid="3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0"/>
          <p:cNvSpPr>
            <a:spLocks noChangeArrowheads="1"/>
          </p:cNvSpPr>
          <p:nvPr/>
        </p:nvSpPr>
        <p:spPr bwMode="auto">
          <a:xfrm>
            <a:off x="1707240" y="756443"/>
            <a:ext cx="908688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en-US" b="1">
                <a:solidFill>
                  <a:srgbClr val="FF3300"/>
                </a:solidFill>
              </a:rPr>
              <a:t>2. Xác định chủ ngữ trong mỗi câu vừa tìm được.</a:t>
            </a:r>
          </a:p>
        </p:txBody>
      </p:sp>
      <p:sp>
        <p:nvSpPr>
          <p:cNvPr id="54" name="Text Box 4"/>
          <p:cNvSpPr txBox="1">
            <a:spLocks noChangeArrowheads="1"/>
          </p:cNvSpPr>
          <p:nvPr/>
        </p:nvSpPr>
        <p:spPr bwMode="auto">
          <a:xfrm>
            <a:off x="2545440" y="1554480"/>
            <a:ext cx="7772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sz="2800">
              <a:latin typeface="Times New Roman" panose="02020603050405020304" pitchFamily="18" charset="0"/>
              <a:cs typeface="Times New Roman" panose="02020603050405020304" pitchFamily="18" charset="0"/>
            </a:endParaRPr>
          </a:p>
        </p:txBody>
      </p:sp>
      <p:sp>
        <p:nvSpPr>
          <p:cNvPr id="55" name="Rectangle 5"/>
          <p:cNvSpPr>
            <a:spLocks noChangeArrowheads="1"/>
          </p:cNvSpPr>
          <p:nvPr/>
        </p:nvSpPr>
        <p:spPr bwMode="auto">
          <a:xfrm>
            <a:off x="829015" y="1586043"/>
            <a:ext cx="272970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dirty="0" err="1">
                <a:latin typeface="Times New Roman" panose="02020603050405020304" pitchFamily="18" charset="0"/>
                <a:cs typeface="Times New Roman" panose="02020603050405020304" pitchFamily="18" charset="0"/>
              </a:rPr>
              <a:t>Một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đàn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ngỗng</a:t>
            </a:r>
            <a:r>
              <a:rPr lang="en-US" altLang="en-US" sz="2800" b="1" dirty="0">
                <a:latin typeface="Times New Roman" panose="02020603050405020304" pitchFamily="18" charset="0"/>
                <a:cs typeface="Times New Roman" panose="02020603050405020304" pitchFamily="18" charset="0"/>
              </a:rPr>
              <a:t> </a:t>
            </a:r>
          </a:p>
        </p:txBody>
      </p:sp>
      <p:sp>
        <p:nvSpPr>
          <p:cNvPr id="56" name="Text Box 6"/>
          <p:cNvSpPr txBox="1">
            <a:spLocks noChangeArrowheads="1"/>
          </p:cNvSpPr>
          <p:nvPr/>
        </p:nvSpPr>
        <p:spPr bwMode="auto">
          <a:xfrm>
            <a:off x="822448" y="2564131"/>
            <a:ext cx="1524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cs typeface="Times New Roman" panose="02020603050405020304" pitchFamily="18" charset="0"/>
              </a:rPr>
              <a:t>Hùng  </a:t>
            </a:r>
          </a:p>
        </p:txBody>
      </p:sp>
      <p:sp>
        <p:nvSpPr>
          <p:cNvPr id="57" name="Text Box 7"/>
          <p:cNvSpPr txBox="1">
            <a:spLocks noChangeArrowheads="1"/>
          </p:cNvSpPr>
          <p:nvPr/>
        </p:nvSpPr>
        <p:spPr bwMode="auto">
          <a:xfrm>
            <a:off x="822295" y="3512167"/>
            <a:ext cx="15621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cs typeface="Times New Roman" panose="02020603050405020304" pitchFamily="18" charset="0"/>
              </a:rPr>
              <a:t>Thắng </a:t>
            </a:r>
          </a:p>
        </p:txBody>
      </p:sp>
      <p:sp>
        <p:nvSpPr>
          <p:cNvPr id="58" name="Text Box 8"/>
          <p:cNvSpPr txBox="1">
            <a:spLocks noChangeArrowheads="1"/>
          </p:cNvSpPr>
          <p:nvPr/>
        </p:nvSpPr>
        <p:spPr bwMode="auto">
          <a:xfrm>
            <a:off x="864811" y="4393397"/>
            <a:ext cx="9906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cs typeface="Times New Roman" panose="02020603050405020304" pitchFamily="18" charset="0"/>
              </a:rPr>
              <a:t>Em </a:t>
            </a:r>
          </a:p>
        </p:txBody>
      </p:sp>
      <p:sp>
        <p:nvSpPr>
          <p:cNvPr id="59" name="Text Box 9"/>
          <p:cNvSpPr txBox="1">
            <a:spLocks noChangeArrowheads="1"/>
          </p:cNvSpPr>
          <p:nvPr/>
        </p:nvSpPr>
        <p:spPr bwMode="auto">
          <a:xfrm>
            <a:off x="865123" y="5209693"/>
            <a:ext cx="23622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800" b="1">
                <a:latin typeface="Times New Roman" panose="02020603050405020304" pitchFamily="18" charset="0"/>
                <a:cs typeface="Times New Roman" panose="02020603050405020304" pitchFamily="18" charset="0"/>
              </a:rPr>
              <a:t>Đàn ngỗng </a:t>
            </a:r>
          </a:p>
        </p:txBody>
      </p:sp>
      <p:sp>
        <p:nvSpPr>
          <p:cNvPr id="75" name="Text Box 28"/>
          <p:cNvSpPr txBox="1">
            <a:spLocks noChangeArrowheads="1"/>
          </p:cNvSpPr>
          <p:nvPr/>
        </p:nvSpPr>
        <p:spPr bwMode="auto">
          <a:xfrm>
            <a:off x="3381942" y="1586043"/>
            <a:ext cx="838025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dirty="0" err="1">
                <a:latin typeface="Times New Roman" panose="02020603050405020304" pitchFamily="18" charset="0"/>
                <a:cs typeface="Times New Roman" panose="02020603050405020304" pitchFamily="18" charset="0"/>
              </a:rPr>
              <a:t>vươn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dài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cổ</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chúi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mỏ</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về</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phía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trước,định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đớp</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bọn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trẻ</a:t>
            </a:r>
            <a:r>
              <a:rPr lang="en-US" altLang="en-US" sz="2800" b="1" dirty="0">
                <a:latin typeface="Times New Roman" panose="02020603050405020304" pitchFamily="18" charset="0"/>
                <a:cs typeface="Times New Roman" panose="02020603050405020304" pitchFamily="18" charset="0"/>
              </a:rPr>
              <a:t>. </a:t>
            </a:r>
            <a:endParaRPr lang="en-US" altLang="en-US" sz="2800" dirty="0">
              <a:latin typeface="Times New Roman" panose="02020603050405020304" pitchFamily="18" charset="0"/>
              <a:cs typeface="Times New Roman" panose="02020603050405020304" pitchFamily="18" charset="0"/>
            </a:endParaRPr>
          </a:p>
        </p:txBody>
      </p:sp>
      <p:sp>
        <p:nvSpPr>
          <p:cNvPr id="76" name="Text Box 29"/>
          <p:cNvSpPr txBox="1">
            <a:spLocks noChangeArrowheads="1"/>
          </p:cNvSpPr>
          <p:nvPr/>
        </p:nvSpPr>
        <p:spPr bwMode="auto">
          <a:xfrm>
            <a:off x="1919046" y="2596038"/>
            <a:ext cx="76136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dirty="0" err="1">
                <a:latin typeface="Times New Roman" panose="02020603050405020304" pitchFamily="18" charset="0"/>
                <a:cs typeface="Times New Roman" panose="02020603050405020304" pitchFamily="18" charset="0"/>
              </a:rPr>
              <a:t>đút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vội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khẩu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súng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gỗ</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vào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túi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quần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chạy</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biến</a:t>
            </a:r>
            <a:r>
              <a:rPr lang="en-US" altLang="en-US" sz="2800" b="1" dirty="0">
                <a:latin typeface="Times New Roman" panose="02020603050405020304" pitchFamily="18" charset="0"/>
                <a:cs typeface="Times New Roman" panose="02020603050405020304" pitchFamily="18" charset="0"/>
              </a:rPr>
              <a:t>.</a:t>
            </a:r>
          </a:p>
        </p:txBody>
      </p:sp>
      <p:sp>
        <p:nvSpPr>
          <p:cNvPr id="77" name="Text Box 30"/>
          <p:cNvSpPr txBox="1">
            <a:spLocks noChangeArrowheads="1"/>
          </p:cNvSpPr>
          <p:nvPr/>
        </p:nvSpPr>
        <p:spPr bwMode="auto">
          <a:xfrm>
            <a:off x="1962844" y="3495618"/>
            <a:ext cx="59150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cs typeface="Times New Roman" panose="02020603050405020304" pitchFamily="18" charset="0"/>
              </a:rPr>
              <a:t>mếu máo nấp vào sau lưng Tiến.</a:t>
            </a:r>
          </a:p>
        </p:txBody>
      </p:sp>
      <p:sp>
        <p:nvSpPr>
          <p:cNvPr id="78" name="Text Box 31"/>
          <p:cNvSpPr txBox="1">
            <a:spLocks noChangeArrowheads="1"/>
          </p:cNvSpPr>
          <p:nvPr/>
        </p:nvSpPr>
        <p:spPr bwMode="auto">
          <a:xfrm>
            <a:off x="1579783" y="4388634"/>
            <a:ext cx="768191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cs typeface="Times New Roman" panose="02020603050405020304" pitchFamily="18" charset="0"/>
              </a:rPr>
              <a:t>liền nhặt một cành xoan, xua đàn ngỗng ra xa.</a:t>
            </a:r>
            <a:endParaRPr lang="en-US" altLang="en-US" sz="2800">
              <a:latin typeface="Times New Roman" panose="02020603050405020304" pitchFamily="18" charset="0"/>
              <a:cs typeface="Times New Roman" panose="02020603050405020304" pitchFamily="18" charset="0"/>
            </a:endParaRPr>
          </a:p>
        </p:txBody>
      </p:sp>
      <p:sp>
        <p:nvSpPr>
          <p:cNvPr id="79" name="Text Box 32"/>
          <p:cNvSpPr txBox="1">
            <a:spLocks noChangeArrowheads="1"/>
          </p:cNvSpPr>
          <p:nvPr/>
        </p:nvSpPr>
        <p:spPr bwMode="auto">
          <a:xfrm>
            <a:off x="2733624" y="5247392"/>
            <a:ext cx="59785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800" b="1">
                <a:latin typeface="Times New Roman" panose="02020603050405020304" pitchFamily="18" charset="0"/>
                <a:cs typeface="Times New Roman" panose="02020603050405020304" pitchFamily="18" charset="0"/>
              </a:rPr>
              <a:t>kêu quàng quạc, vươn cổ chạy miết.</a:t>
            </a:r>
            <a:endParaRPr lang="en-US" altLang="en-US" sz="2800">
              <a:latin typeface="Times New Roman" panose="02020603050405020304" pitchFamily="18" charset="0"/>
              <a:cs typeface="Times New Roman" panose="02020603050405020304" pitchFamily="18" charset="0"/>
            </a:endParaRPr>
          </a:p>
        </p:txBody>
      </p:sp>
      <p:pic>
        <p:nvPicPr>
          <p:cNvPr id="3" name="btnInknoeActivity">
            <a:extLst>
              <a:ext uri="{FF2B5EF4-FFF2-40B4-BE49-F238E27FC236}">
                <a16:creationId xmlns:a16="http://schemas.microsoft.com/office/drawing/2014/main" id="{663A1F20-92F1-4E1A-8593-6381890C6401}"/>
              </a:ext>
            </a:extLst>
          </p:cNvPr>
          <p:cNvPicPr>
            <a:picLocks noChangeAspect="1"/>
          </p:cNvPicPr>
          <p:nvPr>
            <p:custDataLst>
              <p:tags r:id="rId1"/>
            </p:custDataLst>
          </p:nvPr>
        </p:nvPicPr>
        <p:blipFill>
          <a:blip r:embed="rId4" r:link="rId5" cstate="print">
            <a:extLst>
              <a:ext uri="{28A0092B-C50C-407E-A947-70E740481C1C}">
                <a14:useLocalDpi xmlns:a14="http://schemas.microsoft.com/office/drawing/2010/main" val="0"/>
              </a:ext>
            </a:extLst>
          </a:blip>
          <a:stretch>
            <a:fillRect/>
          </a:stretch>
        </p:blipFill>
        <p:spPr>
          <a:xfrm>
            <a:off x="9242660" y="5623493"/>
            <a:ext cx="2219546" cy="571500"/>
          </a:xfrm>
          <a:prstGeom prst="rect">
            <a:avLst/>
          </a:prstGeom>
        </p:spPr>
      </p:pic>
    </p:spTree>
    <p:extLst>
      <p:ext uri="{BB962C8B-B14F-4D97-AF65-F5344CB8AC3E}">
        <p14:creationId xmlns:p14="http://schemas.microsoft.com/office/powerpoint/2010/main" val="10231969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NSWERS" val="false"/>
  <p:tag name="INKNOEBUTTONMODEL" val="{&quot;ActivityType&quot;:6,&quot;OptionCount&quot;:4,&quot;WcOptionCount&quot;:10,&quot;HasMultipleSubmission&quot;:false,&quot;HasAutoStop&quot;:true,&quot;HasMinimizeMode&quot;:true,&quot;TimerValue&quot;:&quot;04:00&quot;,&quot;HasAutoStart&quot;:false,&quot;HasCorrectAnswers&quot;:false,&quot;McqAnswers&quot;:[],&quot;ActivityId&quot;:null,&quot;IaMcqCompetition&quot;:false,&quot;IsAnonymous&quot;:false,&quot;AutoAdvance&quot;:false,&quot;IsCompetitionMode&quot;:false}"/>
</p:tagLst>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2264</TotalTime>
  <Words>1594</Words>
  <Application>Microsoft Office PowerPoint</Application>
  <PresentationFormat>Widescreen</PresentationFormat>
  <Paragraphs>193</Paragraphs>
  <Slides>29</Slides>
  <Notes>6</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29</vt:i4>
      </vt:variant>
    </vt:vector>
  </HeadingPairs>
  <TitlesOfParts>
    <vt:vector size="37" baseType="lpstr">
      <vt:lpstr>Arial</vt:lpstr>
      <vt:lpstr>Calibri</vt:lpstr>
      <vt:lpstr>Calibri Light</vt:lpstr>
      <vt:lpstr>Garamond</vt:lpstr>
      <vt:lpstr>Times New Roman</vt:lpstr>
      <vt:lpstr>1_Office Theme</vt:lpstr>
      <vt:lpstr>Organic</vt:lpstr>
      <vt:lpstr>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KHAI BINH</dc:creator>
  <cp:lastModifiedBy>ADMIN</cp:lastModifiedBy>
  <cp:revision>300</cp:revision>
  <dcterms:created xsi:type="dcterms:W3CDTF">2021-08-04T18:52:07Z</dcterms:created>
  <dcterms:modified xsi:type="dcterms:W3CDTF">2023-01-16T05:46:23Z</dcterms:modified>
</cp:coreProperties>
</file>