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87" r:id="rId2"/>
    <p:sldId id="297" r:id="rId3"/>
    <p:sldId id="303" r:id="rId4"/>
    <p:sldId id="300" r:id="rId5"/>
    <p:sldId id="302" r:id="rId6"/>
    <p:sldId id="301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A5D"/>
    <a:srgbClr val="FF8B5E"/>
    <a:srgbClr val="88D4B8"/>
    <a:srgbClr val="F58634"/>
    <a:srgbClr val="BC985F"/>
    <a:srgbClr val="FFECAD"/>
    <a:srgbClr val="FFEEAF"/>
    <a:srgbClr val="FFFFC3"/>
    <a:srgbClr val="DBB578"/>
    <a:srgbClr val="E4B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5280" autoAdjust="0"/>
  </p:normalViewPr>
  <p:slideViewPr>
    <p:cSldViewPr snapToGrid="0">
      <p:cViewPr varScale="1">
        <p:scale>
          <a:sx n="58" d="100"/>
          <a:sy n="58" d="100"/>
        </p:scale>
        <p:origin x="10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45155" y="0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52578" y="6488668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45155" y="0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452578" y="6488668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85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"/>
          <a:stretch/>
        </p:blipFill>
        <p:spPr>
          <a:xfrm rot="16200000">
            <a:off x="2667000" y="-2667000"/>
            <a:ext cx="6858001" cy="1219200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4"/>
          <a:stretch/>
        </p:blipFill>
        <p:spPr>
          <a:xfrm rot="10800000">
            <a:off x="2" y="97932"/>
            <a:ext cx="12192000" cy="676007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45155" y="0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52578" y="6488668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602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"/>
          <a:stretch/>
        </p:blipFill>
        <p:spPr>
          <a:xfrm rot="16200000">
            <a:off x="2667001" y="-2660904"/>
            <a:ext cx="6858001" cy="12192002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b="70388"/>
          <a:stretch/>
        </p:blipFill>
        <p:spPr>
          <a:xfrm rot="5400000">
            <a:off x="6109713" y="775715"/>
            <a:ext cx="6858003" cy="530656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45155" y="0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452578" y="6488668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737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"/>
          <a:stretch/>
        </p:blipFill>
        <p:spPr>
          <a:xfrm rot="16200000">
            <a:off x="2339011" y="-3438942"/>
            <a:ext cx="8044070" cy="1378226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45155" y="0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452578" y="6488668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802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3" t="6625" r="4603" b="1899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45155" y="0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452578" y="6488668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779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55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45155" y="0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452578" y="6488668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6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E98580-80CC-4B4F-86D9-D55FE4CEEA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7515987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7CAB72-3355-4FAA-BAEE-5F0ACCEE399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88621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75DCF6-A8FC-4D12-9C99-567CA3B256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568579-ABD4-47F2-8D3E-CB20E5EDAD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DDAF0C-D4C1-4E93-9AEC-EAA5E739D1AA}"/>
              </a:ext>
            </a:extLst>
          </p:cNvPr>
          <p:cNvSpPr txBox="1"/>
          <p:nvPr userDrawn="1"/>
        </p:nvSpPr>
        <p:spPr>
          <a:xfrm>
            <a:off x="25505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AF35A-A5A8-4D22-B204-5EA97A6E32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4" y="10455897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12233" r="13577" b="43768"/>
          <a:stretch/>
        </p:blipFill>
        <p:spPr>
          <a:xfrm>
            <a:off x="3613639" y="364518"/>
            <a:ext cx="7965829" cy="6493482"/>
          </a:xfrm>
          <a:prstGeom prst="rect">
            <a:avLst/>
          </a:prstGeom>
        </p:spPr>
      </p:pic>
      <p:sp>
        <p:nvSpPr>
          <p:cNvPr id="23" name="文本框 6"/>
          <p:cNvSpPr txBox="1"/>
          <p:nvPr/>
        </p:nvSpPr>
        <p:spPr>
          <a:xfrm>
            <a:off x="6191023" y="1545218"/>
            <a:ext cx="3450004" cy="953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gradFill flip="none" rotWithShape="1">
                  <a:gsLst>
                    <a:gs pos="0">
                      <a:srgbClr val="FFECAD"/>
                    </a:gs>
                    <a:gs pos="100000">
                      <a:srgbClr val="BC985F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bifone KT" panose="02040603050506020204" pitchFamily="18" charset="0"/>
                <a:ea typeface="仓耳今楷05-6763 W05" panose="02020400000000000000" pitchFamily="18" charset="-122"/>
              </a:rPr>
              <a:t>LỊCH SỬ</a:t>
            </a:r>
          </a:p>
        </p:txBody>
      </p:sp>
      <p:sp>
        <p:nvSpPr>
          <p:cNvPr id="24" name="文本框 6"/>
          <p:cNvSpPr txBox="1"/>
          <p:nvPr/>
        </p:nvSpPr>
        <p:spPr>
          <a:xfrm>
            <a:off x="5152293" y="2549430"/>
            <a:ext cx="5213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gradFill flip="none" rotWithShape="1">
                  <a:gsLst>
                    <a:gs pos="0">
                      <a:srgbClr val="FFECAD"/>
                    </a:gs>
                    <a:gs pos="100000">
                      <a:srgbClr val="BC985F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仓耳今楷05-6763 W05" panose="02020400000000000000" pitchFamily="18" charset="-122"/>
              </a:rPr>
              <a:t>KIỂM TRA</a:t>
            </a:r>
          </a:p>
          <a:p>
            <a:pPr algn="ctr"/>
            <a:r>
              <a:rPr lang="en-US" altLang="zh-CN" sz="6600" b="1" dirty="0">
                <a:gradFill flip="none" rotWithShape="1">
                  <a:gsLst>
                    <a:gs pos="0">
                      <a:srgbClr val="FFECAD"/>
                    </a:gs>
                    <a:gs pos="100000">
                      <a:srgbClr val="BC985F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仓耳今楷05-6763 W05" panose="02020400000000000000" pitchFamily="18" charset="-122"/>
              </a:rPr>
              <a:t>CUỐI HỌC KÌ 1</a:t>
            </a:r>
          </a:p>
        </p:txBody>
      </p:sp>
    </p:spTree>
    <p:extLst>
      <p:ext uri="{BB962C8B-B14F-4D97-AF65-F5344CB8AC3E}">
        <p14:creationId xmlns:p14="http://schemas.microsoft.com/office/powerpoint/2010/main" val="27643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62560"/>
            <a:ext cx="11856720" cy="615788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-10160" y="-1152524"/>
            <a:ext cx="12202160" cy="8012434"/>
            <a:chOff x="-1562100" y="-45932"/>
            <a:chExt cx="13754100" cy="689935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50" y="-23631"/>
              <a:ext cx="6877050" cy="687705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62100" y="-45932"/>
              <a:ext cx="6877050" cy="6877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94615" y="324347"/>
            <a:ext cx="1209738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900" b="1" dirty="0">
                <a:solidFill>
                  <a:srgbClr val="FF8B5E"/>
                </a:solidFill>
                <a:latin typeface="UTM Avo" panose="02040603050506020204" pitchFamily="18" charset="0"/>
              </a:rPr>
              <a:t>Câu 1: Nước Văn Lang ra đời ở khu vực nào?</a:t>
            </a:r>
            <a:endParaRPr lang="vi-VN" sz="3900" dirty="0">
              <a:solidFill>
                <a:srgbClr val="FF8B5E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037"/>
          <a:stretch/>
        </p:blipFill>
        <p:spPr>
          <a:xfrm>
            <a:off x="0" y="5340172"/>
            <a:ext cx="12192000" cy="151324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590482" y="1181255"/>
            <a:ext cx="7458392" cy="954316"/>
            <a:chOff x="600075" y="1778365"/>
            <a:chExt cx="4751070" cy="954316"/>
          </a:xfrm>
        </p:grpSpPr>
        <p:sp>
          <p:nvSpPr>
            <p:cNvPr id="26" name="Rectangle 25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Tiền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Hậu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90481" y="2328032"/>
            <a:ext cx="7458393" cy="954316"/>
            <a:chOff x="600075" y="1778365"/>
            <a:chExt cx="4751070" cy="954316"/>
          </a:xfrm>
        </p:grpSpPr>
        <p:sp>
          <p:nvSpPr>
            <p:cNvPr id="31" name="Rectangle 30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Hồng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Mã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90481" y="3492424"/>
            <a:ext cx="7458392" cy="954316"/>
            <a:chOff x="600075" y="1778365"/>
            <a:chExt cx="4751070" cy="954316"/>
          </a:xfrm>
        </p:grpSpPr>
        <p:sp>
          <p:nvSpPr>
            <p:cNvPr id="34" name="Rectangle 33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Hồng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Đà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Lô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590481" y="4677793"/>
            <a:ext cx="7458392" cy="954316"/>
            <a:chOff x="600075" y="1778365"/>
            <a:chExt cx="4751070" cy="954316"/>
          </a:xfrm>
        </p:grpSpPr>
        <p:sp>
          <p:nvSpPr>
            <p:cNvPr id="37" name="Rectangle 36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Hồng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Thái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Bình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87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62560"/>
            <a:ext cx="11856720" cy="615788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0386" y="280348"/>
            <a:ext cx="112410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3200" b="1" dirty="0" err="1">
                <a:solidFill>
                  <a:srgbClr val="FF8B5E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altLang="en-US" sz="3200" b="1" dirty="0">
                <a:solidFill>
                  <a:srgbClr val="FF8B5E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fr-FR" altLang="en-US" sz="3200" b="1" dirty="0">
                <a:solidFill>
                  <a:srgbClr val="FF8B5E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kumimoji="0" lang="fr-FR" altLang="en-US" sz="3200" b="1" i="0" u="none" strike="noStrike" cap="none" normalizeH="0" baseline="0" dirty="0">
              <a:ln>
                <a:noFill/>
              </a:ln>
              <a:solidFill>
                <a:srgbClr val="FF8B5E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1" i="0" u="none" strike="noStrike" cap="none" normalizeH="0" baseline="0" dirty="0" err="1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kumimoji="0" lang="fr-FR" altLang="en-US" sz="3200" b="1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8B5E"/>
                </a:solidFill>
                <a:effectLst/>
                <a:latin typeface="UTM Avo" panose="02040603050506020204" pitchFamily="18" charset="0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12399"/>
              </p:ext>
            </p:extLst>
          </p:nvPr>
        </p:nvGraphicFramePr>
        <p:xfrm>
          <a:off x="358193" y="1967796"/>
          <a:ext cx="11465453" cy="3907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4279">
                  <a:extLst>
                    <a:ext uri="{9D8B030D-6E8A-4147-A177-3AD203B41FA5}">
                      <a16:colId xmlns:a16="http://schemas.microsoft.com/office/drawing/2014/main" val="1282040757"/>
                    </a:ext>
                  </a:extLst>
                </a:gridCol>
                <a:gridCol w="9921174">
                  <a:extLst>
                    <a:ext uri="{9D8B030D-6E8A-4147-A177-3AD203B41FA5}">
                      <a16:colId xmlns:a16="http://schemas.microsoft.com/office/drawing/2014/main" val="3124852655"/>
                    </a:ext>
                  </a:extLst>
                </a:gridCol>
              </a:tblGrid>
              <a:tr h="976928">
                <a:tc>
                  <a:txBody>
                    <a:bodyPr/>
                    <a:lstStyle/>
                    <a:p>
                      <a:endParaRPr lang="en-US" sz="2600" b="1" dirty="0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Ngồi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yên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đợi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giặc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sang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xâm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lược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rồi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đem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quân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ra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đánh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2600" b="1" dirty="0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916129"/>
                  </a:ext>
                </a:extLst>
              </a:tr>
              <a:tr h="976928">
                <a:tc>
                  <a:txBody>
                    <a:bodyPr/>
                    <a:lstStyle/>
                    <a:p>
                      <a:endParaRPr lang="en-US" sz="2600" b="1" dirty="0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Chiến</a:t>
                      </a:r>
                      <a:r>
                        <a:rPr lang="fr-FR" sz="2600" b="1" kern="1200" baseline="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baseline="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thuật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đánh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giặc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ở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cả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đường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thủy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đường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bộ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2600" b="1" dirty="0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640635"/>
                  </a:ext>
                </a:extLst>
              </a:tr>
              <a:tr h="976928">
                <a:tc>
                  <a:txBody>
                    <a:bodyPr/>
                    <a:lstStyle/>
                    <a:p>
                      <a:endParaRPr lang="en-US" sz="2600" b="1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Dùng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kế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cắm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cọc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gỗ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đầu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nhọn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xuống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sông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Như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Nguyệt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2600" b="1" dirty="0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220502"/>
                  </a:ext>
                </a:extLst>
              </a:tr>
              <a:tr h="976928">
                <a:tc>
                  <a:txBody>
                    <a:bodyPr/>
                    <a:lstStyle/>
                    <a:p>
                      <a:endParaRPr lang="en-US" sz="2600" b="1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Chủ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động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giảng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hòa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để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mở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lối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thoát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cho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600" b="1" kern="1200" dirty="0" err="1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giặc</a:t>
                      </a:r>
                      <a:r>
                        <a:rPr lang="fr-FR" sz="2600" b="1" kern="1200" dirty="0">
                          <a:solidFill>
                            <a:srgbClr val="206A5D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2600" b="1" dirty="0">
                        <a:solidFill>
                          <a:srgbClr val="206A5D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089914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037"/>
          <a:stretch/>
        </p:blipFill>
        <p:spPr>
          <a:xfrm>
            <a:off x="0" y="5340172"/>
            <a:ext cx="12192000" cy="15132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88" y="2937338"/>
            <a:ext cx="1279190" cy="9580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88" y="1952143"/>
            <a:ext cx="1093428" cy="969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88" y="3911051"/>
            <a:ext cx="1093428" cy="969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16" y="4918864"/>
            <a:ext cx="1279190" cy="9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62560"/>
            <a:ext cx="11856720" cy="61578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3608198"/>
            <a:ext cx="12192000" cy="3233499"/>
            <a:chOff x="0" y="4328997"/>
            <a:chExt cx="10357504" cy="2512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28997"/>
              <a:ext cx="5184659" cy="250850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2845" y="4333188"/>
              <a:ext cx="5184659" cy="2508509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07416" y="626311"/>
            <a:ext cx="120973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3:</a:t>
            </a:r>
            <a:r>
              <a:rPr lang="vi-VN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Ngô Quyền đánh tan quân Nam Hán </a:t>
            </a:r>
            <a:endParaRPr lang="en-US" sz="4000" b="1" dirty="0">
              <a:solidFill>
                <a:srgbClr val="FF8B5E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trên sông Bạch Đằng năm nào?</a:t>
            </a:r>
            <a:endParaRPr lang="vi-VN" sz="4000" dirty="0">
              <a:solidFill>
                <a:srgbClr val="FF8B5E"/>
              </a:solidFill>
              <a:latin typeface="UTM Avo" panose="020406030505060202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91193" y="2340824"/>
            <a:ext cx="4084339" cy="954316"/>
            <a:chOff x="600075" y="1778365"/>
            <a:chExt cx="4751070" cy="954316"/>
          </a:xfrm>
        </p:grpSpPr>
        <p:sp>
          <p:nvSpPr>
            <p:cNvPr id="26" name="Rectangle 25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Năm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839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73535" y="3428313"/>
            <a:ext cx="4084339" cy="954316"/>
            <a:chOff x="600075" y="1778365"/>
            <a:chExt cx="4751070" cy="954316"/>
          </a:xfrm>
        </p:grpSpPr>
        <p:sp>
          <p:nvSpPr>
            <p:cNvPr id="20" name="Rectangle 19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Năm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938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45534" y="2342526"/>
            <a:ext cx="4101997" cy="954316"/>
            <a:chOff x="600075" y="1778365"/>
            <a:chExt cx="4751070" cy="954316"/>
          </a:xfrm>
        </p:grpSpPr>
        <p:sp>
          <p:nvSpPr>
            <p:cNvPr id="23" name="Rectangle 22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Năm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968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27876" y="3430015"/>
            <a:ext cx="4101997" cy="954316"/>
            <a:chOff x="600075" y="1778365"/>
            <a:chExt cx="4751070" cy="954316"/>
          </a:xfrm>
        </p:grpSpPr>
        <p:sp>
          <p:nvSpPr>
            <p:cNvPr id="41" name="Rectangle 40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Năm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983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037"/>
          <a:stretch/>
        </p:blipFill>
        <p:spPr>
          <a:xfrm>
            <a:off x="0" y="5340172"/>
            <a:ext cx="12192000" cy="15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5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52705"/>
            <a:ext cx="11856720" cy="615788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5566" y="2534504"/>
            <a:ext cx="5626516" cy="954316"/>
            <a:chOff x="600075" y="1778365"/>
            <a:chExt cx="4751070" cy="954316"/>
          </a:xfrm>
        </p:grpSpPr>
        <p:sp>
          <p:nvSpPr>
            <p:cNvPr id="26" name="Rectangle 25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A. </a:t>
              </a:r>
              <a:r>
                <a:rPr lang="vi-V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Vườn không nhà trống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7729" y="3820689"/>
            <a:ext cx="5626516" cy="954316"/>
            <a:chOff x="600075" y="1778365"/>
            <a:chExt cx="4751070" cy="954316"/>
          </a:xfrm>
        </p:grpSpPr>
        <p:sp>
          <p:nvSpPr>
            <p:cNvPr id="20" name="Rectangle 19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Chiến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dịch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thần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tốc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53846" y="2521189"/>
            <a:ext cx="5650842" cy="954316"/>
            <a:chOff x="600075" y="1778365"/>
            <a:chExt cx="4751070" cy="954316"/>
          </a:xfrm>
        </p:grpSpPr>
        <p:sp>
          <p:nvSpPr>
            <p:cNvPr id="23" name="Rectangle 22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Chủ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động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giảng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hòa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63004" y="3820689"/>
            <a:ext cx="5650842" cy="954316"/>
            <a:chOff x="600075" y="1778365"/>
            <a:chExt cx="4751070" cy="954316"/>
          </a:xfrm>
        </p:grpSpPr>
        <p:sp>
          <p:nvSpPr>
            <p:cNvPr id="41" name="Rectangle 40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Mũi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nhọn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tấn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công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915970"/>
            <a:ext cx="12140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Câu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4: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Trong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cuộc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kháng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chiến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chống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quân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Mông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Nguyên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,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vua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tôi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nhà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Trần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đã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dùng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chiến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thuật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gì</a:t>
            </a:r>
            <a:r>
              <a:rPr lang="en-US" sz="3500" b="1" dirty="0">
                <a:solidFill>
                  <a:srgbClr val="FF8B5E"/>
                </a:solidFill>
                <a:latin typeface="UTM Avo" panose="02040603050506020204" pitchFamily="18" charset="0"/>
              </a:rPr>
              <a:t> ? </a:t>
            </a:r>
            <a:endParaRPr lang="vi-VN" sz="3500" dirty="0">
              <a:solidFill>
                <a:srgbClr val="FF8B5E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36037"/>
          <a:stretch/>
        </p:blipFill>
        <p:spPr>
          <a:xfrm>
            <a:off x="0" y="5000736"/>
            <a:ext cx="12192000" cy="18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62560"/>
            <a:ext cx="11856720" cy="6157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187"/>
            <a:ext cx="7762875" cy="532181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72043" y="2310222"/>
            <a:ext cx="4814730" cy="954316"/>
            <a:chOff x="600075" y="1778365"/>
            <a:chExt cx="4751070" cy="954316"/>
          </a:xfrm>
        </p:grpSpPr>
        <p:sp>
          <p:nvSpPr>
            <p:cNvPr id="26" name="Rectangle 25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Lý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Nhân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5001" y="3597377"/>
            <a:ext cx="4814730" cy="954316"/>
            <a:chOff x="600075" y="1778365"/>
            <a:chExt cx="4751070" cy="954316"/>
          </a:xfrm>
        </p:grpSpPr>
        <p:sp>
          <p:nvSpPr>
            <p:cNvPr id="20" name="Rectangle 19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Lý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Cao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Tông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68438" y="2316337"/>
            <a:ext cx="4835546" cy="954316"/>
            <a:chOff x="600075" y="1778365"/>
            <a:chExt cx="4751070" cy="954316"/>
          </a:xfrm>
        </p:grpSpPr>
        <p:sp>
          <p:nvSpPr>
            <p:cNvPr id="23" name="Rectangle 22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Lý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Thái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Tông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68438" y="3602522"/>
            <a:ext cx="4835546" cy="954316"/>
            <a:chOff x="600075" y="1778365"/>
            <a:chExt cx="4751070" cy="954316"/>
          </a:xfrm>
        </p:grpSpPr>
        <p:sp>
          <p:nvSpPr>
            <p:cNvPr id="41" name="Rectangle 40"/>
            <p:cNvSpPr/>
            <p:nvPr/>
          </p:nvSpPr>
          <p:spPr>
            <a:xfrm>
              <a:off x="600075" y="1778365"/>
              <a:ext cx="4667250" cy="876300"/>
            </a:xfrm>
            <a:prstGeom prst="rect">
              <a:avLst/>
            </a:prstGeom>
            <a:solidFill>
              <a:srgbClr val="206A5D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83895" y="1856381"/>
              <a:ext cx="4667250" cy="876300"/>
            </a:xfrm>
            <a:prstGeom prst="rect">
              <a:avLst/>
            </a:prstGeom>
            <a:solidFill>
              <a:srgbClr val="88D4B8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D.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Lý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Thái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Tổ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7416" y="626311"/>
            <a:ext cx="120973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5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Vị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vua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nào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thời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Lý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dời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kinh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đô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về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8B5E"/>
                </a:solidFill>
                <a:latin typeface="UTM Avo" panose="02040603050506020204" pitchFamily="18" charset="0"/>
              </a:rPr>
              <a:t>Thăng</a:t>
            </a:r>
            <a:r>
              <a:rPr lang="en-US" sz="4000" b="1" dirty="0">
                <a:solidFill>
                  <a:srgbClr val="FF8B5E"/>
                </a:solidFill>
                <a:latin typeface="UTM Avo" panose="02040603050506020204" pitchFamily="18" charset="0"/>
              </a:rPr>
              <a:t> Long? </a:t>
            </a:r>
            <a:endParaRPr lang="vi-VN" sz="4000" dirty="0">
              <a:solidFill>
                <a:srgbClr val="FF8B5E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9592" y="3476625"/>
            <a:ext cx="4922406" cy="33745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037"/>
          <a:stretch/>
        </p:blipFill>
        <p:spPr>
          <a:xfrm>
            <a:off x="0" y="5340172"/>
            <a:ext cx="12192000" cy="15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246</Words>
  <Application>Microsoft Office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UTM Avo</vt:lpstr>
      <vt:lpstr>UTM Mobifone KT</vt:lpstr>
      <vt:lpstr>Arial</vt:lpstr>
      <vt:lpstr>UTM American Sans</vt:lpstr>
      <vt:lpstr>Times New Roman</vt:lpstr>
      <vt:lpstr>Calibri Light</vt:lpstr>
      <vt:lpstr>Calibri</vt:lpstr>
      <vt:lpstr>等线</vt:lpstr>
      <vt:lpstr>UTM Arruba KT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ADMIN</cp:lastModifiedBy>
  <cp:revision>161</cp:revision>
  <dcterms:created xsi:type="dcterms:W3CDTF">2019-03-29T12:25:33Z</dcterms:created>
  <dcterms:modified xsi:type="dcterms:W3CDTF">2023-01-16T22:47:04Z</dcterms:modified>
  <cp:version>A10</cp:version>
</cp:coreProperties>
</file>