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7" r:id="rId2"/>
    <p:sldId id="28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Ravie" panose="04040805050809020602" pitchFamily="82" charset="0"/>
      <p:regular r:id="rId23"/>
    </p:embeddedFont>
    <p:embeddedFont>
      <p:font typeface="Snap ITC" panose="04040A07060A02020202" pitchFamily="82" charset="0"/>
      <p:regular r:id="rId24"/>
    </p:embeddedFont>
    <p:embeddedFont>
      <p:font typeface="Cambria" panose="02040503050406030204" pitchFamily="18" charset="0"/>
      <p:regular r:id="rId25"/>
      <p:bold r:id="rId26"/>
      <p:italic r:id="rId27"/>
      <p:boldItalic r:id="rId28"/>
    </p:embeddedFont>
    <p:embeddedFont>
      <p:font typeface="HP001 4 hàng" panose="020B0604020202020204"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Goudy Stout"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4352-0976-453C-BDD5-E3511B0349AB}"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F9091-F263-49B7-8F83-38DAD57B348B}" type="slidenum">
              <a:rPr lang="en-US" smtClean="0"/>
              <a:t>‹#›</a:t>
            </a:fld>
            <a:endParaRPr lang="en-US"/>
          </a:p>
        </p:txBody>
      </p:sp>
    </p:spTree>
    <p:extLst>
      <p:ext uri="{BB962C8B-B14F-4D97-AF65-F5344CB8AC3E}">
        <p14:creationId xmlns:p14="http://schemas.microsoft.com/office/powerpoint/2010/main" val="105721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271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4271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8619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6040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51865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8730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2849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47391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2644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1751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0217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5397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04633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7149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3688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8980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1977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017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605057"/>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9106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inpin heiti" charset="-122"/>
                <a:ea typeface="inpin heiti" charset="-122"/>
                <a:cs typeface="+mn-cs"/>
                <a:sym typeface="+mn-ea"/>
              </a:rPr>
              <a:t>ibaotu.com</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80703" y="-1111623"/>
            <a:ext cx="1864611" cy="3173505"/>
          </a:xfrm>
          <a:prstGeom prst="rect">
            <a:avLst/>
          </a:prstGeom>
        </p:spPr>
      </p:pic>
      <p:sp>
        <p:nvSpPr>
          <p:cNvPr id="4" name="Rectangle 3"/>
          <p:cNvSpPr/>
          <p:nvPr userDrawn="1"/>
        </p:nvSpPr>
        <p:spPr>
          <a:xfrm>
            <a:off x="11192994" y="0"/>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p:cNvSpPr/>
          <p:nvPr userDrawn="1"/>
        </p:nvSpPr>
        <p:spPr>
          <a:xfrm>
            <a:off x="183908" y="6610969"/>
            <a:ext cx="813043" cy="253916"/>
          </a:xfrm>
          <a:prstGeom prst="rect">
            <a:avLst/>
          </a:prstGeom>
          <a:noFill/>
        </p:spPr>
        <p:txBody>
          <a:bodyPr wrap="none" lIns="91440" tIns="45720" rIns="91440" bIns="45720">
            <a:spAutoFit/>
          </a:bodyPr>
          <a:lstStyle/>
          <a:p>
            <a:pPr algn="ctr"/>
            <a:r>
              <a:rPr lang="en-US" sz="1050" b="0" cap="none" spc="0" dirty="0" smtClean="0">
                <a:ln w="0"/>
                <a:solidFill>
                  <a:schemeClr val="accent1"/>
                </a:solidFill>
                <a:effectLst>
                  <a:outerShdw blurRad="38100" dist="25400" dir="5400000" algn="ctr" rotWithShape="0">
                    <a:srgbClr val="6E747A">
                      <a:alpha val="43000"/>
                    </a:srgbClr>
                  </a:outerShdw>
                </a:effectLst>
              </a:rPr>
              <a:t>MANGNON</a:t>
            </a:r>
            <a:endParaRPr lang="en-US" sz="105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4281454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9.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4229413" y="3142536"/>
            <a:ext cx="515504" cy="447470"/>
          </a:xfrm>
          <a:prstGeom prst="rect">
            <a:avLst/>
          </a:prstGeom>
        </p:spPr>
      </p:pic>
      <p:grpSp>
        <p:nvGrpSpPr>
          <p:cNvPr id="11" name="组合 10">
            <a:extLst>
              <a:ext uri="{FF2B5EF4-FFF2-40B4-BE49-F238E27FC236}">
                <a16:creationId xmlns:a16="http://schemas.microsoft.com/office/drawing/2014/main" id="{D0C6E379-722E-408C-BA9E-9720A9865290}"/>
              </a:ext>
            </a:extLst>
          </p:cNvPr>
          <p:cNvGrpSpPr/>
          <p:nvPr/>
        </p:nvGrpSpPr>
        <p:grpSpPr>
          <a:xfrm>
            <a:off x="2435232" y="274961"/>
            <a:ext cx="3515582" cy="944239"/>
            <a:chOff x="7022097" y="4300084"/>
            <a:chExt cx="3515582" cy="1050667"/>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7022097" y="4459632"/>
              <a:ext cx="3361009" cy="891119"/>
              <a:chOff x="7473163" y="5396166"/>
              <a:chExt cx="3361009" cy="891119"/>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3163" y="5396166"/>
                <a:ext cx="3361009" cy="891119"/>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7857539" y="5396166"/>
                <a:ext cx="297663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Chính</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a:t>
                </a:r>
                <a:r>
                  <a:rPr kumimoji="0" lang="en-US" altLang="zh-CN" sz="4400" b="0" i="0" u="none" strike="noStrike" kern="1200" cap="none" spc="0" normalizeH="0" baseline="0" noProof="0" dirty="0" err="1" smtClean="0">
                    <a:ln w="28575">
                      <a:noFill/>
                    </a:ln>
                    <a:solidFill>
                      <a:srgbClr val="FFA300"/>
                    </a:solidFill>
                    <a:effectLst/>
                    <a:uLnTx/>
                    <a:uFillTx/>
                    <a:latin typeface="UTM A&amp;S Graceland" panose="02040603050506020204" pitchFamily="18" charset="0"/>
                    <a:ea typeface="inpin heiti" charset="-122"/>
                    <a:cs typeface="+mn-cs"/>
                  </a:rPr>
                  <a:t>tả</a:t>
                </a:r>
                <a:r>
                  <a:rPr kumimoji="0" lang="en-US" altLang="zh-CN" sz="4400" b="0" i="0" u="none" strike="noStrike" kern="1200" cap="none" spc="0" normalizeH="0" baseline="0" noProof="0" dirty="0" smtClean="0">
                    <a:ln w="28575">
                      <a:noFill/>
                    </a:ln>
                    <a:solidFill>
                      <a:srgbClr val="FFA300"/>
                    </a:solidFill>
                    <a:effectLst/>
                    <a:uLnTx/>
                    <a:uFillTx/>
                    <a:latin typeface="UTM A&amp;S Graceland" panose="02040603050506020204" pitchFamily="18" charset="0"/>
                    <a:ea typeface="inpin heiti" charset="-122"/>
                    <a:cs typeface="+mn-cs"/>
                  </a:rPr>
                  <a:t> 4</a:t>
                </a:r>
                <a:endParaRPr kumimoji="0" lang="zh-CN" altLang="en-US" sz="4400" b="0" i="0" u="none" strike="noStrike" kern="1200" cap="none" spc="0" normalizeH="0" baseline="0" noProof="0" dirty="0">
                  <a:ln w="28575">
                    <a:noFill/>
                  </a:ln>
                  <a:solidFill>
                    <a:srgbClr val="FFA300"/>
                  </a:solidFill>
                  <a:effectLst/>
                  <a:uLnTx/>
                  <a:uFillTx/>
                  <a:latin typeface="UTM A&amp;S Graceland"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9919017" y="4300084"/>
              <a:ext cx="618662" cy="584464"/>
            </a:xfrm>
            <a:prstGeom prst="rect">
              <a:avLst/>
            </a:prstGeom>
          </p:spPr>
        </p:pic>
      </p:grpSp>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10364820" y="5703996"/>
            <a:ext cx="655876" cy="579663"/>
          </a:xfrm>
          <a:prstGeom prst="rect">
            <a:avLst/>
          </a:prstGeom>
        </p:spPr>
      </p:pic>
      <p:grpSp>
        <p:nvGrpSpPr>
          <p:cNvPr id="25" name="组合 24">
            <a:extLst>
              <a:ext uri="{FF2B5EF4-FFF2-40B4-BE49-F238E27FC236}">
                <a16:creationId xmlns:a16="http://schemas.microsoft.com/office/drawing/2014/main" id="{044E9C83-2DA0-41B7-B1BA-7932D94B2DD5}"/>
              </a:ext>
            </a:extLst>
          </p:cNvPr>
          <p:cNvGrpSpPr/>
          <p:nvPr/>
        </p:nvGrpSpPr>
        <p:grpSpPr>
          <a:xfrm>
            <a:off x="-194225" y="27717"/>
            <a:ext cx="3047402" cy="3065857"/>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pic>
        <p:nvPicPr>
          <p:cNvPr id="8"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30140" y="-433493"/>
            <a:ext cx="812800" cy="812800"/>
          </a:xfrm>
          <a:prstGeom prst="rect">
            <a:avLst/>
          </a:prstGeom>
        </p:spPr>
      </p:pic>
      <p:grpSp>
        <p:nvGrpSpPr>
          <p:cNvPr id="13" name="Group 12"/>
          <p:cNvGrpSpPr/>
          <p:nvPr/>
        </p:nvGrpSpPr>
        <p:grpSpPr>
          <a:xfrm>
            <a:off x="2959440" y="1466713"/>
            <a:ext cx="7304016" cy="1891162"/>
            <a:chOff x="6053540" y="547426"/>
            <a:chExt cx="5621755" cy="2237333"/>
          </a:xfrm>
        </p:grpSpPr>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65289" y="2045841"/>
              <a:ext cx="710006" cy="738918"/>
            </a:xfrm>
            <a:prstGeom prst="rect">
              <a:avLst/>
            </a:prstGeom>
            <a:scene3d>
              <a:camera prst="orthographicFront"/>
              <a:lightRig rig="threePt" dir="t"/>
            </a:scene3d>
          </p:spPr>
        </p:pic>
        <p:sp>
          <p:nvSpPr>
            <p:cNvPr id="19" name="TextBox 18"/>
            <p:cNvSpPr txBox="1"/>
            <p:nvPr/>
          </p:nvSpPr>
          <p:spPr>
            <a:xfrm>
              <a:off x="6053540" y="547426"/>
              <a:ext cx="4621087" cy="1856982"/>
            </a:xfrm>
            <a:prstGeom prst="rect">
              <a:avLst/>
            </a:prstGeom>
            <a:noFill/>
          </p:spPr>
          <p:txBody>
            <a:bodyPr wrap="square" rtlCol="0">
              <a:spAutoFit/>
              <a:scene3d>
                <a:camera prst="perspectiveLeft"/>
                <a:lightRig rig="threePt" dir="t"/>
              </a:scene3d>
              <a:sp3d extrusionH="57150">
                <a:bevelT w="82550" h="38100" prst="coolSlant"/>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a:noFill/>
                  </a:ln>
                  <a:solidFill>
                    <a:srgbClr val="FF9409"/>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K</a:t>
              </a:r>
              <a:r>
                <a:rPr kumimoji="0" lang="en-US" sz="9600" b="0" i="0" u="none" strike="noStrike" kern="1200" cap="none" spc="0" normalizeH="0" baseline="0" noProof="0" dirty="0" smtClean="0">
                  <a:ln>
                    <a:noFill/>
                  </a:ln>
                  <a:solidFill>
                    <a:srgbClr val="C000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É</a:t>
              </a:r>
              <a:r>
                <a:rPr kumimoji="0" lang="en-US" sz="9600" b="0" i="0" u="none" strike="noStrike" kern="1200" cap="none" spc="0" normalizeH="0" baseline="0" noProof="0" dirty="0" smtClean="0">
                  <a:ln>
                    <a:noFill/>
                  </a:ln>
                  <a:solidFill>
                    <a:srgbClr val="FF2E84"/>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r>
                <a:rPr kumimoji="0" lang="en-US" sz="9600" b="0" i="0" u="none" strike="noStrike" kern="1200" cap="none" spc="0" normalizeH="0" baseline="0" noProof="0" dirty="0" smtClean="0">
                  <a:ln>
                    <a:noFill/>
                  </a:ln>
                  <a:solidFill>
                    <a:srgbClr val="FFFF00"/>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 </a:t>
              </a:r>
              <a:r>
                <a:rPr kumimoji="0" lang="en-US" sz="9600" b="0" i="0" u="none" strike="noStrike" kern="1200" cap="none" spc="0" normalizeH="0" baseline="0" noProof="0" dirty="0" smtClean="0">
                  <a:ln>
                    <a:noFill/>
                  </a:ln>
                  <a:solidFill>
                    <a:srgbClr val="FFEF01"/>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C</a:t>
              </a:r>
              <a:r>
                <a:rPr kumimoji="0" lang="en-US" sz="9600" b="0" i="0" u="none" strike="noStrike" kern="1200" cap="none" spc="0" normalizeH="0" baseline="0" noProof="0" dirty="0" smtClean="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rPr>
                <a:t>O</a:t>
              </a:r>
              <a:endParaRPr kumimoji="0" lang="en-US" sz="9600" b="0" i="0" u="none" strike="noStrike" kern="1200" cap="none" spc="0" normalizeH="0" baseline="0" noProof="0" dirty="0">
                <a:ln>
                  <a:noFill/>
                </a:ln>
                <a:solidFill>
                  <a:srgbClr val="AE6013"/>
                </a:solidFill>
                <a:effectLst>
                  <a:outerShdw blurRad="50800" dist="38100" dir="16200000" rotWithShape="0">
                    <a:prstClr val="black">
                      <a:alpha val="40000"/>
                    </a:prstClr>
                  </a:outerShdw>
                  <a:reflection blurRad="6350" stA="50000" endA="300" endPos="50000" dist="29997" dir="5400000" sy="-100000" algn="bl" rotWithShape="0"/>
                </a:effectLst>
                <a:uLnTx/>
                <a:uFillTx/>
                <a:latin typeface="Ravie" panose="04040805050809020602" pitchFamily="82" charset="0"/>
                <a:ea typeface="+mn-ea"/>
                <a:cs typeface="+mn-cs"/>
              </a:endParaRPr>
            </a:p>
          </p:txBody>
        </p:sp>
      </p:grpSp>
      <p:pic>
        <p:nvPicPr>
          <p:cNvPr id="1026" name="Picture 2" descr="Vector tráº» em chÆ¡i kÃ©o co - Free.Vector6.com"/>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284" b="100000" l="0" r="99521">
                        <a14:foregroundMark x1="1597" y1="56233" x2="9585" y2="97347"/>
                        <a14:foregroundMark x1="8147" y1="87533" x2="93930" y2="88064"/>
                        <a14:foregroundMark x1="95847" y1="84881" x2="99521" y2="68435"/>
                        <a14:backgroundMark x1="479" y1="25729" x2="479" y2="54907"/>
                        <a14:backgroundMark x1="19169" y1="44562" x2="21885" y2="47745"/>
                        <a14:backgroundMark x1="33546" y1="49337" x2="34345" y2="64191"/>
                        <a14:backgroundMark x1="35144" y1="62599" x2="63898" y2="60743"/>
                        <a14:backgroundMark x1="62300" y1="59682" x2="71406" y2="26790"/>
                      </a14:backgroundRemoval>
                    </a14:imgEffect>
                    <a14:imgEffect>
                      <a14:saturation sat="300000"/>
                    </a14:imgEffect>
                  </a14:imgLayer>
                </a14:imgProps>
              </a:ext>
              <a:ext uri="{28A0092B-C50C-407E-A947-70E740481C1C}">
                <a14:useLocalDpi xmlns:a14="http://schemas.microsoft.com/office/drawing/2010/main" val="0"/>
              </a:ext>
            </a:extLst>
          </a:blip>
          <a:srcRect t="41129"/>
          <a:stretch/>
        </p:blipFill>
        <p:spPr bwMode="auto">
          <a:xfrm>
            <a:off x="0" y="3145725"/>
            <a:ext cx="12192000" cy="3761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ÄÃ¡m mÃ¢y Trá»i Clip nghá» thuáº­t - Phim hoáº¡t hÃ¬nh máº·t trá»i mÃ u vÃ ng png táº£i vá»  - Miá»n phÃ­ trong suá»t Hoa png Táº£i vá»."/>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37153"/>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7" cstate="print">
            <a:extLst>
              <a:ext uri="{28A0092B-C50C-407E-A947-70E740481C1C}">
                <a14:useLocalDpi xmlns:a14="http://schemas.microsoft.com/office/drawing/2010/main" val="0"/>
              </a:ext>
            </a:extLst>
          </a:blip>
          <a:srcRect t="36972"/>
          <a:stretch/>
        </p:blipFill>
        <p:spPr>
          <a:xfrm>
            <a:off x="-34522836" y="26575704"/>
            <a:ext cx="1020991" cy="1090163"/>
          </a:xfrm>
          <a:prstGeom prst="rect">
            <a:avLst/>
          </a:prstGeom>
        </p:spPr>
      </p:pic>
    </p:spTree>
    <p:extLst>
      <p:ext uri="{BB962C8B-B14F-4D97-AF65-F5344CB8AC3E}">
        <p14:creationId xmlns:p14="http://schemas.microsoft.com/office/powerpoint/2010/main" val="103318133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1000"/>
                                        <p:tgtEl>
                                          <p:spTgt spid="1030"/>
                                        </p:tgtEl>
                                      </p:cBhvr>
                                    </p:animEffect>
                                    <p:anim calcmode="lin" valueType="num">
                                      <p:cBhvr>
                                        <p:cTn id="21" dur="1000" fill="hold"/>
                                        <p:tgtEl>
                                          <p:spTgt spid="1030"/>
                                        </p:tgtEl>
                                        <p:attrNameLst>
                                          <p:attrName>ppt_x</p:attrName>
                                        </p:attrNameLst>
                                      </p:cBhvr>
                                      <p:tavLst>
                                        <p:tav tm="0">
                                          <p:val>
                                            <p:strVal val="#ppt_x"/>
                                          </p:val>
                                        </p:tav>
                                        <p:tav tm="100000">
                                          <p:val>
                                            <p:strVal val="#ppt_x"/>
                                          </p:val>
                                        </p:tav>
                                      </p:tavLst>
                                    </p:anim>
                                    <p:anim calcmode="lin" valueType="num">
                                      <p:cBhvr>
                                        <p:cTn id="22" dur="1000" fill="hold"/>
                                        <p:tgtEl>
                                          <p:spTgt spid="103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498475" y="1456667"/>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Hội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Làng Tích Sơn thuộc thị xã Vĩnh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Yên</a:t>
            </a:r>
            <a:r>
              <a:rPr kumimoji="0" lang="en-US"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ỉnh</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t</a:t>
            </a:r>
            <a:r>
              <a:rPr kumimoji="0" lang="en-US" sz="3200" b="1" i="0" u="none" strike="noStrike" kern="1200" cap="none" spc="0" normalizeH="0" baseline="0" noProof="0" dirty="0" err="1" smtClean="0">
                <a:ln>
                  <a:noFill/>
                </a:ln>
                <a:solidFill>
                  <a:prstClr val="black"/>
                </a:solidFill>
                <a:effectLst/>
                <a:uLnTx/>
                <a:uFillTx/>
                <a:latin typeface="HP001 4 hàng" panose="020B0603050302020204" pitchFamily="34" charset="0"/>
                <a:ea typeface="Cambria" panose="02040503050406030204" pitchFamily="18" charset="0"/>
                <a:cs typeface="+mn-cs"/>
              </a:rPr>
              <a:t>ới</a:t>
            </a:r>
            <a:r>
              <a:rPr kumimoji="0" lang="vi-VN" sz="3200" b="1" i="0" u="none" strike="noStrike" kern="1200" cap="none" spc="0" normalizeH="0" baseline="0" noProof="0" dirty="0" smtClean="0">
                <a:ln>
                  <a:noFill/>
                </a:ln>
                <a:solidFill>
                  <a:prstClr val="black"/>
                </a:solidFill>
                <a:effectLst/>
                <a:uLnTx/>
                <a:uFillTx/>
                <a:latin typeface="HP001 4 hàng" panose="020B0603050302020204" pitchFamily="34"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keo thứ hai, đàn ông trong giáp kéo đến đông hơn, thế là chuyể</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n </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Cambria" panose="02040503050406030204" pitchFamily="18" charset="0"/>
                <a:cs typeface="+mn-cs"/>
              </a:rPr>
              <a:t>bại</a:t>
            </a:r>
            <a:r>
              <a:rPr kumimoji="0" lang="vi-VN" sz="3200" b="1" i="0" u="none" strike="noStrike" kern="1200" cap="none" spc="0" normalizeH="0" baseline="0" noProof="0" dirty="0">
                <a:ln>
                  <a:noFill/>
                </a:ln>
                <a:solidFill>
                  <a:prstClr val="black"/>
                </a:solidFill>
                <a:effectLst/>
                <a:uLnTx/>
                <a:uFillTx/>
                <a:latin typeface="HP001 4 hàng" panose="020B0603050302020204" pitchFamily="34" charset="0"/>
                <a:ea typeface="Cambria" panose="02040503050406030204" pitchFamily="18" charset="0"/>
                <a:cs typeface="+mn-cs"/>
              </a:rPr>
              <a:t> thành thắng.</a:t>
            </a:r>
            <a:endParaRPr kumimoji="0" lang="en-US" altLang="en-US" sz="3200" b="1" i="0" u="none" strike="noStrike" kern="1200" cap="none" spc="0" normalizeH="0" baseline="0" noProof="0" dirty="0">
              <a:ln>
                <a:noFill/>
              </a:ln>
              <a:solidFill>
                <a:srgbClr val="1F497D"/>
              </a:solidFill>
              <a:effectLst/>
              <a:uLnTx/>
              <a:uFillTx/>
              <a:latin typeface="HP001 4 hàng" panose="020B0603050302020204" pitchFamily="34" charset="0"/>
              <a:ea typeface="Cambria" panose="02040503050406030204" pitchFamily="18" charset="0"/>
              <a:cs typeface="+mn-cs"/>
            </a:endParaRPr>
          </a:p>
        </p:txBody>
      </p:sp>
      <p:sp>
        <p:nvSpPr>
          <p:cNvPr id="21" name="TextBox 20"/>
          <p:cNvSpPr txBox="1"/>
          <p:nvPr/>
        </p:nvSpPr>
        <p:spPr>
          <a:xfrm>
            <a:off x="3716533" y="648381"/>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86502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BÀI TẬP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08310" y="572695"/>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58757" y="4561575"/>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22571" y="5263166"/>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7" y="1080655"/>
            <a:ext cx="10835429" cy="5016758"/>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1"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Tree>
    <p:extLst>
      <p:ext uri="{BB962C8B-B14F-4D97-AF65-F5344CB8AC3E}">
        <p14:creationId xmlns:p14="http://schemas.microsoft.com/office/powerpoint/2010/main" val="240556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AF0CF3-72AE-4233-A21D-EFE4D3E50D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45896" y="370654"/>
            <a:ext cx="3484701" cy="6116691"/>
          </a:xfrm>
          <a:prstGeom prst="rect">
            <a:avLst/>
          </a:prstGeom>
        </p:spPr>
      </p:pic>
      <p:sp>
        <p:nvSpPr>
          <p:cNvPr id="12" name="Rectangle 11"/>
          <p:cNvSpPr/>
          <p:nvPr/>
        </p:nvSpPr>
        <p:spPr>
          <a:xfrm>
            <a:off x="766963" y="551288"/>
            <a:ext cx="7654021" cy="575542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41571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26721" y="3532271"/>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quay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luồn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sp>
        <p:nvSpPr>
          <p:cNvPr id="3" name="TextBox 2"/>
          <p:cNvSpPr txBox="1"/>
          <p:nvPr/>
        </p:nvSpPr>
        <p:spPr>
          <a:xfrm>
            <a:off x="6923070" y="3581282"/>
            <a:ext cx="1938297" cy="646331"/>
          </a:xfrm>
          <a:prstGeom prst="rect">
            <a:avLst/>
          </a:prstGeom>
          <a:solidFill>
            <a:schemeClr val="accent5">
              <a:lumMod val="20000"/>
              <a:lumOff val="80000"/>
            </a:schemeClr>
          </a:solidFill>
          <a:ln>
            <a:solidFill>
              <a:schemeClr val="accent1"/>
            </a:solidFill>
          </a:ln>
          <a:effectLst>
            <a:outerShdw blurRad="50800" dist="38100" dir="540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hảy</a:t>
            </a:r>
            <a:r>
              <a:rPr kumimoji="0" lang="en-US" sz="36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en-US" sz="36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ây</a:t>
            </a:r>
            <a:endParaRPr kumimoji="0" lang="en-US" sz="36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pic>
        <p:nvPicPr>
          <p:cNvPr id="1026" name="Picture 2" descr="HÃ¬nh áº£nh Tráº» Em CÃ¹ng Nhau Nháº£y DÃ¢y TrÃªn BÃ£i Cá», Cá», Nháº£y DÃ¢y, ChÆ¡i miá»n phÃ­  táº£i táº­p tin PNG PSDComment vÃ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4063" r="100000"/>
                    </a14:imgEffect>
                  </a14:imgLayer>
                </a14:imgProps>
              </a:ext>
              <a:ext uri="{28A0092B-C50C-407E-A947-70E740481C1C}">
                <a14:useLocalDpi xmlns:a14="http://schemas.microsoft.com/office/drawing/2010/main" val="0"/>
              </a:ext>
            </a:extLst>
          </a:blip>
          <a:srcRect t="30791"/>
          <a:stretch/>
        </p:blipFill>
        <p:spPr bwMode="auto">
          <a:xfrm>
            <a:off x="964162" y="2639009"/>
            <a:ext cx="6096000" cy="421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1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circle(in)">
                                      <p:cBhvr>
                                        <p:cTn id="49" dur="2000"/>
                                        <p:tgtEl>
                                          <p:spTgt spid="102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3749974"/>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181588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Môn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nghệ</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khiển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mẫu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giống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2050" name="Picture 2" descr="MÃºa rá»i nÆ°á»c | Äáº­u Homemade"/>
          <p:cNvPicPr>
            <a:picLocks noChangeAspect="1" noChangeArrowheads="1"/>
          </p:cNvPicPr>
          <p:nvPr/>
        </p:nvPicPr>
        <p:blipFill rotWithShape="1">
          <a:blip r:embed="rId8">
            <a:extLst>
              <a:ext uri="{28A0092B-C50C-407E-A947-70E740481C1C}">
                <a14:useLocalDpi xmlns:a14="http://schemas.microsoft.com/office/drawing/2010/main" val="0"/>
              </a:ext>
            </a:extLst>
          </a:blip>
          <a:srcRect t="61132"/>
          <a:stretch/>
        </p:blipFill>
        <p:spPr bwMode="auto">
          <a:xfrm>
            <a:off x="0" y="4131799"/>
            <a:ext cx="12165096" cy="26251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 xem mÃºa rá»i nÆ°á»c ThÄng Long á» HÃ  Ná»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6348" y="3589337"/>
            <a:ext cx="5715000" cy="30003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09452" y="3749974"/>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múa</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r</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ối</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9077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additive="base">
                                        <p:cTn id="42" dur="2000" fill="hold"/>
                                        <p:tgtEl>
                                          <p:spTgt spid="2050"/>
                                        </p:tgtEl>
                                        <p:attrNameLst>
                                          <p:attrName>ppt_x</p:attrName>
                                        </p:attrNameLst>
                                      </p:cBhvr>
                                      <p:tavLst>
                                        <p:tav tm="0">
                                          <p:val>
                                            <p:strVal val="0-#ppt_w/2"/>
                                          </p:val>
                                        </p:tav>
                                        <p:tav tm="100000">
                                          <p:val>
                                            <p:strVal val="#ppt_x"/>
                                          </p:val>
                                        </p:tav>
                                      </p:tavLst>
                                    </p:anim>
                                    <p:anim calcmode="lin" valueType="num">
                                      <p:cBhvr additive="base">
                                        <p:cTn id="43" dur="20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2052"/>
                                        </p:tgtEl>
                                        <p:attrNameLst>
                                          <p:attrName>style.visibility</p:attrName>
                                        </p:attrNameLst>
                                      </p:cBhvr>
                                      <p:to>
                                        <p:strVal val="visible"/>
                                      </p:to>
                                    </p:set>
                                    <p:anim calcmode="lin" valueType="num">
                                      <p:cBhvr additive="base">
                                        <p:cTn id="48" dur="500" fill="hold"/>
                                        <p:tgtEl>
                                          <p:spTgt spid="2052"/>
                                        </p:tgtEl>
                                        <p:attrNameLst>
                                          <p:attrName>ppt_x</p:attrName>
                                        </p:attrNameLst>
                                      </p:cBhvr>
                                      <p:tavLst>
                                        <p:tav tm="0">
                                          <p:val>
                                            <p:strVal val="1+#ppt_w/2"/>
                                          </p:val>
                                        </p:tav>
                                        <p:tav tm="100000">
                                          <p:val>
                                            <p:strVal val="#ppt_x"/>
                                          </p:val>
                                        </p:tav>
                                      </p:tavLst>
                                    </p:anim>
                                    <p:anim calcmode="lin" valueType="num">
                                      <p:cBhvr additive="base">
                                        <p:cTn id="49" dur="500" fill="hold"/>
                                        <p:tgtEl>
                                          <p:spTgt spid="2052"/>
                                        </p:tgtEl>
                                        <p:attrNameLst>
                                          <p:attrName>ppt_y</p:attrName>
                                        </p:attrNameLst>
                                      </p:cBhvr>
                                      <p:tavLst>
                                        <p:tav tm="0">
                                          <p:val>
                                            <p:strVal val="#ppt_y"/>
                                          </p:val>
                                        </p:tav>
                                        <p:tav tm="100000">
                                          <p:val>
                                            <p:strVal val="#ppt_y"/>
                                          </p:val>
                                        </p:tav>
                                      </p:tavLst>
                                    </p:anim>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0615DE-61F1-4BD2-A7E2-B456F3D19BD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86618" y="4093743"/>
            <a:ext cx="3716274" cy="2436869"/>
          </a:xfrm>
          <a:prstGeom prst="rect">
            <a:avLst/>
          </a:prstGeom>
        </p:spPr>
      </p:pic>
      <p:pic>
        <p:nvPicPr>
          <p:cNvPr id="6" name="图片 5">
            <a:extLst>
              <a:ext uri="{FF2B5EF4-FFF2-40B4-BE49-F238E27FC236}">
                <a16:creationId xmlns:a16="http://schemas.microsoft.com/office/drawing/2014/main" id="{9C58382C-86D2-44C9-B62C-13F8B33ADBA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872" y="-141461"/>
            <a:ext cx="1054770" cy="1144816"/>
          </a:xfrm>
          <a:prstGeom prst="rect">
            <a:avLst/>
          </a:prstGeom>
        </p:spPr>
      </p:pic>
      <p:pic>
        <p:nvPicPr>
          <p:cNvPr id="7" name="图片 6">
            <a:extLst>
              <a:ext uri="{FF2B5EF4-FFF2-40B4-BE49-F238E27FC236}">
                <a16:creationId xmlns:a16="http://schemas.microsoft.com/office/drawing/2014/main" id="{9CA432AF-1808-469E-8966-3E676768FFD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4149" y="5853369"/>
            <a:ext cx="703586" cy="763651"/>
          </a:xfrm>
          <a:prstGeom prst="rect">
            <a:avLst/>
          </a:prstGeom>
        </p:spPr>
      </p:pic>
      <p:pic>
        <p:nvPicPr>
          <p:cNvPr id="8" name="图片 7">
            <a:extLst>
              <a:ext uri="{FF2B5EF4-FFF2-40B4-BE49-F238E27FC236}">
                <a16:creationId xmlns:a16="http://schemas.microsoft.com/office/drawing/2014/main" id="{F5F3618B-A5A2-46B9-9DD8-021495B996DF}"/>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48525" y="2606953"/>
            <a:ext cx="711680" cy="772436"/>
          </a:xfrm>
          <a:prstGeom prst="rect">
            <a:avLst/>
          </a:prstGeom>
        </p:spPr>
      </p:pic>
      <p:pic>
        <p:nvPicPr>
          <p:cNvPr id="9" name="图片 8">
            <a:extLst>
              <a:ext uri="{FF2B5EF4-FFF2-40B4-BE49-F238E27FC236}">
                <a16:creationId xmlns:a16="http://schemas.microsoft.com/office/drawing/2014/main" id="{4A0F8CCF-0ABA-475B-B5FF-6A2C0E2B895A}"/>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05781" y="274811"/>
            <a:ext cx="1507459" cy="531162"/>
          </a:xfrm>
          <a:prstGeom prst="rect">
            <a:avLst/>
          </a:prstGeom>
        </p:spPr>
      </p:pic>
      <p:sp>
        <p:nvSpPr>
          <p:cNvPr id="11" name="Rectangle 10"/>
          <p:cNvSpPr/>
          <p:nvPr/>
        </p:nvSpPr>
        <p:spPr>
          <a:xfrm>
            <a:off x="456348" y="1080655"/>
            <a:ext cx="10603162" cy="255454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r</a:t>
            </a:r>
            <a:r>
              <a:rPr kumimoji="0" lang="en-US" altLang="en-US" sz="3200" b="0" i="0" u="none" strike="noStrike" kern="1200" cap="none" spc="0" normalizeH="0" baseline="0" noProof="0" dirty="0" smtClean="0">
                <a:ln>
                  <a:noFill/>
                </a:ln>
                <a:solidFill>
                  <a:srgbClr val="3333FF"/>
                </a:solidFill>
                <a:effectLst/>
                <a:uLnTx/>
                <a:uFillTx/>
                <a:latin typeface="Cambria" panose="02040503050406030204" pitchFamily="18" charset="0"/>
                <a:ea typeface="Cambria" panose="02040503050406030204" pitchFamily="18" charset="0"/>
                <a:cs typeface="+mn-cs"/>
              </a:rPr>
              <a:t>, d</a:t>
            </a: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gi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bóng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thủ</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770815" y="355068"/>
            <a:ext cx="4779677" cy="584775"/>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2.Tìm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viết</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các</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từ</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ngữ</a:t>
            </a:r>
            <a:r>
              <a:rPr kumimoji="0" lang="en-US" altLang="en-US" sz="3200" b="0" i="0" u="none" strike="noStrike" kern="1200" cap="none" spc="0" normalizeH="0" baseline="0" noProof="0" dirty="0">
                <a:ln>
                  <a:solidFill>
                    <a:srgbClr val="F79646">
                      <a:lumMod val="75000"/>
                    </a:srgbClr>
                  </a:solidFill>
                </a:ln>
                <a:solidFill>
                  <a:srgbClr val="1F497D">
                    <a:lumMod val="75000"/>
                  </a:srgbClr>
                </a:solidFill>
                <a:effectLst>
                  <a:glow rad="63500">
                    <a:srgbClr val="9BBB59">
                      <a:satMod val="175000"/>
                      <a:alpha val="40000"/>
                    </a:srgbClr>
                  </a:glow>
                </a:effectLst>
                <a:uLnTx/>
                <a:uFillTx/>
                <a:latin typeface="Cambria" panose="02040503050406030204" pitchFamily="18" charset="0"/>
                <a:ea typeface="Cambria" panose="02040503050406030204" pitchFamily="18" charset="0"/>
                <a:cs typeface="+mn-cs"/>
              </a:rPr>
              <a:t>:</a:t>
            </a:r>
          </a:p>
        </p:txBody>
      </p:sp>
      <p:pic>
        <p:nvPicPr>
          <p:cNvPr id="13" name="图片 3">
            <a:extLst>
              <a:ext uri="{FF2B5EF4-FFF2-40B4-BE49-F238E27FC236}">
                <a16:creationId xmlns:a16="http://schemas.microsoft.com/office/drawing/2014/main" id="{3F8EAD4E-B1AF-42F5-B79D-D656D100379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2466109" y="367753"/>
            <a:ext cx="7389091" cy="649708"/>
          </a:xfrm>
          <a:prstGeom prst="rect">
            <a:avLst/>
          </a:prstGeom>
        </p:spPr>
      </p:pic>
      <p:pic>
        <p:nvPicPr>
          <p:cNvPr id="3074" name="Picture 2" descr="Nhá»¯ng Äiá»u cáº§n biáº¿t vá» ká»¹ thuáº­t giao bÃ³ng tennis - Táº¡p chÃ­ Tennis Viá»t Nam"/>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26022"/>
          <a:stretch/>
        </p:blipFill>
        <p:spPr bwMode="auto">
          <a:xfrm>
            <a:off x="1790114" y="2783177"/>
            <a:ext cx="6334125" cy="3445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TextBox 13"/>
          <p:cNvSpPr txBox="1"/>
          <p:nvPr/>
        </p:nvSpPr>
        <p:spPr>
          <a:xfrm>
            <a:off x="8419578" y="2736201"/>
            <a:ext cx="2344592"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gi</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ao</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bóng</a:t>
            </a:r>
            <a:endParaRPr kumimoji="0" lang="en-US" sz="44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25316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Effect transition="in" filter="wipe(down)">
                                      <p:cBhvr>
                                        <p:cTn id="49" dur="500"/>
                                        <p:tgtEl>
                                          <p:spTgt spid="307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ircle(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75577" y="0"/>
            <a:ext cx="902562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lấy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sức</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phương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ngã</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Äáº¥u váº­t, trÃ² chÆ¡i dÃ¢n gian ngÃ y Táº¿t |Special Kid â Special Kid Viá»t Na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3" b="100000" l="2932" r="97394">
                        <a14:backgroundMark x1="21824" y1="6061" x2="29642" y2="5556"/>
                      </a14:backgroundRemoval>
                    </a14:imgEffect>
                  </a14:imgLayer>
                </a14:imgProps>
              </a:ext>
              <a:ext uri="{28A0092B-C50C-407E-A947-70E740481C1C}">
                <a14:useLocalDpi xmlns:a14="http://schemas.microsoft.com/office/drawing/2010/main" val="0"/>
              </a:ext>
            </a:extLst>
          </a:blip>
          <a:srcRect/>
          <a:stretch>
            <a:fillRect/>
          </a:stretch>
        </p:blipFill>
        <p:spPr bwMode="auto">
          <a:xfrm>
            <a:off x="733645" y="3060530"/>
            <a:ext cx="5461665" cy="352250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5">
            <a:extLst>
              <a:ext uri="{FF2B5EF4-FFF2-40B4-BE49-F238E27FC236}">
                <a16:creationId xmlns:a16="http://schemas.microsoft.com/office/drawing/2014/main" id="{A810B944-6EAE-4F71-BCFF-9AE9E7D941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7" name="图片 26">
            <a:extLst>
              <a:ext uri="{FF2B5EF4-FFF2-40B4-BE49-F238E27FC236}">
                <a16:creationId xmlns:a16="http://schemas.microsoft.com/office/drawing/2014/main" id="{1F84A8F8-F1CC-4C36-A8F9-E341D97C07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8" name="Picture 6" descr="ÄÃ¡m mÃ¢y Trá»i Clip nghá» thuáº­t - Phim hoáº¡t hÃ¬nh máº·t trá»i mÃ u vÃ ng png táº£i vá»  - Miá»n phÃ­ trong suá»t Hoa png Táº£i vá»."/>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06628" y="217906"/>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95310" y="3087810"/>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đấu</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v</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1432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1000"/>
                                        <p:tgtEl>
                                          <p:spTgt spid="4098"/>
                                        </p:tgtEl>
                                      </p:cBhvr>
                                    </p:animEffect>
                                    <p:anim calcmode="lin" valueType="num">
                                      <p:cBhvr>
                                        <p:cTn id="26" dur="1000" fill="hold"/>
                                        <p:tgtEl>
                                          <p:spTgt spid="4098"/>
                                        </p:tgtEl>
                                        <p:attrNameLst>
                                          <p:attrName>ppt_x</p:attrName>
                                        </p:attrNameLst>
                                      </p:cBhvr>
                                      <p:tavLst>
                                        <p:tav tm="0">
                                          <p:val>
                                            <p:strVal val="#ppt_x"/>
                                          </p:val>
                                        </p:tav>
                                        <p:tav tm="100000">
                                          <p:val>
                                            <p:strVal val="#ppt_x"/>
                                          </p:val>
                                        </p:tav>
                                      </p:tavLst>
                                    </p:anim>
                                    <p:anim calcmode="lin" valueType="num">
                                      <p:cBhvr>
                                        <p:cTn id="27" dur="1000" fill="hold"/>
                                        <p:tgtEl>
                                          <p:spTgt spid="4098"/>
                                        </p:tgtEl>
                                        <p:attrNameLst>
                                          <p:attrName>ppt_y</p:attrName>
                                        </p:attrNameLst>
                                      </p:cBhvr>
                                      <p:tavLst>
                                        <p:tav tm="0">
                                          <p:val>
                                            <p:strVal val="#ppt_y+.1"/>
                                          </p:val>
                                        </p:tav>
                                        <p:tav tm="100000">
                                          <p:val>
                                            <p:strVal val="#ppt_y"/>
                                          </p:val>
                                        </p:tav>
                                      </p:tavLst>
                                    </p:anim>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7572" y="0"/>
            <a:ext cx="8653483" cy="3293209"/>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4" name="图片 25">
            <a:extLst>
              <a:ext uri="{FF2B5EF4-FFF2-40B4-BE49-F238E27FC236}">
                <a16:creationId xmlns:a16="http://schemas.microsoft.com/office/drawing/2014/main" id="{A810B944-6EAE-4F71-BCFF-9AE9E7D94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5431" y="4292594"/>
            <a:ext cx="1201041" cy="2204896"/>
          </a:xfrm>
          <a:prstGeom prst="rect">
            <a:avLst/>
          </a:prstGeom>
        </p:spPr>
      </p:pic>
      <p:pic>
        <p:nvPicPr>
          <p:cNvPr id="6" name="图片 26">
            <a:extLst>
              <a:ext uri="{FF2B5EF4-FFF2-40B4-BE49-F238E27FC236}">
                <a16:creationId xmlns:a16="http://schemas.microsoft.com/office/drawing/2014/main" id="{1F84A8F8-F1CC-4C36-A8F9-E341D97C0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6120" y="3857251"/>
            <a:ext cx="1559151" cy="2862322"/>
          </a:xfrm>
          <a:prstGeom prst="rect">
            <a:avLst/>
          </a:prstGeom>
        </p:spPr>
      </p:pic>
      <p:pic>
        <p:nvPicPr>
          <p:cNvPr id="7" name="Picture 6" descr="ÄÃ¡m mÃ¢y Trá»i Clip nghá» thuáº­t - Phim hoáº¡t hÃ¬nh máº·t trá»i mÃ u vÃ ng png táº£i vá»  - Miá»n phÃ­ trong suá»t Hoa png Táº£i v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281055" y="98196"/>
            <a:ext cx="3123596" cy="23166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iáº£i hoáº¡t Äá»ng hÃ¬nh thÃ nh, phÃ¡t triá»n nÄng lá»±c váº­n dá»¥ng kiáº¿n thá»©c vÃ  kÄ©  nÄng trang 82 bÃ i 20 SGK Tá»± nhiÃªn vÃ  xÃ£ há»i lá»p 2 ChÃ¢n trá»i sÃ¡ng táº¡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3" b="100000" l="55393" r="97071">
                        <a14:foregroundMark x1="75499" y1="35906" x2="64714" y2="82215"/>
                        <a14:foregroundMark x1="80160" y1="85906" x2="69907" y2="62081"/>
                        <a14:foregroundMark x1="75100" y1="37248" x2="80426" y2="52013"/>
                        <a14:foregroundMark x1="71505" y1="27517" x2="65779" y2="57383"/>
                      </a14:backgroundRemoval>
                    </a14:imgEffect>
                  </a14:imgLayer>
                </a14:imgProps>
              </a:ext>
              <a:ext uri="{28A0092B-C50C-407E-A947-70E740481C1C}">
                <a14:useLocalDpi xmlns:a14="http://schemas.microsoft.com/office/drawing/2010/main" val="0"/>
              </a:ext>
            </a:extLst>
          </a:blip>
          <a:srcRect/>
          <a:stretch>
            <a:fillRect/>
          </a:stretch>
        </p:blipFill>
        <p:spPr bwMode="auto">
          <a:xfrm>
            <a:off x="-4603226" y="2211572"/>
            <a:ext cx="11360768" cy="4508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76064" y="2908488"/>
            <a:ext cx="2344592" cy="769441"/>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n</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h</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ấc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080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932" y="-435935"/>
            <a:ext cx="6091037" cy="3785652"/>
          </a:xfrm>
          <a:prstGeom prst="rect">
            <a:avLst/>
          </a:prstGeom>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tiếng</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vần</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ât</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srgbClr val="3333FF"/>
                </a:solidFill>
                <a:effectLst/>
                <a:uLnTx/>
                <a:uFillTx/>
                <a:latin typeface="Cambria" panose="02040503050406030204" pitchFamily="18" charset="0"/>
                <a:ea typeface="Cambria" panose="02040503050406030204" pitchFamily="18" charset="0"/>
                <a:cs typeface="+mn-cs"/>
              </a:rPr>
              <a:t>âc</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Búp</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nhựa</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bụng</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tròn</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hễ</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dậy</a:t>
            </a:r>
            <a:r>
              <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146" name="Picture 2" descr="DÃ¹ nghiÃªng láº¯c tháº¿ nÃ o nhÆ°ng láº­t Äáº­t khÃ´ng bao giá» bá» ngÃ£ cáº£ - lÃ½ do vÃ¬..."/>
          <p:cNvPicPr>
            <a:picLocks noChangeAspect="1" noChangeArrowheads="1" noCrop="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9089" y="3264820"/>
            <a:ext cx="4286324" cy="29126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Láº¬T Äáº¬T CLASSIC HOA Cá»¦A NGA LOáº I 36,5CM â ChuyÃªn hÃ ng Ng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280" y="2811784"/>
            <a:ext cx="2715458" cy="3476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ÄÃ¡m mÃ¢y Trá»i Clip nghá» thuáº­t - Phim hoáº¡t hÃ¬nh máº·t trá»i mÃ u vÃ ng png táº£i vá»  - Miá»n phÃ­ trong suá»t Hoa png Táº£i v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78553" l="0" r="100000">
                        <a14:foregroundMark x1="45444" y1="70658" x2="53778" y2="70395"/>
                        <a14:foregroundMark x1="67889" y1="58553" x2="97889" y2="68026"/>
                        <a14:foregroundMark x1="50111" y1="62105" x2="50111" y2="62105"/>
                        <a14:foregroundMark x1="39667" y1="16184" x2="36111" y2="4737"/>
                        <a14:foregroundMark x1="32556" y1="23289" x2="24111" y2="20395"/>
                        <a14:foregroundMark x1="50556" y1="11711" x2="51667" y2="132"/>
                        <a14:foregroundMark x1="59444" y1="13289" x2="64111" y2="6711"/>
                        <a14:foregroundMark x1="69556" y1="19868" x2="75444" y2="18947"/>
                        <a14:foregroundMark x1="72778" y1="32237" x2="76333" y2="34079"/>
                        <a14:foregroundMark x1="69444" y1="46053" x2="71444" y2="50263"/>
                        <a14:foregroundMark x1="59556" y1="53289" x2="60778" y2="60526"/>
                        <a14:backgroundMark x1="1333" y1="1053" x2="20000" y2="19605"/>
                        <a14:backgroundMark x1="63222" y1="17237" x2="91556" y2="3684"/>
                      </a14:backgroundRemoval>
                    </a14:imgEffect>
                  </a14:imgLayer>
                </a14:imgProps>
              </a:ext>
              <a:ext uri="{28A0092B-C50C-407E-A947-70E740481C1C}">
                <a14:useLocalDpi xmlns:a14="http://schemas.microsoft.com/office/drawing/2010/main" val="0"/>
              </a:ext>
            </a:extLst>
          </a:blip>
          <a:srcRect/>
          <a:stretch>
            <a:fillRect/>
          </a:stretch>
        </p:blipFill>
        <p:spPr bwMode="auto">
          <a:xfrm>
            <a:off x="9068404" y="196641"/>
            <a:ext cx="3123596" cy="23166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60456" y="1212164"/>
            <a:ext cx="1105795" cy="1446550"/>
          </a:xfrm>
          <a:prstGeom prst="rect">
            <a:avLst/>
          </a:prstGeom>
          <a:solidFill>
            <a:schemeClr val="accent5">
              <a:lumMod val="20000"/>
              <a:lumOff val="80000"/>
            </a:schemeClr>
          </a:solidFill>
          <a:ln w="28575">
            <a:solidFill>
              <a:schemeClr val="tx1"/>
            </a:solidFill>
            <a:prstDash val="dash"/>
          </a:ln>
          <a:effectLst>
            <a:glow rad="63500">
              <a:schemeClr val="accent1">
                <a:satMod val="175000"/>
                <a:alpha val="40000"/>
              </a:schemeClr>
            </a:glow>
            <a:outerShdw blurRad="50800" dist="38100" algn="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F497D"/>
                </a:solidFill>
                <a:effectLst/>
                <a:uLnTx/>
                <a:uFillTx/>
                <a:latin typeface="Cambria" panose="02040503050406030204" pitchFamily="18" charset="0"/>
                <a:ea typeface="Cambria" panose="02040503050406030204" pitchFamily="18" charset="0"/>
                <a:cs typeface="+mn-cs"/>
              </a:rPr>
              <a:t>l</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r>
              <a:rPr kumimoji="0" lang="en-US" sz="4400" b="0" i="0" u="none" strike="noStrike" kern="1200" cap="none" spc="0" normalizeH="0" baseline="0" noProof="0" dirty="0" smtClean="0">
                <a:ln>
                  <a:noFill/>
                </a:ln>
                <a:solidFill>
                  <a:srgbClr val="1F497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srgbClr val="1F497D"/>
                </a:solidFill>
                <a:effectLst/>
                <a:uLnTx/>
                <a:uFillTx/>
                <a:latin typeface="Cambria" panose="02040503050406030204" pitchFamily="18" charset="0"/>
                <a:ea typeface="Cambria" panose="02040503050406030204" pitchFamily="18" charset="0"/>
                <a:cs typeface="+mn-cs"/>
              </a:rPr>
              <a:t>đ</a:t>
            </a:r>
            <a:r>
              <a:rPr kumimoji="0" lang="en-US" sz="4400" b="0"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mn-cs"/>
              </a:rPr>
              <a:t>ật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图片 4">
            <a:extLst>
              <a:ext uri="{FF2B5EF4-FFF2-40B4-BE49-F238E27FC236}">
                <a16:creationId xmlns:a16="http://schemas.microsoft.com/office/drawing/2014/main" id="{64E74100-F99D-4656-8A8F-9D02C3E0DE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8404" y="3745176"/>
            <a:ext cx="3420301" cy="2981097"/>
          </a:xfrm>
          <a:prstGeom prst="rect">
            <a:avLst/>
          </a:prstGeom>
        </p:spPr>
      </p:pic>
    </p:spTree>
    <p:extLst>
      <p:ext uri="{BB962C8B-B14F-4D97-AF65-F5344CB8AC3E}">
        <p14:creationId xmlns:p14="http://schemas.microsoft.com/office/powerpoint/2010/main" val="394763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1000"/>
                                        <p:tgtEl>
                                          <p:spTgt spid="6146"/>
                                        </p:tgtEl>
                                      </p:cBhvr>
                                    </p:animEffect>
                                    <p:anim calcmode="lin" valueType="num">
                                      <p:cBhvr>
                                        <p:cTn id="23" dur="1000" fill="hold"/>
                                        <p:tgtEl>
                                          <p:spTgt spid="6146"/>
                                        </p:tgtEl>
                                        <p:attrNameLst>
                                          <p:attrName>ppt_x</p:attrName>
                                        </p:attrNameLst>
                                      </p:cBhvr>
                                      <p:tavLst>
                                        <p:tav tm="0">
                                          <p:val>
                                            <p:strVal val="#ppt_x"/>
                                          </p:val>
                                        </p:tav>
                                        <p:tav tm="100000">
                                          <p:val>
                                            <p:strVal val="#ppt_x"/>
                                          </p:val>
                                        </p:tav>
                                      </p:tavLst>
                                    </p:anim>
                                    <p:anim calcmode="lin" valueType="num">
                                      <p:cBhvr>
                                        <p:cTn id="24" dur="1000" fill="hold"/>
                                        <p:tgtEl>
                                          <p:spTgt spid="61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1000"/>
                                        <p:tgtEl>
                                          <p:spTgt spid="6148"/>
                                        </p:tgtEl>
                                      </p:cBhvr>
                                    </p:animEffect>
                                    <p:anim calcmode="lin" valueType="num">
                                      <p:cBhvr>
                                        <p:cTn id="28" dur="1000" fill="hold"/>
                                        <p:tgtEl>
                                          <p:spTgt spid="6148"/>
                                        </p:tgtEl>
                                        <p:attrNameLst>
                                          <p:attrName>ppt_x</p:attrName>
                                        </p:attrNameLst>
                                      </p:cBhvr>
                                      <p:tavLst>
                                        <p:tav tm="0">
                                          <p:val>
                                            <p:strVal val="#ppt_x"/>
                                          </p:val>
                                        </p:tav>
                                        <p:tav tm="100000">
                                          <p:val>
                                            <p:strVal val="#ppt_x"/>
                                          </p:val>
                                        </p:tav>
                                      </p:tavLst>
                                    </p:anim>
                                    <p:anim calcmode="lin" valueType="num">
                                      <p:cBhvr>
                                        <p:cTn id="29" dur="1000" fill="hold"/>
                                        <p:tgtEl>
                                          <p:spTgt spid="6148"/>
                                        </p:tgtEl>
                                        <p:attrNameLst>
                                          <p:attrName>ppt_y</p:attrName>
                                        </p:attrNameLst>
                                      </p:cBhvr>
                                      <p:tavLst>
                                        <p:tav tm="0">
                                          <p:val>
                                            <p:strVal val="#ppt_y+.1"/>
                                          </p:val>
                                        </p:tav>
                                        <p:tav tm="100000">
                                          <p:val>
                                            <p:strVal val="#ppt_y"/>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389" y="1057457"/>
            <a:ext cx="10515600" cy="1325563"/>
          </a:xfrm>
        </p:spPr>
        <p:txBody>
          <a:bodyPr/>
          <a:lstStyle/>
          <a:p>
            <a:r>
              <a:rPr lang="en-US" b="1" dirty="0" smtClean="0">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YÊU </a:t>
            </a:r>
            <a:r>
              <a:rPr lang="en-US" b="1" dirty="0">
                <a:solidFill>
                  <a:srgbClr val="FF0000"/>
                </a:solidFill>
                <a:latin typeface="Times New Roman" panose="02020603050405020304" pitchFamily="18" charset="0"/>
                <a:cs typeface="Times New Roman" panose="02020603050405020304" pitchFamily="18" charset="0"/>
              </a:rPr>
              <a:t>CẦU CẦN ĐẠT</a:t>
            </a:r>
            <a:r>
              <a:rPr lang="en-US" dirty="0" smtClean="0">
                <a:solidFill>
                  <a:srgbClr val="FF0000"/>
                </a:solidFill>
                <a:latin typeface="Times New Roman" panose="02020603050405020304" pitchFamily="18" charset="0"/>
                <a:cs typeface="Times New Roman" panose="02020603050405020304" pitchFamily="18" charset="0"/>
              </a:rPr>
              <a:t/>
            </a:r>
            <a:br>
              <a:rPr lang="en-US" dirty="0" smtClean="0">
                <a:solidFill>
                  <a:srgbClr val="FF0000"/>
                </a:solidFill>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Nghe</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co</a:t>
            </a:r>
            <a:r>
              <a:rPr lang="en-US" dirty="0" smtClean="0">
                <a:latin typeface="Times New Roman" panose="02020603050405020304" pitchFamily="18" charset="0"/>
                <a:cs typeface="Times New Roman" panose="02020603050405020304" pitchFamily="18" charset="0"/>
              </a:rPr>
              <a:t>”.</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dễ</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lẫn</a:t>
            </a:r>
            <a:r>
              <a:rPr lang="en-US" dirty="0">
                <a:latin typeface="Times New Roman" panose="02020603050405020304" pitchFamily="18" charset="0"/>
                <a:cs typeface="Times New Roman" panose="02020603050405020304" pitchFamily="18" charset="0"/>
              </a:rPr>
              <a:t> s/x.</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69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5507" y="2506774"/>
            <a:ext cx="6164002" cy="4041914"/>
          </a:xfrm>
          <a:prstGeom prst="rect">
            <a:avLst/>
          </a:prstGeom>
        </p:spPr>
      </p:pic>
      <p:pic>
        <p:nvPicPr>
          <p:cNvPr id="3" name="图片 2">
            <a:extLst>
              <a:ext uri="{FF2B5EF4-FFF2-40B4-BE49-F238E27FC236}">
                <a16:creationId xmlns:a16="http://schemas.microsoft.com/office/drawing/2014/main" id="{8C51A4D4-C344-491B-94B3-9BBFECBD9B3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61378" flipH="1">
            <a:off x="10658393" y="701651"/>
            <a:ext cx="515504" cy="447470"/>
          </a:xfrm>
          <a:prstGeom prst="rect">
            <a:avLst/>
          </a:prstGeom>
        </p:spPr>
      </p:pic>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15" name="图片 14">
            <a:extLst>
              <a:ext uri="{FF2B5EF4-FFF2-40B4-BE49-F238E27FC236}">
                <a16:creationId xmlns:a16="http://schemas.microsoft.com/office/drawing/2014/main" id="{87A67302-1654-492E-8E5F-F73D054A4231}"/>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784737">
            <a:off x="7353183" y="1437130"/>
            <a:ext cx="655876" cy="579663"/>
          </a:xfrm>
          <a:prstGeom prst="rect">
            <a:avLst/>
          </a:prstGeom>
        </p:spPr>
      </p:pic>
      <p:grpSp>
        <p:nvGrpSpPr>
          <p:cNvPr id="12" name="组合 11">
            <a:extLst>
              <a:ext uri="{FF2B5EF4-FFF2-40B4-BE49-F238E27FC236}">
                <a16:creationId xmlns:a16="http://schemas.microsoft.com/office/drawing/2014/main" id="{1F959005-5103-46BB-BA09-09F9D22CDB63}"/>
              </a:ext>
            </a:extLst>
          </p:cNvPr>
          <p:cNvGrpSpPr/>
          <p:nvPr/>
        </p:nvGrpSpPr>
        <p:grpSpPr>
          <a:xfrm>
            <a:off x="5097005" y="1990130"/>
            <a:ext cx="6453873" cy="2800767"/>
            <a:chOff x="5539712" y="354570"/>
            <a:chExt cx="6453873" cy="2800767"/>
          </a:xfrm>
        </p:grpSpPr>
        <p:sp>
          <p:nvSpPr>
            <p:cNvPr id="7" name="文本框 6">
              <a:extLst>
                <a:ext uri="{FF2B5EF4-FFF2-40B4-BE49-F238E27FC236}">
                  <a16:creationId xmlns:a16="http://schemas.microsoft.com/office/drawing/2014/main" id="{63E81E06-B15B-4165-BDC0-7D991801AD6D}"/>
                </a:ext>
              </a:extLst>
            </p:cNvPr>
            <p:cNvSpPr txBox="1"/>
            <p:nvPr/>
          </p:nvSpPr>
          <p:spPr>
            <a:xfrm>
              <a:off x="5539712" y="354570"/>
              <a:ext cx="6453873"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Chúc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các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em</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học</a:t>
              </a:r>
              <a:r>
                <a:rPr kumimoji="0" lang="en-US" altLang="zh-CN" sz="8800" b="0" i="0" u="none" strike="noStrike" kern="1200" cap="none" spc="0" normalizeH="0" baseline="0" noProof="0" dirty="0" smtClean="0">
                  <a:ln w="38100">
                    <a:solidFill>
                      <a:prstClr val="black">
                        <a:lumMod val="95000"/>
                        <a:lumOff val="5000"/>
                      </a:prstClr>
                    </a:solidFill>
                  </a:ln>
                  <a:solidFill>
                    <a:srgbClr val="FFA300"/>
                  </a:solidFill>
                  <a:effectLst/>
                  <a:uLnTx/>
                  <a:uFillTx/>
                  <a:latin typeface="inpin heiti" charset="-122"/>
                  <a:ea typeface="inpin heiti" charset="-122"/>
                  <a:cs typeface="+mn-cs"/>
                </a:rPr>
                <a:t> </a:t>
              </a:r>
              <a:r>
                <a:rPr kumimoji="0" lang="en-US" altLang="zh-CN" sz="8800" b="0" i="0" u="none" strike="noStrike" kern="1200" cap="none" spc="0" normalizeH="0" baseline="0" noProof="0" dirty="0" err="1" smtClean="0">
                  <a:ln w="38100">
                    <a:solidFill>
                      <a:prstClr val="black">
                        <a:lumMod val="95000"/>
                        <a:lumOff val="5000"/>
                      </a:prstClr>
                    </a:solidFill>
                  </a:ln>
                  <a:solidFill>
                    <a:srgbClr val="FFA300"/>
                  </a:solidFill>
                  <a:effectLst/>
                  <a:uLnTx/>
                  <a:uFillTx/>
                  <a:latin typeface="inpin heiti" charset="-122"/>
                  <a:ea typeface="inpin heiti" charset="-122"/>
                  <a:cs typeface="+mn-cs"/>
                </a:rPr>
                <a:t>tốt</a:t>
              </a:r>
              <a:endParaRPr kumimoji="0" lang="zh-CN" altLang="en-US" sz="8800" b="0" i="0" u="none" strike="noStrike" kern="1200" cap="none" spc="0" normalizeH="0" baseline="0" noProof="0" dirty="0">
                <a:ln w="38100">
                  <a:solidFill>
                    <a:prstClr val="black">
                      <a:lumMod val="95000"/>
                      <a:lumOff val="5000"/>
                    </a:prstClr>
                  </a:solidFill>
                </a:ln>
                <a:solidFill>
                  <a:srgbClr val="FFA300"/>
                </a:solidFill>
                <a:effectLst/>
                <a:uLnTx/>
                <a:uFillTx/>
                <a:latin typeface="inpin heiti" charset="-122"/>
                <a:ea typeface="inpin heiti" charset="-122"/>
                <a:cs typeface="+mn-cs"/>
              </a:endParaRPr>
            </a:p>
          </p:txBody>
        </p:sp>
        <p:pic>
          <p:nvPicPr>
            <p:cNvPr id="5" name="图片 4">
              <a:extLst>
                <a:ext uri="{FF2B5EF4-FFF2-40B4-BE49-F238E27FC236}">
                  <a16:creationId xmlns:a16="http://schemas.microsoft.com/office/drawing/2014/main" id="{8F671B2A-3260-467E-9D7B-ACE34EEAF1D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40713" y="1230460"/>
              <a:ext cx="710006" cy="770619"/>
            </a:xfrm>
            <a:prstGeom prst="rect">
              <a:avLst/>
            </a:prstGeom>
          </p:spPr>
        </p:pic>
      </p:grpSp>
      <p:grpSp>
        <p:nvGrpSpPr>
          <p:cNvPr id="25" name="组合 24">
            <a:extLst>
              <a:ext uri="{FF2B5EF4-FFF2-40B4-BE49-F238E27FC236}">
                <a16:creationId xmlns:a16="http://schemas.microsoft.com/office/drawing/2014/main" id="{044E9C83-2DA0-41B7-B1BA-7932D94B2DD5}"/>
              </a:ext>
            </a:extLst>
          </p:cNvPr>
          <p:cNvGrpSpPr/>
          <p:nvPr/>
        </p:nvGrpSpPr>
        <p:grpSpPr>
          <a:xfrm>
            <a:off x="-108259" y="-27093"/>
            <a:ext cx="4914247" cy="3856971"/>
            <a:chOff x="-108259" y="-27093"/>
            <a:chExt cx="4914247" cy="3856971"/>
          </a:xfrm>
        </p:grpSpPr>
        <p:pic>
          <p:nvPicPr>
            <p:cNvPr id="22" name="图片 21">
              <a:extLst>
                <a:ext uri="{FF2B5EF4-FFF2-40B4-BE49-F238E27FC236}">
                  <a16:creationId xmlns:a16="http://schemas.microsoft.com/office/drawing/2014/main" id="{F1C42B67-EBF3-4F2C-9EAF-362D872F61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24"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Tree>
    <p:extLst>
      <p:ext uri="{BB962C8B-B14F-4D97-AF65-F5344CB8AC3E}">
        <p14:creationId xmlns:p14="http://schemas.microsoft.com/office/powerpoint/2010/main" val="25277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08522DF-F1BF-44DB-8B2D-08825344118F}"/>
              </a:ext>
            </a:extLst>
          </p:cNvPr>
          <p:cNvGrpSpPr/>
          <p:nvPr/>
        </p:nvGrpSpPr>
        <p:grpSpPr>
          <a:xfrm>
            <a:off x="2056803" y="699389"/>
            <a:ext cx="8637756" cy="830997"/>
            <a:chOff x="2056803" y="699389"/>
            <a:chExt cx="8637756" cy="830997"/>
          </a:xfrm>
        </p:grpSpPr>
        <p:pic>
          <p:nvPicPr>
            <p:cNvPr id="2" name="图片 1">
              <a:extLst>
                <a:ext uri="{FF2B5EF4-FFF2-40B4-BE49-F238E27FC236}">
                  <a16:creationId xmlns:a16="http://schemas.microsoft.com/office/drawing/2014/main" id="{B388675C-010A-43AE-8557-EC0307F85EE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6803" y="699389"/>
              <a:ext cx="538779" cy="584775"/>
            </a:xfrm>
            <a:prstGeom prst="rect">
              <a:avLst/>
            </a:prstGeom>
          </p:spPr>
        </p:pic>
        <p:sp>
          <p:nvSpPr>
            <p:cNvPr id="3" name="文本框 2">
              <a:extLst>
                <a:ext uri="{FF2B5EF4-FFF2-40B4-BE49-F238E27FC236}">
                  <a16:creationId xmlns:a16="http://schemas.microsoft.com/office/drawing/2014/main" id="{36B689D1-0D66-46CA-A180-A4C5AC1A8D35}"/>
                </a:ext>
              </a:extLst>
            </p:cNvPr>
            <p:cNvSpPr txBox="1"/>
            <p:nvPr/>
          </p:nvSpPr>
          <p:spPr>
            <a:xfrm>
              <a:off x="2900465" y="699389"/>
              <a:ext cx="779409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rPr>
                <a:t>NỘI DUNG BÀI HỌC</a:t>
              </a:r>
              <a:endParaRPr kumimoji="0" lang="zh-CN" altLang="en-US" sz="4800" b="0" i="0" u="none" strike="noStrike" kern="1200" cap="none" spc="0" normalizeH="0" baseline="0" noProof="0" dirty="0">
                <a:ln w="12700">
                  <a:solidFill>
                    <a:prstClr val="black">
                      <a:lumMod val="95000"/>
                      <a:lumOff val="5000"/>
                    </a:prstClr>
                  </a:solidFill>
                </a:ln>
                <a:solidFill>
                  <a:srgbClr val="FFA300"/>
                </a:solidFill>
                <a:effectLst/>
                <a:uLnTx/>
                <a:uFillTx/>
                <a:latin typeface="Snap ITC" panose="04040A07060A02020202" pitchFamily="82" charset="0"/>
                <a:ea typeface="inpin heiti" charset="-122"/>
                <a:cs typeface="+mn-cs"/>
              </a:endParaRPr>
            </a:p>
          </p:txBody>
        </p:sp>
      </p:grpSp>
      <p:grpSp>
        <p:nvGrpSpPr>
          <p:cNvPr id="10" name="组合 9">
            <a:extLst>
              <a:ext uri="{FF2B5EF4-FFF2-40B4-BE49-F238E27FC236}">
                <a16:creationId xmlns:a16="http://schemas.microsoft.com/office/drawing/2014/main" id="{034D66C7-6DBC-424D-8DAD-3F58C032E45D}"/>
              </a:ext>
            </a:extLst>
          </p:cNvPr>
          <p:cNvGrpSpPr/>
          <p:nvPr/>
        </p:nvGrpSpPr>
        <p:grpSpPr>
          <a:xfrm>
            <a:off x="1051162" y="1737876"/>
            <a:ext cx="5486352" cy="3551031"/>
            <a:chOff x="-574249" y="1897821"/>
            <a:chExt cx="3930020" cy="2853070"/>
          </a:xfrm>
        </p:grpSpPr>
        <p:pic>
          <p:nvPicPr>
            <p:cNvPr id="5" name="图片 4">
              <a:extLst>
                <a:ext uri="{FF2B5EF4-FFF2-40B4-BE49-F238E27FC236}">
                  <a16:creationId xmlns:a16="http://schemas.microsoft.com/office/drawing/2014/main" id="{BDF03697-7E27-4856-973E-87FCA6D475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74249" y="1897821"/>
              <a:ext cx="3664271" cy="2853070"/>
            </a:xfrm>
            <a:prstGeom prst="rect">
              <a:avLst/>
            </a:prstGeom>
          </p:spPr>
        </p:pic>
        <p:sp>
          <p:nvSpPr>
            <p:cNvPr id="9" name="矩形 8">
              <a:extLst>
                <a:ext uri="{FF2B5EF4-FFF2-40B4-BE49-F238E27FC236}">
                  <a16:creationId xmlns:a16="http://schemas.microsoft.com/office/drawing/2014/main" id="{D50F5C8F-2608-4372-98B5-C216DA519B36}"/>
                </a:ext>
              </a:extLst>
            </p:cNvPr>
            <p:cNvSpPr/>
            <p:nvPr/>
          </p:nvSpPr>
          <p:spPr>
            <a:xfrm>
              <a:off x="580652" y="2826985"/>
              <a:ext cx="2775119"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NGHE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VIẾT</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grpSp>
        <p:nvGrpSpPr>
          <p:cNvPr id="11" name="组合 10">
            <a:extLst>
              <a:ext uri="{FF2B5EF4-FFF2-40B4-BE49-F238E27FC236}">
                <a16:creationId xmlns:a16="http://schemas.microsoft.com/office/drawing/2014/main" id="{4C79C3A3-1C0F-43CC-80E8-812031616460}"/>
              </a:ext>
            </a:extLst>
          </p:cNvPr>
          <p:cNvGrpSpPr/>
          <p:nvPr/>
        </p:nvGrpSpPr>
        <p:grpSpPr>
          <a:xfrm>
            <a:off x="5600699" y="1701800"/>
            <a:ext cx="5520287" cy="3479800"/>
            <a:chOff x="171124" y="1808921"/>
            <a:chExt cx="3584081" cy="2853070"/>
          </a:xfrm>
        </p:grpSpPr>
        <p:pic>
          <p:nvPicPr>
            <p:cNvPr id="12" name="图片 11">
              <a:extLst>
                <a:ext uri="{FF2B5EF4-FFF2-40B4-BE49-F238E27FC236}">
                  <a16:creationId xmlns:a16="http://schemas.microsoft.com/office/drawing/2014/main" id="{155B1899-605D-43D5-9364-DA7BA849E4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1124" y="1808921"/>
              <a:ext cx="3584081" cy="2853070"/>
            </a:xfrm>
            <a:prstGeom prst="rect">
              <a:avLst/>
            </a:prstGeom>
          </p:spPr>
        </p:pic>
        <p:sp>
          <p:nvSpPr>
            <p:cNvPr id="14" name="矩形 13">
              <a:extLst>
                <a:ext uri="{FF2B5EF4-FFF2-40B4-BE49-F238E27FC236}">
                  <a16:creationId xmlns:a16="http://schemas.microsoft.com/office/drawing/2014/main" id="{620DADD1-39A0-4E51-9AC1-BBF6FCA19818}"/>
                </a:ext>
              </a:extLst>
            </p:cNvPr>
            <p:cNvSpPr/>
            <p:nvPr/>
          </p:nvSpPr>
          <p:spPr>
            <a:xfrm>
              <a:off x="804359" y="2694071"/>
              <a:ext cx="2706898" cy="9841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BÀI TẬP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smtClean="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inpin heiti" charset="-122"/>
                </a:rPr>
                <a:t>CHÍNH TẢ</a:t>
              </a:r>
              <a:endParaRPr kumimoji="0" lang="zh-CN" altLang="en-US" sz="3600" b="0" i="0" u="none" strike="noStrike" kern="1200" cap="none" spc="0" normalizeH="0" baseline="0" noProof="0" dirty="0">
                <a:ln w="19050">
                  <a:solidFill>
                    <a:prstClr val="black">
                      <a:lumMod val="95000"/>
                      <a:lumOff val="5000"/>
                    </a:prstClr>
                  </a:solidFill>
                </a:ln>
                <a:solidFill>
                  <a:srgbClr val="FFFFA3"/>
                </a:solidFill>
                <a:effectLst/>
                <a:uLnTx/>
                <a:uFillTx/>
                <a:latin typeface="Goudy Stout" panose="0202090407030B020401" pitchFamily="18" charset="0"/>
                <a:ea typeface="inpin heiti" charset="-122"/>
                <a:cs typeface="+mn-cs"/>
              </a:endParaRPr>
            </a:p>
          </p:txBody>
        </p:sp>
      </p:grpSp>
      <p:pic>
        <p:nvPicPr>
          <p:cNvPr id="19" name="图片 18">
            <a:extLst>
              <a:ext uri="{FF2B5EF4-FFF2-40B4-BE49-F238E27FC236}">
                <a16:creationId xmlns:a16="http://schemas.microsoft.com/office/drawing/2014/main" id="{AB18D3EE-4FB0-4D71-91FD-DCF9E3441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0988" y="4967433"/>
            <a:ext cx="933481" cy="1713704"/>
          </a:xfrm>
          <a:prstGeom prst="rect">
            <a:avLst/>
          </a:prstGeom>
        </p:spPr>
      </p:pic>
      <p:pic>
        <p:nvPicPr>
          <p:cNvPr id="20" name="图片 19">
            <a:extLst>
              <a:ext uri="{FF2B5EF4-FFF2-40B4-BE49-F238E27FC236}">
                <a16:creationId xmlns:a16="http://schemas.microsoft.com/office/drawing/2014/main" id="{0128DE67-AD6A-4F76-B427-3132EDCD6E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8454" y="4578231"/>
            <a:ext cx="1201041" cy="2204896"/>
          </a:xfrm>
          <a:prstGeom prst="rect">
            <a:avLst/>
          </a:prstGeom>
        </p:spPr>
      </p:pic>
    </p:spTree>
    <p:extLst>
      <p:ext uri="{BB962C8B-B14F-4D97-AF65-F5344CB8AC3E}">
        <p14:creationId xmlns:p14="http://schemas.microsoft.com/office/powerpoint/2010/main" val="3598239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NGHE </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VIẾT CHÍNH 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071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Tree>
    <p:extLst>
      <p:ext uri="{BB962C8B-B14F-4D97-AF65-F5344CB8AC3E}">
        <p14:creationId xmlns:p14="http://schemas.microsoft.com/office/powerpoint/2010/main" val="213329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1F497D"/>
                                        </p:clrVal>
                                      </p:to>
                                    </p:set>
                                    <p:set>
                                      <p:cBhvr>
                                        <p:cTn id="15" dur="500" fill="hold"/>
                                        <p:tgtEl>
                                          <p:spTgt spid="17"/>
                                        </p:tgtEl>
                                        <p:attrNameLst>
                                          <p:attrName>fillcolor</p:attrName>
                                        </p:attrNameLst>
                                      </p:cBhvr>
                                      <p:to>
                                        <p:clrVal>
                                          <a:srgbClr val="1F497D"/>
                                        </p:clrVal>
                                      </p:to>
                                    </p:set>
                                    <p:set>
                                      <p:cBhvr>
                                        <p:cTn id="16"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376236" y="572694"/>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77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1ED004F-4FD2-441A-A3CB-441FD8BE3B3E}"/>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a:off x="460364" y="257134"/>
            <a:ext cx="997889" cy="1105582"/>
          </a:xfrm>
          <a:prstGeom prst="rect">
            <a:avLst/>
          </a:prstGeom>
        </p:spPr>
      </p:pic>
      <p:pic>
        <p:nvPicPr>
          <p:cNvPr id="15" name="图片 14">
            <a:extLst>
              <a:ext uri="{FF2B5EF4-FFF2-40B4-BE49-F238E27FC236}">
                <a16:creationId xmlns:a16="http://schemas.microsoft.com/office/drawing/2014/main" id="{11234E5F-A4A1-44BC-A7D9-4A21C1BA9BEF}"/>
              </a:ext>
            </a:extLst>
          </p:cNvPr>
          <p:cNvPicPr>
            <a:picLocks noChangeAspect="1"/>
          </p:cNvPicPr>
          <p:nvPr/>
        </p:nvPicPr>
        <p:blipFill>
          <a:blip r:embed="rId3" cstate="screen">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rot="741245" flipH="1" flipV="1">
            <a:off x="11024908" y="5545849"/>
            <a:ext cx="997889" cy="1105582"/>
          </a:xfrm>
          <a:prstGeom prst="rect">
            <a:avLst/>
          </a:prstGeom>
        </p:spPr>
      </p:pic>
      <p:pic>
        <p:nvPicPr>
          <p:cNvPr id="19" name="图片 18">
            <a:extLst>
              <a:ext uri="{FF2B5EF4-FFF2-40B4-BE49-F238E27FC236}">
                <a16:creationId xmlns:a16="http://schemas.microsoft.com/office/drawing/2014/main" id="{306A7912-34BD-4FB9-9D9A-4B2585AEDF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37028" y="172175"/>
            <a:ext cx="1153120" cy="1251562"/>
          </a:xfrm>
          <a:prstGeom prst="rect">
            <a:avLst/>
          </a:prstGeom>
        </p:spPr>
      </p:pic>
      <p:sp>
        <p:nvSpPr>
          <p:cNvPr id="17" name="Rectangle 1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Tích Sơn thuộc thị xã Vĩnh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Vĩnh Phúc lại có tục thi kéo co giữa trai tráng 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3841794" y="444013"/>
            <a:ext cx="4930383"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Chính</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tả</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a:t>
            </a:r>
            <a:r>
              <a:rPr kumimoji="0" lang="en-US" sz="4400" b="1" i="0" u="none" strike="noStrike" kern="1200" cap="none" spc="0" normalizeH="0" baseline="0" noProof="0" dirty="0" err="1"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Kéo</a:t>
            </a:r>
            <a:r>
              <a:rPr kumimoji="0" lang="en-US" sz="4400" b="1" i="0" u="none" strike="noStrike" kern="1200" cap="none" spc="0" normalizeH="0" baseline="0" noProof="0" dirty="0" smtClean="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rPr>
              <a:t> co </a:t>
            </a:r>
            <a:endParaRPr kumimoji="0" lang="en-US" sz="4400" b="1" i="0" u="none" strike="noStrike" kern="1200" cap="none" spc="0" normalizeH="0" baseline="0" noProof="0" dirty="0">
              <a:ln>
                <a:noFill/>
              </a:ln>
              <a:solidFill>
                <a:prstClr val="black"/>
              </a:solidFill>
              <a:effectLst>
                <a:glow rad="63500">
                  <a:srgbClr val="4BACC6">
                    <a:satMod val="175000"/>
                    <a:alpha val="40000"/>
                  </a:srgbClr>
                </a:glow>
              </a:effectLst>
              <a:uLnTx/>
              <a:uFillTx/>
              <a:latin typeface="UTM Beautiful Caps" panose="02040603050506020204" pitchFamily="18" charset="0"/>
              <a:ea typeface="+mn-ea"/>
              <a:cs typeface="+mn-cs"/>
            </a:endParaRPr>
          </a:p>
        </p:txBody>
      </p:sp>
      <p:sp>
        <p:nvSpPr>
          <p:cNvPr id="7" name="Rectangle 6"/>
          <p:cNvSpPr/>
          <p:nvPr/>
        </p:nvSpPr>
        <p:spPr>
          <a:xfrm>
            <a:off x="508000" y="1156908"/>
            <a:ext cx="11366500"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Hội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Hữu Trấp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huyện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Quế Võ</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tỉnh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Bắc Ninh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thường tổ chức thi kéo co giữa nam và nữ. Có năm bên nam thắng, có năm bên nữ thắng. Nhưng dù bên nào thắng thì cuộc thi cũng rất là vui. Vui ở sự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ganh đua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vui ở những tiếng hò reo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khuyến khích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người xem hội.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Làng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Tích Sơn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thuộc thị xã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a:t>
            </a:r>
            <a:r>
              <a:rPr kumimoji="0" lang="vi-VN" sz="3200" b="0" i="0" u="sng" strike="noStrike" kern="1200" cap="none" spc="0" normalizeH="0" baseline="0" noProof="0" dirty="0" smtClean="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ỉnh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Vĩnh Phúc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lại có tục thi kéo co giữa </a:t>
            </a:r>
            <a:r>
              <a:rPr kumimoji="0" lang="vi-VN" sz="3200" b="0" i="0" u="sng" strike="noStrike" kern="1200" cap="none" spc="0" normalizeH="0" baseline="0" noProof="0" dirty="0">
                <a:ln>
                  <a:noFill/>
                </a:ln>
                <a:solidFill>
                  <a:srgbClr val="1F497D">
                    <a:lumMod val="60000"/>
                    <a:lumOff val="40000"/>
                  </a:srgbClr>
                </a:solidFill>
                <a:effectLst/>
                <a:uLnTx/>
                <a:uFillTx/>
                <a:latin typeface="Cambria" panose="02040503050406030204" pitchFamily="18" charset="0"/>
                <a:ea typeface="Cambria" panose="02040503050406030204" pitchFamily="18" charset="0"/>
                <a:cs typeface="+mn-cs"/>
              </a:rPr>
              <a:t>trai tráng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giáp trong làng. Số người của mỗi bên không hạn chế. Nhiều khi, có giáp thua keo đầu,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t>
            </a:r>
            <a:r>
              <a:rPr kumimoji="0" lang="en-US" sz="32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ới</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keo thứ hai, đàn ông trong giáp kéo đến đông hơn, thế là chuyể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thành thắng.</a:t>
            </a:r>
            <a:endParaRPr kumimoji="0" lang="en-US" altLang="en-US" sz="3200" b="0" i="0" u="none" strike="noStrike" kern="1200" cap="none" spc="0" normalizeH="0" baseline="0" noProof="0" dirty="0">
              <a:ln>
                <a:noFill/>
              </a:ln>
              <a:solidFill>
                <a:srgbClr val="1F497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32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913A7-E7B2-4C93-ACD5-3C1464EA4E6D}"/>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1865" y="3766130"/>
            <a:ext cx="4623543" cy="3031791"/>
          </a:xfrm>
          <a:prstGeom prst="rect">
            <a:avLst/>
          </a:prstGeom>
        </p:spPr>
      </p:pic>
      <p:grpSp>
        <p:nvGrpSpPr>
          <p:cNvPr id="3" name="组合 10">
            <a:extLst>
              <a:ext uri="{FF2B5EF4-FFF2-40B4-BE49-F238E27FC236}">
                <a16:creationId xmlns:a16="http://schemas.microsoft.com/office/drawing/2014/main" id="{D0C6E379-722E-408C-BA9E-9720A9865290}"/>
              </a:ext>
            </a:extLst>
          </p:cNvPr>
          <p:cNvGrpSpPr/>
          <p:nvPr/>
        </p:nvGrpSpPr>
        <p:grpSpPr>
          <a:xfrm>
            <a:off x="1006763" y="-135790"/>
            <a:ext cx="9918700" cy="1965605"/>
            <a:chOff x="3883329" y="2346151"/>
            <a:chExt cx="9918700" cy="1965605"/>
          </a:xfrm>
        </p:grpSpPr>
        <p:grpSp>
          <p:nvGrpSpPr>
            <p:cNvPr id="4"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6"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7"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Luyện</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từ</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khó</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5"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grpSp>
        <p:nvGrpSpPr>
          <p:cNvPr id="8" name="组合 24">
            <a:extLst>
              <a:ext uri="{FF2B5EF4-FFF2-40B4-BE49-F238E27FC236}">
                <a16:creationId xmlns:a16="http://schemas.microsoft.com/office/drawing/2014/main" id="{044E9C83-2DA0-41B7-B1BA-7932D94B2DD5}"/>
              </a:ext>
            </a:extLst>
          </p:cNvPr>
          <p:cNvGrpSpPr/>
          <p:nvPr/>
        </p:nvGrpSpPr>
        <p:grpSpPr>
          <a:xfrm>
            <a:off x="7665015" y="-442730"/>
            <a:ext cx="4914247" cy="3856971"/>
            <a:chOff x="-108259" y="-27093"/>
            <a:chExt cx="4914247" cy="3856971"/>
          </a:xfrm>
        </p:grpSpPr>
        <p:pic>
          <p:nvPicPr>
            <p:cNvPr id="9" name="图片 21">
              <a:extLst>
                <a:ext uri="{FF2B5EF4-FFF2-40B4-BE49-F238E27FC236}">
                  <a16:creationId xmlns:a16="http://schemas.microsoft.com/office/drawing/2014/main" id="{F1C42B67-EBF3-4F2C-9EAF-362D872F61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59" y="0"/>
              <a:ext cx="3829878" cy="3829878"/>
            </a:xfrm>
            <a:prstGeom prst="rect">
              <a:avLst/>
            </a:prstGeom>
          </p:spPr>
        </p:pic>
        <p:pic>
          <p:nvPicPr>
            <p:cNvPr id="10" name="图片 23">
              <a:extLst>
                <a:ext uri="{FF2B5EF4-FFF2-40B4-BE49-F238E27FC236}">
                  <a16:creationId xmlns:a16="http://schemas.microsoft.com/office/drawing/2014/main" id="{A80F221F-935B-441A-A68C-F04D022313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5728" y="-27093"/>
              <a:ext cx="1590260" cy="2676939"/>
            </a:xfrm>
            <a:prstGeom prst="rect">
              <a:avLst/>
            </a:prstGeom>
          </p:spPr>
        </p:pic>
      </p:grpSp>
      <p:sp>
        <p:nvSpPr>
          <p:cNvPr id="11" name="Rectangle 10"/>
          <p:cNvSpPr/>
          <p:nvPr/>
        </p:nvSpPr>
        <p:spPr>
          <a:xfrm>
            <a:off x="1197263" y="2194993"/>
            <a:ext cx="10219575" cy="1631216"/>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Hữu</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Trấp</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Quế</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Võ</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Bắc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Ninh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Tích </a:t>
            </a:r>
            <a:r>
              <a:rPr kumimoji="0" lang="vi-VN"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Sơn </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Yên</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Vĩnh</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Phúc</a:t>
            </a:r>
            <a:r>
              <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rPr>
              <a:t>  </a:t>
            </a:r>
          </a:p>
        </p:txBody>
      </p:sp>
      <p:sp>
        <p:nvSpPr>
          <p:cNvPr id="12" name="Rectangle 11"/>
          <p:cNvSpPr/>
          <p:nvPr/>
        </p:nvSpPr>
        <p:spPr>
          <a:xfrm>
            <a:off x="5763983" y="3965182"/>
            <a:ext cx="8198598" cy="2554545"/>
          </a:xfrm>
          <a:prstGeom prst="rect">
            <a:avLst/>
          </a:prstGeom>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g</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anh</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đua</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khuyến</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khích</a:t>
            </a:r>
            <a:endPar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1F497D">
                    <a:lumMod val="75000"/>
                  </a:srgbClr>
                </a:solidFill>
                <a:effectLst/>
                <a:uLnTx/>
                <a:uFillTx/>
                <a:latin typeface="HP001 4 hàng" panose="020B0603050302020204" pitchFamily="34" charset="0"/>
                <a:ea typeface="+mn-ea"/>
                <a:cs typeface="+mn-cs"/>
              </a:rPr>
              <a:t>t</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rai</a:t>
            </a:r>
            <a:r>
              <a:rPr kumimoji="0" lang="en-US" altLang="en-US" sz="4000" b="1" i="0" u="none" strike="noStrike" kern="1200" cap="none" spc="0" normalizeH="0" baseline="0" noProof="0" dirty="0" smtClean="0">
                <a:ln>
                  <a:noFill/>
                </a:ln>
                <a:solidFill>
                  <a:srgbClr val="1F497D">
                    <a:lumMod val="75000"/>
                  </a:srgbClr>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1F497D">
                    <a:lumMod val="75000"/>
                  </a:srgbClr>
                </a:solidFill>
                <a:effectLst/>
                <a:uLnTx/>
                <a:uFillTx/>
                <a:latin typeface="HP001 4 hàng" panose="020B0603050302020204" pitchFamily="34" charset="0"/>
                <a:ea typeface="+mn-ea"/>
                <a:cs typeface="+mn-cs"/>
              </a:rPr>
              <a:t>tráng</a:t>
            </a:r>
            <a:endParaRPr kumimoji="0" lang="en-US" altLang="en-US" sz="4000" b="1" i="0" u="none" strike="noStrike" kern="1200" cap="none" spc="0" normalizeH="0" baseline="0" noProof="0" dirty="0">
              <a:ln>
                <a:noFill/>
              </a:ln>
              <a:solidFill>
                <a:srgbClr val="1F497D">
                  <a:lumMod val="75000"/>
                </a:srgbClr>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3801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D0C6E379-722E-408C-BA9E-9720A9865290}"/>
              </a:ext>
            </a:extLst>
          </p:cNvPr>
          <p:cNvGrpSpPr/>
          <p:nvPr/>
        </p:nvGrpSpPr>
        <p:grpSpPr>
          <a:xfrm>
            <a:off x="914400" y="760138"/>
            <a:ext cx="9918700" cy="1965605"/>
            <a:chOff x="3883329" y="2346151"/>
            <a:chExt cx="9918700" cy="1965605"/>
          </a:xfrm>
        </p:grpSpPr>
        <p:grpSp>
          <p:nvGrpSpPr>
            <p:cNvPr id="10" name="组合 9">
              <a:extLst>
                <a:ext uri="{FF2B5EF4-FFF2-40B4-BE49-F238E27FC236}">
                  <a16:creationId xmlns:a16="http://schemas.microsoft.com/office/drawing/2014/main" id="{ACB617D3-C411-4403-A7E7-B472A6D37B91}"/>
                </a:ext>
              </a:extLst>
            </p:cNvPr>
            <p:cNvGrpSpPr/>
            <p:nvPr/>
          </p:nvGrpSpPr>
          <p:grpSpPr>
            <a:xfrm>
              <a:off x="3883329" y="2924565"/>
              <a:ext cx="9918700" cy="1387191"/>
              <a:chOff x="4334395" y="3861099"/>
              <a:chExt cx="9918700" cy="1387191"/>
            </a:xfrm>
          </p:grpSpPr>
          <p:pic>
            <p:nvPicPr>
              <p:cNvPr id="4" name="图片 3">
                <a:extLst>
                  <a:ext uri="{FF2B5EF4-FFF2-40B4-BE49-F238E27FC236}">
                    <a16:creationId xmlns:a16="http://schemas.microsoft.com/office/drawing/2014/main" id="{3F8EAD4E-B1AF-42F5-B79D-D656D100379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24895" y="3861099"/>
                <a:ext cx="9728200" cy="1387191"/>
              </a:xfrm>
              <a:prstGeom prst="rect">
                <a:avLst/>
              </a:prstGeom>
            </p:spPr>
          </p:pic>
          <p:sp>
            <p:nvSpPr>
              <p:cNvPr id="9" name="文本框 8">
                <a:extLst>
                  <a:ext uri="{FF2B5EF4-FFF2-40B4-BE49-F238E27FC236}">
                    <a16:creationId xmlns:a16="http://schemas.microsoft.com/office/drawing/2014/main" id="{C4A448F3-746E-459A-B191-060C183A4A1C}"/>
                  </a:ext>
                </a:extLst>
              </p:cNvPr>
              <p:cNvSpPr txBox="1"/>
              <p:nvPr/>
            </p:nvSpPr>
            <p:spPr>
              <a:xfrm>
                <a:off x="4334395" y="4046864"/>
                <a:ext cx="99187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Viết</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chính</a:t>
                </a:r>
                <a:r>
                  <a:rPr kumimoji="1" lang="en-US" altLang="zh-CN" sz="6000" b="0" i="0" u="none" strike="noStrike" kern="1200" cap="none" spc="0" normalizeH="0" baseline="0" noProof="0" dirty="0" smtClean="0">
                    <a:ln w="19050">
                      <a:noFill/>
                    </a:ln>
                    <a:solidFill>
                      <a:srgbClr val="FF9409"/>
                    </a:solidFill>
                    <a:effectLst/>
                    <a:uLnTx/>
                    <a:uFillTx/>
                    <a:latin typeface="UTM Azuki" panose="02040603050506020204" pitchFamily="18" charset="0"/>
                    <a:ea typeface="inpin heiti" charset="-122"/>
                    <a:cs typeface="inpin heiti" charset="-122"/>
                  </a:rPr>
                  <a:t> </a:t>
                </a:r>
                <a:r>
                  <a:rPr kumimoji="1" lang="en-US" altLang="zh-CN" sz="6000" b="0" i="0" u="none" strike="noStrike" kern="1200" cap="none" spc="0" normalizeH="0" baseline="0" noProof="0" dirty="0" err="1" smtClean="0">
                    <a:ln w="19050">
                      <a:noFill/>
                    </a:ln>
                    <a:solidFill>
                      <a:srgbClr val="FF9409"/>
                    </a:solidFill>
                    <a:effectLst/>
                    <a:uLnTx/>
                    <a:uFillTx/>
                    <a:latin typeface="UTM Azuki" panose="02040603050506020204" pitchFamily="18" charset="0"/>
                    <a:ea typeface="inpin heiti" charset="-122"/>
                    <a:cs typeface="inpin heiti" charset="-122"/>
                  </a:rPr>
                  <a:t>tả</a:t>
                </a:r>
                <a:endParaRPr kumimoji="0" lang="zh-CN" altLang="en-US" sz="6000" b="0" i="0" u="none" strike="noStrike" kern="1200" cap="none" spc="0" normalizeH="0" baseline="0" noProof="0" dirty="0">
                  <a:ln w="19050">
                    <a:noFill/>
                  </a:ln>
                  <a:solidFill>
                    <a:srgbClr val="FF9409"/>
                  </a:solidFill>
                  <a:effectLst/>
                  <a:uLnTx/>
                  <a:uFillTx/>
                  <a:latin typeface="UTM Azuki" panose="02040603050506020204" pitchFamily="18" charset="0"/>
                  <a:ea typeface="inpin heiti" charset="-122"/>
                  <a:cs typeface="+mn-cs"/>
                </a:endParaRPr>
              </a:p>
            </p:txBody>
          </p:sp>
        </p:grpSp>
        <p:pic>
          <p:nvPicPr>
            <p:cNvPr id="6" name="图片 5">
              <a:extLst>
                <a:ext uri="{FF2B5EF4-FFF2-40B4-BE49-F238E27FC236}">
                  <a16:creationId xmlns:a16="http://schemas.microsoft.com/office/drawing/2014/main" id="{99C54076-6312-4A95-92F2-27E277C4F79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847459" flipH="1">
              <a:off x="13104698" y="2346151"/>
              <a:ext cx="618662" cy="584464"/>
            </a:xfrm>
            <a:prstGeom prst="rect">
              <a:avLst/>
            </a:prstGeom>
          </p:spPr>
        </p:pic>
      </p:grpSp>
      <p:pic>
        <p:nvPicPr>
          <p:cNvPr id="14" name="图片 13">
            <a:extLst>
              <a:ext uri="{FF2B5EF4-FFF2-40B4-BE49-F238E27FC236}">
                <a16:creationId xmlns:a16="http://schemas.microsoft.com/office/drawing/2014/main" id="{485B1C14-A6EB-4D00-BE7A-0366212C5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1573" y="3618203"/>
            <a:ext cx="1704521" cy="3129195"/>
          </a:xfrm>
          <a:prstGeom prst="rect">
            <a:avLst/>
          </a:prstGeom>
        </p:spPr>
      </p:pic>
      <p:pic>
        <p:nvPicPr>
          <p:cNvPr id="8" name="Picture 8" descr="NgÃ y tráº» em trÃ² chÆ¡i kÃ©o co cuá»c thi váº½ tay dá» thÆ°Æ¡ng miá»n phÃ­ | CÃ´ng cá»¥ Äá»  há»a PSD Táº£i xuá»ng miá»n phÃ­ - Pikbes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2714" r="99429"/>
                    </a14:imgEffect>
                  </a14:imgLayer>
                </a14:imgProps>
              </a:ext>
              <a:ext uri="{28A0092B-C50C-407E-A947-70E740481C1C}">
                <a14:useLocalDpi xmlns:a14="http://schemas.microsoft.com/office/drawing/2010/main" val="0"/>
              </a:ext>
            </a:extLst>
          </a:blip>
          <a:srcRect/>
          <a:stretch>
            <a:fillRect/>
          </a:stretch>
        </p:blipFill>
        <p:spPr bwMode="auto">
          <a:xfrm rot="622279">
            <a:off x="2456162" y="250438"/>
            <a:ext cx="7025677" cy="730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41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478</Words>
  <Application>Microsoft Office PowerPoint</Application>
  <PresentationFormat>Widescreen</PresentationFormat>
  <Paragraphs>86</Paragraphs>
  <Slides>20</Slides>
  <Notes>18</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Ravie</vt:lpstr>
      <vt:lpstr>Arial</vt:lpstr>
      <vt:lpstr>UTM Azuki</vt:lpstr>
      <vt:lpstr>Snap ITC</vt:lpstr>
      <vt:lpstr>等线</vt:lpstr>
      <vt:lpstr>Cambria</vt:lpstr>
      <vt:lpstr>Times New Roman</vt:lpstr>
      <vt:lpstr>HP001 4 hàng</vt:lpstr>
      <vt:lpstr>inpin heiti</vt:lpstr>
      <vt:lpstr>UTM A&amp;S Graceland</vt:lpstr>
      <vt:lpstr>Calibri Light</vt:lpstr>
      <vt:lpstr>Calibri</vt:lpstr>
      <vt:lpstr>UTM Beautiful Caps</vt:lpstr>
      <vt:lpstr>Goudy Stout</vt:lpstr>
      <vt:lpstr>1_Office Theme</vt:lpstr>
      <vt:lpstr>PowerPoint Presentation</vt:lpstr>
      <vt:lpstr>   YÊU CẦU CẦN ĐẠT - Nghe viết đúng chính tả, trình bày đúng đoạn văn “Kéo co”.  - Làm đúng các bài tập phân biệt tiếng có âm vần dễ lẫn s/x.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QUỲNH NHƯ</cp:keywords>
  <cp:lastModifiedBy>Windows User</cp:lastModifiedBy>
  <cp:revision>5</cp:revision>
  <dcterms:created xsi:type="dcterms:W3CDTF">2021-12-10T07:19:51Z</dcterms:created>
  <dcterms:modified xsi:type="dcterms:W3CDTF">2022-12-16T12:27:53Z</dcterms:modified>
</cp:coreProperties>
</file>