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343" r:id="rId2"/>
    <p:sldId id="345" r:id="rId3"/>
    <p:sldId id="303" r:id="rId4"/>
    <p:sldId id="346" r:id="rId5"/>
    <p:sldId id="325" r:id="rId6"/>
    <p:sldId id="347" r:id="rId7"/>
    <p:sldId id="332" r:id="rId8"/>
    <p:sldId id="333" r:id="rId9"/>
    <p:sldId id="349" r:id="rId10"/>
    <p:sldId id="274" r:id="rId11"/>
    <p:sldId id="277" r:id="rId12"/>
    <p:sldId id="278" r:id="rId13"/>
    <p:sldId id="279" r:id="rId14"/>
    <p:sldId id="310" r:id="rId15"/>
    <p:sldId id="311" r:id="rId16"/>
    <p:sldId id="281" r:id="rId17"/>
    <p:sldId id="350" r:id="rId18"/>
    <p:sldId id="342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B76A03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128" autoAdjust="0"/>
  </p:normalViewPr>
  <p:slideViewPr>
    <p:cSldViewPr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901E-9F12-4BEC-A089-84B199B61A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F3F34-9935-4163-9083-4EE036226A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3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78693-124C-4B1B-8A78-FB95001B45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2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F3FD4-3E0B-4E39-B582-1092ACED66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3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4C604-373A-4875-B981-2643F5CECE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5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80FA-EEC9-41EF-8089-4B5F23BD48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5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4E328-300E-4F5D-9134-31718859DB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7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51EA4-2DDC-4FD6-94B5-D7CA6F98D5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2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0C09C-C7AE-4222-941A-84D6889044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1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DC0-7626-4D96-8B3A-CC61CDAD55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44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4BC7E-150C-4384-BD6F-D95DBE1A57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7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D8DCE-E60D-46CF-8048-FFE96902B5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9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littletikes.com/productimages/full/4661_full.jpg&amp;imgrefurl=http://www.supermarket.vn/van-bap-benh-hinh-p-288.html?supermarket%3D157c9e42ca0d3e342395f5c765450222&amp;usg=__D0ZBDXgbasrT-tVy-9EAmIURJro=&amp;h=300&amp;w=300&amp;sz=69&amp;hl=vi&amp;start=7&amp;um=1&amp;tbnid=D16gTXoHlO1A-M:&amp;tbnh=116&amp;tbnw=116&amp;prev=/images?q%3DH%C3%ACnh%2B%E1%BA%A3nh%2Bc%E1%BA%A7u%2Btr%C6%B0%E1%BB%A3t%26um%3D1%26hl%3Dv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" y="6798"/>
            <a:ext cx="12191332" cy="6857624"/>
          </a:xfrm>
          <a:prstGeom prst="rect">
            <a:avLst/>
          </a:prstGeom>
        </p:spPr>
      </p:pic>
      <p:pic>
        <p:nvPicPr>
          <p:cNvPr id="6" name="图片 4101" descr="1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4028"/>
            <a:ext cx="8984518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79511" y="2235281"/>
            <a:ext cx="48734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7880">
              <a:spcBef>
                <a:spcPct val="50000"/>
              </a:spcBef>
            </a:pPr>
            <a:r>
              <a:rPr lang="en-US" altLang="zh-CN" sz="7200" noProof="1" smtClean="0">
                <a:ln w="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SimHei" pitchFamily="49" charset="-122"/>
              </a:rPr>
              <a:t>KHỞI ĐỘNG</a:t>
            </a:r>
            <a:endParaRPr lang="vi-VN" altLang="zh-CN" sz="7200" noProof="1" smtClean="0">
              <a:ln w="0">
                <a:solidFill>
                  <a:srgbClr val="0000FF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SimHei" pitchFamily="49" charset="-122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4" cstate="screen"/>
          <a:srcRect t="48009"/>
          <a:stretch>
            <a:fillRect/>
          </a:stretch>
        </p:blipFill>
        <p:spPr>
          <a:xfrm>
            <a:off x="334" y="3292451"/>
            <a:ext cx="12191332" cy="35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1552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85800" y="5638800"/>
            <a:ext cx="4421188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Chó nhồi bông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91400" y="5638800"/>
            <a:ext cx="41910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Chong chóng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12293" name="Picture 9" descr="chó bô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75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chong chó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 chi chành chàn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24"/>
            <a:ext cx="5867400" cy="550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62000" y="5486400"/>
            <a:ext cx="41148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Chi chi chành chành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9" name="Picture 8" descr="Choichuy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0"/>
            <a:ext cx="58674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086600" y="5655733"/>
            <a:ext cx="38862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Chơi chuyền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90601" y="5257800"/>
            <a:ext cx="36576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Ném vòng cổ chai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00900" y="55245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Chọi cá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8196" name="Picture 7" descr="nemvongcoch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3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họi cá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6324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0" y="5210177"/>
            <a:ext cx="2819400" cy="16478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Cào cào </a:t>
            </a:r>
          </a:p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lá tre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43800" y="5562600"/>
            <a:ext cx="36576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HP001 4 hàng" panose="020B0603050302020204" pitchFamily="34" charset="0"/>
                <a:cs typeface="Times New Roman" pitchFamily="18" charset="0"/>
              </a:rPr>
              <a:t>Trống</a:t>
            </a:r>
            <a:endParaRPr lang="en-US" sz="36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15365" name="Picture 9" descr="cào cào lá 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9"/>
            <a:ext cx="6477000" cy="5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trống đồ chơ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"/>
            <a:ext cx="5257801" cy="54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66294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-9525"/>
            <a:ext cx="5343524" cy="51911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64531" y="5638800"/>
            <a:ext cx="2700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600" b="1" dirty="0" err="1" smtClean="0">
                <a:latin typeface="HP001 4 hàng" panose="020B0603050302020204" pitchFamily="34" charset="0"/>
              </a:rPr>
              <a:t>T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rống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cơm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153400" y="5638801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600" b="1" dirty="0" err="1" smtClean="0">
                <a:latin typeface="HP001 4 hàng" panose="020B0603050302020204" pitchFamily="34" charset="0"/>
              </a:rPr>
              <a:t>C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ầu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trượt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0"/>
            <a:ext cx="5753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143000" y="4992469"/>
            <a:ext cx="2430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600" b="1" dirty="0" err="1" smtClean="0">
                <a:latin typeface="HP001 4 hàng" panose="020B0603050302020204" pitchFamily="34" charset="0"/>
              </a:rPr>
              <a:t>T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rốn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tìm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781800" y="4992469"/>
            <a:ext cx="487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600" b="1" dirty="0" smtClean="0">
                <a:latin typeface="HP001 4 hàng" panose="020B0603050302020204" pitchFamily="34" charset="0"/>
              </a:rPr>
              <a:t>T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rồng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nụ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trồng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hoa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"/>
            <a:ext cx="6248400" cy="55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"/>
            <a:ext cx="5791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90800" y="586740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bơi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trải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29600" y="5722937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cắm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trại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hỏi: đồ chơi: tàu hỏa, ô tô cứu hỏa, tàu thủy,...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nhảy ngựa, nhảy dây, thả diều, thả chim, dung dăng dung dẻ...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ngã: đồ chơi: ngựa gỗ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diễn kịch, bày cỗ.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4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pic>
        <p:nvPicPr>
          <p:cNvPr id="5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" y="243840"/>
            <a:ext cx="6524625" cy="648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0" y="3008002"/>
            <a:ext cx="5073855" cy="323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7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89051" y="1029405"/>
            <a:ext cx="328683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500" y="974606"/>
            <a:ext cx="6194738" cy="5727376"/>
          </a:xfrm>
          <a:prstGeom prst="rect">
            <a:avLst/>
          </a:prstGeom>
        </p:spPr>
      </p:pic>
      <p:sp>
        <p:nvSpPr>
          <p:cNvPr id="16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777637" y="1856550"/>
            <a:ext cx="4306654" cy="151075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>Các bạn nhỏ trong tranh đang làm gì?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66F968E4-4988-4599-A63C-744846B871F1}"/>
              </a:ext>
            </a:extLst>
          </p:cNvPr>
          <p:cNvSpPr/>
          <p:nvPr/>
        </p:nvSpPr>
        <p:spPr>
          <a:xfrm>
            <a:off x="1107197" y="3497870"/>
            <a:ext cx="3977094" cy="242585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Các bạn nhỏ trong tranh đang vừa thả trâu vừa chơi thả diều trên những cánh đồng rộng bao la. Những cánh diều cao vút bay lượn trên bầu trời.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22974" y="78503"/>
            <a:ext cx="7133641" cy="649137"/>
            <a:chOff x="564045" y="6110866"/>
            <a:chExt cx="5825836" cy="64913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9" name="TextBox 19"/>
            <p:cNvSpPr txBox="1"/>
            <p:nvPr/>
          </p:nvSpPr>
          <p:spPr>
            <a:xfrm>
              <a:off x="564045" y="6110866"/>
              <a:ext cx="5825836" cy="649137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08948" y="6173824"/>
              <a:ext cx="516738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57400" y="92095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HP001 4 hàng" panose="020B0603050302020204" pitchFamily="34" charset="0"/>
              </a:rPr>
              <a:t>Thứ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ngày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15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12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HP001 4 hàng" panose="020B0603050302020204" pitchFamily="34" charset="0"/>
              </a:rPr>
              <a:t>Chính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tả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(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Nghe-viết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Cánh diều tuổi thơ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419285"/>
            <a:ext cx="11811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nâng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bãi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hò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hét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mại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bướm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sướng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dại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vi vu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trầm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bổng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kép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,…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sớm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Theo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Duy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32873-D5E4-47E2-A68E-50EA4A78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5423945"/>
            <a:ext cx="12191331" cy="1433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" y="6798"/>
            <a:ext cx="12191332" cy="685762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 cstate="screen"/>
          <a:srcRect t="48009"/>
          <a:stretch>
            <a:fillRect/>
          </a:stretch>
        </p:blipFill>
        <p:spPr>
          <a:xfrm>
            <a:off x="334" y="3292451"/>
            <a:ext cx="12191332" cy="3565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40775" y="762000"/>
            <a:ext cx="80602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vi-VN" altLang="zh-CN" sz="6600" b="1" noProof="1" smtClean="0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b="1" noProof="1" smtClean="0">
                <a:latin typeface="HP001 4 hàng" panose="020B0603050302020204" pitchFamily="34" charset="-93"/>
                <a:ea typeface="SimHei" pitchFamily="49" charset="-122"/>
              </a:rPr>
              <a:t>Cánh diều đẹp như thế nào ?</a:t>
            </a:r>
            <a:endParaRPr lang="en-US" altLang="zh-CN" sz="3600" b="1" noProof="1">
              <a:latin typeface="HP001 4 hàng" panose="020B0603050302020204" pitchFamily="34" charset="-93"/>
              <a:ea typeface="SimHei" pitchFamily="49" charset="-122"/>
            </a:endParaRPr>
          </a:p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en-US" altLang="zh-CN" sz="3600" b="1" noProof="1" smtClean="0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</a:rPr>
              <a:t>Cánh diều mềm mại như cánh bướm.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3369" y="1143000"/>
            <a:ext cx="82798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en-US" altLang="zh-CN" sz="3600" b="1" noProof="1" smtClean="0">
                <a:latin typeface="HP001 4 hàng" panose="020B0603050302020204" pitchFamily="34" charset="-93"/>
                <a:ea typeface="SimHei" pitchFamily="49" charset="-122"/>
              </a:rPr>
              <a:t>Nội dung đoạn viết cho em biết điều gì ?</a:t>
            </a:r>
          </a:p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en-US" altLang="zh-CN" sz="3600" b="1" noProof="1" smtClean="0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</a:rPr>
              <a:t>Vẻ đẹp của cánh diều.</a:t>
            </a:r>
          </a:p>
        </p:txBody>
      </p:sp>
    </p:spTree>
    <p:extLst>
      <p:ext uri="{BB962C8B-B14F-4D97-AF65-F5344CB8AC3E}">
        <p14:creationId xmlns:p14="http://schemas.microsoft.com/office/powerpoint/2010/main" val="1520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ng bóng Ý nghĩ: Hình đám mây 26"/>
          <p:cNvSpPr/>
          <p:nvPr/>
        </p:nvSpPr>
        <p:spPr>
          <a:xfrm>
            <a:off x="185959" y="324477"/>
            <a:ext cx="4834200" cy="2778687"/>
          </a:xfrm>
          <a:prstGeom prst="cloudCallout">
            <a:avLst>
              <a:gd name="adj1" fmla="val -31698"/>
              <a:gd name="adj2" fmla="val 6349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Từ khó viết trong bài</a:t>
            </a:r>
            <a:endParaRPr lang="vi-VN" sz="4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4781885" y="2142867"/>
            <a:ext cx="3183948" cy="8312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Nâng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lên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6" name="Rounded Rectangle 7"/>
          <p:cNvSpPr/>
          <p:nvPr/>
        </p:nvSpPr>
        <p:spPr>
          <a:xfrm>
            <a:off x="8493265" y="2206927"/>
            <a:ext cx="3059510" cy="8312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Hò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hét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4664652" y="3733800"/>
            <a:ext cx="3183948" cy="8312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Trầm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bổng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6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061"/>
            <a:ext cx="3730036" cy="3594872"/>
          </a:xfrm>
          <a:prstGeom prst="rect">
            <a:avLst/>
          </a:prstGeom>
        </p:spPr>
      </p:pic>
      <p:sp>
        <p:nvSpPr>
          <p:cNvPr id="68" name="Rounded Rectangle 7"/>
          <p:cNvSpPr/>
          <p:nvPr/>
        </p:nvSpPr>
        <p:spPr>
          <a:xfrm>
            <a:off x="8457719" y="3733800"/>
            <a:ext cx="3200881" cy="8312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Sáo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àng" panose="020B0603050302020204" pitchFamily="34" charset="0"/>
              </a:rPr>
              <a:t>kép</a:t>
            </a:r>
            <a:endParaRPr lang="vi-VN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57400" y="92095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HP001 4 hàng" panose="020B0603050302020204" pitchFamily="34" charset="0"/>
              </a:rPr>
              <a:t>Thứ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ngày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15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12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HP001 4 hàng" panose="020B0603050302020204" pitchFamily="34" charset="0"/>
              </a:rPr>
              <a:t>Chính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tả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(</a:t>
            </a:r>
            <a:r>
              <a:rPr lang="en-US" altLang="en-US" sz="2800" b="1" dirty="0" err="1" smtClean="0">
                <a:latin typeface="HP001 4 hàng" panose="020B0603050302020204" pitchFamily="34" charset="0"/>
              </a:rPr>
              <a:t>Nghe-viết</a:t>
            </a:r>
            <a:r>
              <a:rPr lang="en-US" altLang="en-US" sz="2800" b="1" dirty="0" smtClean="0">
                <a:latin typeface="HP001 4 hàng" panose="020B0603050302020204" pitchFamily="34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Cánh diều tuổi thơ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419285"/>
            <a:ext cx="11811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nâng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bãi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hò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hét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sướng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vi vu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trầm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bổng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kép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,…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sớm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Theo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Duy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32873-D5E4-47E2-A68E-50EA4A78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5423945"/>
            <a:ext cx="12191331" cy="14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" y="6798"/>
            <a:ext cx="12191332" cy="685762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 cstate="screen"/>
          <a:srcRect t="48009"/>
          <a:stretch>
            <a:fillRect/>
          </a:stretch>
        </p:blipFill>
        <p:spPr>
          <a:xfrm>
            <a:off x="334" y="3292451"/>
            <a:ext cx="12191332" cy="3565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62415" y="2177844"/>
            <a:ext cx="68518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817880">
              <a:spcBef>
                <a:spcPct val="50000"/>
              </a:spcBef>
              <a:buClrTx/>
              <a:buSzTx/>
              <a:buFontTx/>
            </a:pPr>
            <a:r>
              <a:rPr lang="vi-VN" altLang="zh-CN" sz="6600" b="1" noProof="1" smtClean="0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6600" b="1" noProof="1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</a:rPr>
              <a:t>B</a:t>
            </a:r>
            <a:r>
              <a:rPr lang="vi-VN" altLang="zh-CN" sz="6600" b="1" noProof="1" smtClean="0">
                <a:solidFill>
                  <a:srgbClr val="FF0000"/>
                </a:solidFill>
                <a:latin typeface="HP001 4 hàng" panose="020B0603050302020204" pitchFamily="34" charset="-93"/>
                <a:ea typeface="SimHei" pitchFamily="49" charset="-122"/>
                <a:cs typeface="Arial" panose="020B0604020202020204" pitchFamily="34" charset="0"/>
              </a:rPr>
              <a:t>ài tập chính tả</a:t>
            </a:r>
            <a:endParaRPr lang="vi-VN" altLang="zh-CN" sz="6600" b="1" noProof="1">
              <a:solidFill>
                <a:srgbClr val="FF0000"/>
              </a:solidFill>
              <a:latin typeface="HP001 4 hàng" panose="020B0603050302020204" pitchFamily="34" charset="-93"/>
              <a:ea typeface="SimHei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prstClr val="white"/>
              </a:solidFill>
              <a:latin typeface="HP001 4 hàng" panose="020B0603050302020204" pitchFamily="34" charset="0"/>
              <a:ea typeface="Microsoft YaHei Light" panose="020B0502040204020203" pitchFamily="34" charset="-122"/>
            </a:endParaRPr>
          </a:p>
        </p:txBody>
      </p:sp>
      <p:sp>
        <p:nvSpPr>
          <p:cNvPr id="5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FF0000"/>
              </a:solidFill>
              <a:latin typeface="HP001 4 hàng" panose="020B0603050302020204" pitchFamily="34" charset="0"/>
              <a:ea typeface="Microsoft YaHei Light" panose="020B0502040204020203" pitchFamily="34" charset="-122"/>
            </a:endParaRPr>
          </a:p>
        </p:txBody>
      </p:sp>
      <p:pic>
        <p:nvPicPr>
          <p:cNvPr id="7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416611"/>
            <a:ext cx="4431590" cy="3756232"/>
          </a:xfrm>
          <a:prstGeom prst="rect">
            <a:avLst/>
          </a:prstGeom>
        </p:spPr>
      </p:pic>
      <p:sp>
        <p:nvSpPr>
          <p:cNvPr id="8" name="Bong bóng Ý nghĩ: Hình đám mây 4"/>
          <p:cNvSpPr/>
          <p:nvPr/>
        </p:nvSpPr>
        <p:spPr>
          <a:xfrm>
            <a:off x="1517650" y="0"/>
            <a:ext cx="10293350" cy="1699105"/>
          </a:xfrm>
          <a:prstGeom prst="cloudCallout">
            <a:avLst>
              <a:gd name="adj1" fmla="val 47059"/>
              <a:gd name="adj2" fmla="val 441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2.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Tìm tên các đồ chơi hoặc trò chơi:</a:t>
            </a:r>
          </a:p>
        </p:txBody>
      </p:sp>
      <p:sp>
        <p:nvSpPr>
          <p:cNvPr id="18" name="Rounded Rectangle 7"/>
          <p:cNvSpPr/>
          <p:nvPr/>
        </p:nvSpPr>
        <p:spPr>
          <a:xfrm>
            <a:off x="1063464" y="2180595"/>
            <a:ext cx="7211813" cy="1486681"/>
          </a:xfrm>
          <a:prstGeom prst="roundRect">
            <a:avLst/>
          </a:prstGeom>
          <a:solidFill>
            <a:srgbClr val="DDEBFD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lphaLcParenR"/>
            </a:pPr>
            <a:r>
              <a:rPr lang="vi-VN" sz="32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Chứa tiếng bắt đầu bằng</a:t>
            </a:r>
            <a:r>
              <a:rPr lang="vi-VN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vi-VN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hay</a:t>
            </a:r>
            <a:r>
              <a:rPr lang="vi-VN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M: chong chóng, trốn tìm</a:t>
            </a:r>
            <a:endParaRPr lang="vi-VN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867400" y="1066800"/>
            <a:ext cx="1219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8077200" y="1066800"/>
            <a:ext cx="1219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224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prstClr val="white"/>
              </a:solidFill>
              <a:latin typeface="HP001 4 hàng" panose="020B0603050302020204" pitchFamily="34" charset="0"/>
              <a:ea typeface="Microsoft YaHei Light" panose="020B0502040204020203" pitchFamily="34" charset="-122"/>
            </a:endParaRPr>
          </a:p>
        </p:txBody>
      </p:sp>
      <p:sp>
        <p:nvSpPr>
          <p:cNvPr id="5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FF0000"/>
              </a:solidFill>
              <a:latin typeface="HP001 4 hàng" panose="020B0603050302020204" pitchFamily="34" charset="0"/>
              <a:ea typeface="Microsoft YaHei Light" panose="020B0502040204020203" pitchFamily="34" charset="-122"/>
            </a:endParaRPr>
          </a:p>
        </p:txBody>
      </p:sp>
      <p:sp>
        <p:nvSpPr>
          <p:cNvPr id="8" name="Bong bóng Ý nghĩ: Hình đám mây 4"/>
          <p:cNvSpPr/>
          <p:nvPr/>
        </p:nvSpPr>
        <p:spPr>
          <a:xfrm>
            <a:off x="76200" y="-76200"/>
            <a:ext cx="6248400" cy="1699105"/>
          </a:xfrm>
          <a:prstGeom prst="cloudCallout">
            <a:avLst>
              <a:gd name="adj1" fmla="val 47059"/>
              <a:gd name="adj2" fmla="val 441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2.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Tìm tên các đồ chơi hoặc trò chơi:</a:t>
            </a:r>
          </a:p>
        </p:txBody>
      </p:sp>
      <p:sp>
        <p:nvSpPr>
          <p:cNvPr id="18" name="Rounded Rectangle 7"/>
          <p:cNvSpPr/>
          <p:nvPr/>
        </p:nvSpPr>
        <p:spPr>
          <a:xfrm>
            <a:off x="0" y="1524000"/>
            <a:ext cx="7211813" cy="1066800"/>
          </a:xfrm>
          <a:prstGeom prst="roundRect">
            <a:avLst/>
          </a:prstGeom>
          <a:solidFill>
            <a:srgbClr val="DDEBFD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lphaLcParenR"/>
            </a:pPr>
            <a:r>
              <a:rPr lang="vi-VN" sz="32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Chứa tiếng bắt đầu bằng</a:t>
            </a:r>
            <a:r>
              <a:rPr lang="vi-VN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vi-VN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hay</a:t>
            </a:r>
            <a:r>
              <a:rPr lang="vi-VN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M: chong chóng, trốn tìm</a:t>
            </a:r>
            <a:endParaRPr lang="vi-VN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657600" y="533400"/>
            <a:ext cx="1219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743200" y="1295400"/>
            <a:ext cx="1219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6400800" y="2934482"/>
            <a:ext cx="0" cy="377111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1905000" y="2667000"/>
            <a:ext cx="1524000" cy="1066800"/>
          </a:xfrm>
          <a:prstGeom prst="star16">
            <a:avLst>
              <a:gd name="adj" fmla="val 28252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A</a:t>
            </a:r>
            <a:endParaRPr lang="en-US" altLang="en-US" sz="2800" b="1" dirty="0" smtClean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534400" y="2743200"/>
            <a:ext cx="1524000" cy="1066800"/>
          </a:xfrm>
          <a:prstGeom prst="star16">
            <a:avLst>
              <a:gd name="adj" fmla="val 28252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B</a:t>
            </a:r>
            <a:endParaRPr lang="en-US" altLang="en-US" sz="2800" b="1" dirty="0" smtClean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400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 Light</vt:lpstr>
      <vt:lpstr>Arial</vt:lpstr>
      <vt:lpstr>Arial-Rounded</vt:lpstr>
      <vt:lpstr>Calibri</vt:lpstr>
      <vt:lpstr>Calibri Light</vt:lpstr>
      <vt:lpstr>HP001 4 hàng</vt:lpstr>
      <vt:lpstr>SimHei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Chứa tiếng có thanh hỏi hoặc thanh ngã. M : ngựa gỗ, thả diều - Thanh hỏi: đồ chơi: tàu hỏa, ô tô cứu hỏa, tàu thủy,... trò chơi: nhảy ngựa, nhảy dây, thả diều, thả chim, dung dăng dung dẻ... - Thanh ngã: đồ chơi: ngựa gỗ trò chơi: diễn kịch, bày cỗ.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118</cp:revision>
  <dcterms:created xsi:type="dcterms:W3CDTF">2008-12-01T11:58:38Z</dcterms:created>
  <dcterms:modified xsi:type="dcterms:W3CDTF">2022-12-09T09:32:24Z</dcterms:modified>
</cp:coreProperties>
</file>