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Lst>
  <p:notesMasterIdLst>
    <p:notesMasterId r:id="rId30"/>
  </p:notesMasterIdLst>
  <p:sldIdLst>
    <p:sldId id="282" r:id="rId2"/>
    <p:sldId id="375" r:id="rId3"/>
    <p:sldId id="379" r:id="rId4"/>
    <p:sldId id="377" r:id="rId5"/>
    <p:sldId id="376" r:id="rId6"/>
    <p:sldId id="378" r:id="rId7"/>
    <p:sldId id="360" r:id="rId8"/>
    <p:sldId id="285" r:id="rId9"/>
    <p:sldId id="284" r:id="rId10"/>
    <p:sldId id="352" r:id="rId11"/>
    <p:sldId id="353" r:id="rId12"/>
    <p:sldId id="354" r:id="rId13"/>
    <p:sldId id="355" r:id="rId14"/>
    <p:sldId id="356" r:id="rId15"/>
    <p:sldId id="357" r:id="rId16"/>
    <p:sldId id="358" r:id="rId17"/>
    <p:sldId id="361" r:id="rId18"/>
    <p:sldId id="363" r:id="rId19"/>
    <p:sldId id="374" r:id="rId20"/>
    <p:sldId id="365" r:id="rId21"/>
    <p:sldId id="366" r:id="rId22"/>
    <p:sldId id="373" r:id="rId23"/>
    <p:sldId id="367" r:id="rId24"/>
    <p:sldId id="305" r:id="rId25"/>
    <p:sldId id="368" r:id="rId26"/>
    <p:sldId id="346" r:id="rId27"/>
    <p:sldId id="370" r:id="rId28"/>
    <p:sldId id="283" r:id="rId29"/>
  </p:sldIdLst>
  <p:sldSz cx="12192000" cy="6858000"/>
  <p:notesSz cx="6858000" cy="9144000"/>
  <p:embeddedFontLst>
    <p:embeddedFont>
      <p:font typeface="#9Slide06 SVNJonitha Script" panose="020B0604020202020204" charset="0"/>
      <p:regular r:id="rId31"/>
    </p:embeddedFont>
    <p:embeddedFont>
      <p:font typeface="Calibri" panose="020F0502020204030204" pitchFamily="34" charset="0"/>
      <p:regular r:id="rId32"/>
      <p:bold r:id="rId33"/>
      <p:italic r:id="rId34"/>
      <p:boldItalic r:id="rId35"/>
    </p:embeddedFont>
    <p:embeddedFont>
      <p:font typeface="微软雅黑" panose="020B0503020204020204" pitchFamily="34" charset="-122"/>
      <p:regular r:id="rId36"/>
      <p:bold r:id="rId37"/>
    </p:embeddedFont>
    <p:embeddedFont>
      <p:font typeface="Arial Black" panose="020B0A04020102020204" pitchFamily="34" charset="0"/>
      <p:bold r:id="rId38"/>
    </p:embeddedFont>
    <p:embeddedFont>
      <p:font typeface="SimSun" panose="02010600030101010101" pitchFamily="2" charset="-122"/>
      <p:regular r:id="rId39"/>
    </p:embeddedFont>
  </p:embeddedFontLst>
  <p:custDataLst>
    <p:tags r:id="rId4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00"/>
    <a:srgbClr val="FDDB7C"/>
    <a:srgbClr val="CCFF99"/>
    <a:srgbClr val="80C6D2"/>
    <a:srgbClr val="FBB693"/>
    <a:srgbClr val="FAA579"/>
    <a:srgbClr val="9FB436"/>
    <a:srgbClr val="7E902B"/>
    <a:srgbClr val="96969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02" autoAdjust="0"/>
    <p:restoredTop sz="94660"/>
  </p:normalViewPr>
  <p:slideViewPr>
    <p:cSldViewPr snapToGrid="0">
      <p:cViewPr varScale="1">
        <p:scale>
          <a:sx n="71" d="100"/>
          <a:sy n="71" d="100"/>
        </p:scale>
        <p:origin x="744" y="5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5D13BBE5-0BEA-4494-9BEF-C8C2F48C9E2D}" type="datetimeFigureOut">
              <a:rPr lang="zh-CN" altLang="en-US" smtClean="0"/>
              <a:pPr/>
              <a:t>2022/11/30</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F1CB8912-F0BA-4AD8-8415-DA1F26BCB09F}" type="slidenum">
              <a:rPr lang="zh-CN" altLang="en-US" smtClean="0"/>
              <a:pPr/>
              <a:t>‹#›</a:t>
            </a:fld>
            <a:endParaRPr lang="zh-CN" altLang="en-US" dirty="0"/>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1808847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71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D73240-ADAA-442F-94A3-E2184F0BB751}" type="slidenum">
              <a:rPr lang="zh-CN" altLang="en-US">
                <a:latin typeface="Arial Black" panose="020B0A04020102020204" pitchFamily="34" charset="0"/>
                <a:ea typeface="SimSun" panose="02010600030101010101" pitchFamily="2" charset="-122"/>
              </a:rPr>
              <a:pPr/>
              <a:t>2</a:t>
            </a:fld>
            <a:endParaRPr lang="zh-CN" altLang="en-US">
              <a:latin typeface="Arial Black" panose="020B0A04020102020204" pitchFamily="34" charset="0"/>
              <a:ea typeface="SimSun" panose="02010600030101010101" pitchFamily="2" charset="-122"/>
            </a:endParaRPr>
          </a:p>
        </p:txBody>
      </p:sp>
    </p:spTree>
    <p:extLst>
      <p:ext uri="{BB962C8B-B14F-4D97-AF65-F5344CB8AC3E}">
        <p14:creationId xmlns:p14="http://schemas.microsoft.com/office/powerpoint/2010/main" val="768647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102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94D350-54A5-4D43-9FAD-287FEAED33B5}" type="slidenum">
              <a:rPr lang="zh-CN" altLang="en-US">
                <a:latin typeface="Arial Black" panose="020B0A04020102020204" pitchFamily="34" charset="0"/>
                <a:ea typeface="SimSun" panose="02010600030101010101" pitchFamily="2" charset="-122"/>
              </a:rPr>
              <a:pPr/>
              <a:t>4</a:t>
            </a:fld>
            <a:endParaRPr lang="zh-CN" altLang="en-US">
              <a:latin typeface="Arial Black" panose="020B0A04020102020204" pitchFamily="34" charset="0"/>
              <a:ea typeface="SimSun" panose="02010600030101010101" pitchFamily="2" charset="-122"/>
            </a:endParaRPr>
          </a:p>
        </p:txBody>
      </p:sp>
    </p:spTree>
    <p:extLst>
      <p:ext uri="{BB962C8B-B14F-4D97-AF65-F5344CB8AC3E}">
        <p14:creationId xmlns:p14="http://schemas.microsoft.com/office/powerpoint/2010/main" val="4146793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5</a:t>
            </a:fld>
            <a:endParaRPr lang="zh-CN" altLang="en-US"/>
          </a:p>
        </p:txBody>
      </p:sp>
    </p:spTree>
    <p:extLst>
      <p:ext uri="{BB962C8B-B14F-4D97-AF65-F5344CB8AC3E}">
        <p14:creationId xmlns:p14="http://schemas.microsoft.com/office/powerpoint/2010/main" val="3576993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24</a:t>
            </a:fld>
            <a:endParaRPr lang="zh-CN" altLang="en-US"/>
          </a:p>
        </p:txBody>
      </p:sp>
    </p:spTree>
    <p:extLst>
      <p:ext uri="{BB962C8B-B14F-4D97-AF65-F5344CB8AC3E}">
        <p14:creationId xmlns:p14="http://schemas.microsoft.com/office/powerpoint/2010/main" val="60461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28</a:t>
            </a:fld>
            <a:endParaRPr lang="zh-CN" altLang="en-US"/>
          </a:p>
        </p:txBody>
      </p:sp>
    </p:spTree>
    <p:extLst>
      <p:ext uri="{BB962C8B-B14F-4D97-AF65-F5344CB8AC3E}">
        <p14:creationId xmlns:p14="http://schemas.microsoft.com/office/powerpoint/2010/main" val="17988820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050182F-BFA4-424E-864D-41ABB8DA25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6288"/>
          </a:xfrm>
          <a:prstGeom prst="rect">
            <a:avLst/>
          </a:prstGeom>
        </p:spPr>
      </p:pic>
    </p:spTree>
    <p:extLst>
      <p:ext uri="{BB962C8B-B14F-4D97-AF65-F5344CB8AC3E}">
        <p14:creationId xmlns:p14="http://schemas.microsoft.com/office/powerpoint/2010/main" val="2489559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9AD8AF-7602-42EF-97FD-C09C75B35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0" y="-38101"/>
            <a:ext cx="12382500" cy="6979003"/>
          </a:xfrm>
          <a:prstGeom prst="rect">
            <a:avLst/>
          </a:prstGeom>
        </p:spPr>
      </p:pic>
    </p:spTree>
    <p:extLst>
      <p:ext uri="{BB962C8B-B14F-4D97-AF65-F5344CB8AC3E}">
        <p14:creationId xmlns:p14="http://schemas.microsoft.com/office/powerpoint/2010/main" val="3692960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E01CFD-559C-40CD-B9EA-C44575E37F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56" y="-43542"/>
            <a:ext cx="12373429" cy="7024914"/>
          </a:xfrm>
          <a:prstGeom prst="rect">
            <a:avLst/>
          </a:prstGeom>
        </p:spPr>
      </p:pic>
    </p:spTree>
    <p:extLst>
      <p:ext uri="{BB962C8B-B14F-4D97-AF65-F5344CB8AC3E}">
        <p14:creationId xmlns:p14="http://schemas.microsoft.com/office/powerpoint/2010/main" val="1697786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85C05DD-EE02-4A5B-8572-F9592D2B52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42" y="-43542"/>
            <a:ext cx="12268728" cy="6901542"/>
          </a:xfrm>
          <a:prstGeom prst="rect">
            <a:avLst/>
          </a:prstGeom>
        </p:spPr>
      </p:pic>
    </p:spTree>
    <p:extLst>
      <p:ext uri="{BB962C8B-B14F-4D97-AF65-F5344CB8AC3E}">
        <p14:creationId xmlns:p14="http://schemas.microsoft.com/office/powerpoint/2010/main" val="160519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7DE357-9C72-494F-B76D-DF08781E84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44" y="-29029"/>
            <a:ext cx="12235544" cy="6951737"/>
          </a:xfrm>
          <a:prstGeom prst="rect">
            <a:avLst/>
          </a:prstGeom>
        </p:spPr>
      </p:pic>
    </p:spTree>
    <p:extLst>
      <p:ext uri="{BB962C8B-B14F-4D97-AF65-F5344CB8AC3E}">
        <p14:creationId xmlns:p14="http://schemas.microsoft.com/office/powerpoint/2010/main" val="141497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9D996E-B412-45B4-AD1B-05D08263988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153856" y="0"/>
            <a:ext cx="1352756" cy="1082153"/>
          </a:xfrm>
          <a:prstGeom prst="rect">
            <a:avLst/>
          </a:prstGeom>
        </p:spPr>
      </p:pic>
      <p:pic>
        <p:nvPicPr>
          <p:cNvPr id="7" name="Picture 6">
            <a:extLst>
              <a:ext uri="{FF2B5EF4-FFF2-40B4-BE49-F238E27FC236}">
                <a16:creationId xmlns:a16="http://schemas.microsoft.com/office/drawing/2014/main" id="{45A08021-AE17-4CF3-AEA9-84D1C43F38C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173744" y="6316923"/>
            <a:ext cx="1352756" cy="1082153"/>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 id="2147483655" r:id="rId4"/>
    <p:sldLayoutId id="2147483656"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41">
          <p15:clr>
            <a:srgbClr val="F26B43"/>
          </p15:clr>
        </p15:guide>
        <p15:guide id="2" pos="3840">
          <p15:clr>
            <a:srgbClr val="F26B43"/>
          </p15:clr>
        </p15:guide>
        <p15:guide id="3" pos="642">
          <p15:clr>
            <a:srgbClr val="F26B43"/>
          </p15:clr>
        </p15:guide>
        <p15:guide id="4" pos="7038">
          <p15:clr>
            <a:srgbClr val="F26B43"/>
          </p15:clr>
        </p15:guide>
        <p15:guide id="5" orient="horz" pos="709">
          <p15:clr>
            <a:srgbClr val="F26B43"/>
          </p15:clr>
        </p15:guide>
        <p15:guide id="6" orient="horz" pos="3974">
          <p15:clr>
            <a:srgbClr val="F26B43"/>
          </p15:clr>
        </p15:guide>
        <p15:guide id="7" orient="horz" pos="1797">
          <p15:clr>
            <a:srgbClr val="F26B43"/>
          </p15:clr>
        </p15:guide>
        <p15:guide id="8" orient="horz" pos="2886">
          <p15:clr>
            <a:srgbClr val="F26B43"/>
          </p15:clr>
        </p15:guide>
        <p15:guide id="9" pos="2774">
          <p15:clr>
            <a:srgbClr val="F26B43"/>
          </p15:clr>
        </p15:guide>
        <p15:guide id="10" pos="4906">
          <p15:clr>
            <a:srgbClr val="F26B43"/>
          </p15:clr>
        </p15:guide>
        <p15:guide id="11" orient="horz" pos="1253">
          <p15:clr>
            <a:srgbClr val="F26B43"/>
          </p15:clr>
        </p15:guide>
        <p15:guide id="12" orient="horz" pos="3430">
          <p15:clr>
            <a:srgbClr val="F26B43"/>
          </p15:clr>
        </p15:guide>
        <p15:guide id="13" pos="1708">
          <p15:clr>
            <a:srgbClr val="F26B43"/>
          </p15:clr>
        </p15:guide>
        <p15:guide id="14" pos="59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35.gif"/><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35.gif"/><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225BB0E6-822B-4A17-88D6-EA9AC61CBF3E}"/>
              </a:ext>
            </a:extLst>
          </p:cNvPr>
          <p:cNvGrpSpPr/>
          <p:nvPr/>
        </p:nvGrpSpPr>
        <p:grpSpPr>
          <a:xfrm>
            <a:off x="1681963" y="1250272"/>
            <a:ext cx="8131507" cy="3903668"/>
            <a:chOff x="-10221362" y="-4611324"/>
            <a:chExt cx="8131507" cy="3903668"/>
          </a:xfrm>
        </p:grpSpPr>
        <p:sp>
          <p:nvSpPr>
            <p:cNvPr id="23" name="Freeform: Shape 22">
              <a:extLst>
                <a:ext uri="{FF2B5EF4-FFF2-40B4-BE49-F238E27FC236}">
                  <a16:creationId xmlns:a16="http://schemas.microsoft.com/office/drawing/2014/main" id="{2F0D926E-BFE5-4203-BE05-8F0B34FB182F}"/>
                </a:ext>
              </a:extLst>
            </p:cNvPr>
            <p:cNvSpPr/>
            <p:nvPr/>
          </p:nvSpPr>
          <p:spPr>
            <a:xfrm>
              <a:off x="-10188598" y="-4578536"/>
              <a:ext cx="8098743" cy="3870880"/>
            </a:xfrm>
            <a:custGeom>
              <a:avLst/>
              <a:gdLst>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70713 w 6215270"/>
                <a:gd name="connsiteY4" fmla="*/ 132522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32522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52734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56243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97276 w 6176109"/>
                <a:gd name="connsiteY8" fmla="*/ 3327680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75485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40685 w 6176109"/>
                <a:gd name="connsiteY3" fmla="*/ 29999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76109" h="3684105">
                  <a:moveTo>
                    <a:pt x="424070" y="92765"/>
                  </a:moveTo>
                  <a:lnTo>
                    <a:pt x="3458817" y="13252"/>
                  </a:lnTo>
                  <a:lnTo>
                    <a:pt x="5194852" y="0"/>
                  </a:lnTo>
                  <a:lnTo>
                    <a:pt x="5540685" y="29999"/>
                  </a:lnTo>
                  <a:cubicBezTo>
                    <a:pt x="5645431" y="60495"/>
                    <a:pt x="5705330" y="56700"/>
                    <a:pt x="5840395" y="157748"/>
                  </a:cubicBezTo>
                  <a:cubicBezTo>
                    <a:pt x="5931714" y="356957"/>
                    <a:pt x="5964924" y="556165"/>
                    <a:pt x="6027188" y="755374"/>
                  </a:cubicBezTo>
                  <a:lnTo>
                    <a:pt x="6176109" y="2557670"/>
                  </a:lnTo>
                  <a:lnTo>
                    <a:pt x="6127218" y="2968487"/>
                  </a:lnTo>
                  <a:lnTo>
                    <a:pt x="6017375" y="3282353"/>
                  </a:lnTo>
                  <a:lnTo>
                    <a:pt x="5857073" y="3462313"/>
                  </a:lnTo>
                  <a:lnTo>
                    <a:pt x="5327374" y="3604592"/>
                  </a:lnTo>
                  <a:lnTo>
                    <a:pt x="3538330" y="3684105"/>
                  </a:lnTo>
                  <a:lnTo>
                    <a:pt x="2531165" y="3657600"/>
                  </a:lnTo>
                  <a:lnTo>
                    <a:pt x="1378226" y="3591339"/>
                  </a:lnTo>
                  <a:lnTo>
                    <a:pt x="424070" y="3432313"/>
                  </a:lnTo>
                  <a:lnTo>
                    <a:pt x="193158" y="3325656"/>
                  </a:lnTo>
                  <a:cubicBezTo>
                    <a:pt x="94640" y="3204101"/>
                    <a:pt x="117395" y="3158222"/>
                    <a:pt x="79513" y="3074505"/>
                  </a:cubicBezTo>
                  <a:lnTo>
                    <a:pt x="13252" y="1987826"/>
                  </a:lnTo>
                  <a:lnTo>
                    <a:pt x="0" y="1086679"/>
                  </a:lnTo>
                  <a:lnTo>
                    <a:pt x="39757" y="556592"/>
                  </a:lnTo>
                  <a:lnTo>
                    <a:pt x="424070" y="92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1572404F-7966-4623-8352-FC836E986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362" y="-4611324"/>
              <a:ext cx="8113072" cy="3882887"/>
            </a:xfrm>
            <a:prstGeom prst="rect">
              <a:avLst/>
            </a:prstGeom>
          </p:spPr>
        </p:pic>
      </p:grpSp>
      <p:sp>
        <p:nvSpPr>
          <p:cNvPr id="26" name="TextBox 25">
            <a:extLst>
              <a:ext uri="{FF2B5EF4-FFF2-40B4-BE49-F238E27FC236}">
                <a16:creationId xmlns:a16="http://schemas.microsoft.com/office/drawing/2014/main" id="{9F0B7F8E-E7FB-4E98-8A29-A8CA3DD352ED}"/>
              </a:ext>
            </a:extLst>
          </p:cNvPr>
          <p:cNvSpPr txBox="1"/>
          <p:nvPr/>
        </p:nvSpPr>
        <p:spPr>
          <a:xfrm>
            <a:off x="3312446" y="2082159"/>
            <a:ext cx="4903304" cy="1938992"/>
          </a:xfrm>
          <a:prstGeom prst="rect">
            <a:avLst/>
          </a:prstGeom>
          <a:noFill/>
        </p:spPr>
        <p:txBody>
          <a:bodyPr wrap="square" rtlCol="0">
            <a:spAutoFit/>
          </a:bodyPr>
          <a:lstStyle/>
          <a:p>
            <a:pPr algn="ctr"/>
            <a:r>
              <a:rPr lang="en-US" sz="6000" dirty="0" err="1">
                <a:solidFill>
                  <a:schemeClr val="accent3">
                    <a:lumMod val="75000"/>
                  </a:schemeClr>
                </a:solidFill>
                <a:effectLst>
                  <a:reflection blurRad="6350" stA="55000" endA="300" endPos="45500" dir="5400000" sy="-100000" algn="bl" rotWithShape="0"/>
                </a:effectLst>
                <a:latin typeface="#9Slide06 SVNJonitha Script" panose="02000000000000000000" pitchFamily="2" charset="0"/>
              </a:rPr>
              <a:t>Tập</a:t>
            </a:r>
            <a:r>
              <a:rPr lang="en-US" sz="6000" dirty="0">
                <a:solidFill>
                  <a:schemeClr val="accent3">
                    <a:lumMod val="75000"/>
                  </a:schemeClr>
                </a:solidFill>
                <a:effectLst>
                  <a:reflection blurRad="6350" stA="55000" endA="300" endPos="45500" dir="5400000" sy="-100000" algn="bl" rotWithShape="0"/>
                </a:effectLst>
                <a:latin typeface="#9Slide06 SVNJonitha Script" panose="02000000000000000000" pitchFamily="2" charset="0"/>
              </a:rPr>
              <a:t> </a:t>
            </a:r>
            <a:r>
              <a:rPr lang="en-US" sz="6000" dirty="0" err="1" smtClean="0">
                <a:solidFill>
                  <a:schemeClr val="accent3">
                    <a:lumMod val="75000"/>
                  </a:schemeClr>
                </a:solidFill>
                <a:effectLst>
                  <a:reflection blurRad="6350" stA="55000" endA="300" endPos="45500" dir="5400000" sy="-100000" algn="bl" rotWithShape="0"/>
                </a:effectLst>
                <a:latin typeface="#9Slide06 SVNJonitha Script" panose="02000000000000000000" pitchFamily="2" charset="0"/>
              </a:rPr>
              <a:t>đọc</a:t>
            </a:r>
            <a:r>
              <a:rPr lang="en-US" sz="6000" dirty="0" smtClean="0">
                <a:solidFill>
                  <a:schemeClr val="accent3">
                    <a:lumMod val="75000"/>
                  </a:schemeClr>
                </a:solidFill>
                <a:effectLst>
                  <a:reflection blurRad="6350" stA="55000" endA="300" endPos="45500" dir="5400000" sy="-100000" algn="bl" rotWithShape="0"/>
                </a:effectLst>
                <a:latin typeface="#9Slide06 SVNJonitha Script" panose="02000000000000000000" pitchFamily="2" charset="0"/>
              </a:rPr>
              <a:t> </a:t>
            </a:r>
          </a:p>
          <a:p>
            <a:pPr algn="ctr"/>
            <a:r>
              <a:rPr lang="en-US" sz="6000" dirty="0" err="1" smtClean="0">
                <a:solidFill>
                  <a:schemeClr val="accent3">
                    <a:lumMod val="75000"/>
                  </a:schemeClr>
                </a:solidFill>
                <a:effectLst>
                  <a:reflection blurRad="6350" stA="55000" endA="300" endPos="45500" dir="5400000" sy="-100000" algn="bl" rotWithShape="0"/>
                </a:effectLst>
                <a:latin typeface="#9Slide06 SVNJonitha Script" panose="02000000000000000000" pitchFamily="2" charset="0"/>
              </a:rPr>
              <a:t>Lớp</a:t>
            </a:r>
            <a:r>
              <a:rPr lang="en-US" sz="6000" dirty="0" smtClean="0">
                <a:solidFill>
                  <a:schemeClr val="accent3">
                    <a:lumMod val="75000"/>
                  </a:schemeClr>
                </a:solidFill>
                <a:effectLst>
                  <a:reflection blurRad="6350" stA="55000" endA="300" endPos="45500" dir="5400000" sy="-100000" algn="bl" rotWithShape="0"/>
                </a:effectLst>
                <a:latin typeface="#9Slide06 SVNJonitha Script" panose="02000000000000000000" pitchFamily="2" charset="0"/>
              </a:rPr>
              <a:t> 4</a:t>
            </a:r>
            <a:endParaRPr lang="en-US" sz="6000" dirty="0">
              <a:solidFill>
                <a:schemeClr val="accent3">
                  <a:lumMod val="75000"/>
                </a:schemeClr>
              </a:solidFill>
              <a:effectLst>
                <a:reflection blurRad="6350" stA="55000" endA="300" endPos="45500" dir="5400000" sy="-100000" algn="bl" rotWithShape="0"/>
              </a:effectLst>
              <a:latin typeface="#9Slide06 SVNJonitha Script" panose="02000000000000000000" pitchFamily="2" charset="0"/>
            </a:endParaRPr>
          </a:p>
        </p:txBody>
      </p:sp>
      <p:pic>
        <p:nvPicPr>
          <p:cNvPr id="29" name="Picture 28">
            <a:extLst>
              <a:ext uri="{FF2B5EF4-FFF2-40B4-BE49-F238E27FC236}">
                <a16:creationId xmlns:a16="http://schemas.microsoft.com/office/drawing/2014/main" id="{3BC40955-17FF-4246-BDF6-16C585E79D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179" b="45121"/>
          <a:stretch/>
        </p:blipFill>
        <p:spPr>
          <a:xfrm rot="1149782">
            <a:off x="1472549" y="1064385"/>
            <a:ext cx="1876724" cy="1693374"/>
          </a:xfrm>
          <a:prstGeom prst="rect">
            <a:avLst/>
          </a:prstGeom>
        </p:spPr>
      </p:pic>
      <p:pic>
        <p:nvPicPr>
          <p:cNvPr id="31" name="Picture 30">
            <a:extLst>
              <a:ext uri="{FF2B5EF4-FFF2-40B4-BE49-F238E27FC236}">
                <a16:creationId xmlns:a16="http://schemas.microsoft.com/office/drawing/2014/main" id="{A6228D41-9849-4C33-8AC8-64BAA86C22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092" t="44058" r="1884" b="15363"/>
          <a:stretch/>
        </p:blipFill>
        <p:spPr>
          <a:xfrm rot="1298000">
            <a:off x="8805285" y="4443005"/>
            <a:ext cx="1599911" cy="1441980"/>
          </a:xfrm>
          <a:prstGeom prst="rect">
            <a:avLst/>
          </a:prstGeom>
        </p:spPr>
      </p:pic>
    </p:spTree>
    <p:extLst>
      <p:ext uri="{BB962C8B-B14F-4D97-AF65-F5344CB8AC3E}">
        <p14:creationId xmlns:p14="http://schemas.microsoft.com/office/powerpoint/2010/main" val="3277759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9"/>
                                        </p:tgtEl>
                                        <p:attrNameLst>
                                          <p:attrName>r</p:attrName>
                                        </p:attrNameLst>
                                      </p:cBhvr>
                                    </p:animRot>
                                    <p:animRot by="-240000">
                                      <p:cBhvr>
                                        <p:cTn id="12" dur="200" fill="hold">
                                          <p:stCondLst>
                                            <p:cond delay="200"/>
                                          </p:stCondLst>
                                        </p:cTn>
                                        <p:tgtEl>
                                          <p:spTgt spid="29"/>
                                        </p:tgtEl>
                                        <p:attrNameLst>
                                          <p:attrName>r</p:attrName>
                                        </p:attrNameLst>
                                      </p:cBhvr>
                                    </p:animRot>
                                    <p:animRot by="240000">
                                      <p:cBhvr>
                                        <p:cTn id="13" dur="200" fill="hold">
                                          <p:stCondLst>
                                            <p:cond delay="400"/>
                                          </p:stCondLst>
                                        </p:cTn>
                                        <p:tgtEl>
                                          <p:spTgt spid="29"/>
                                        </p:tgtEl>
                                        <p:attrNameLst>
                                          <p:attrName>r</p:attrName>
                                        </p:attrNameLst>
                                      </p:cBhvr>
                                    </p:animRot>
                                    <p:animRot by="-240000">
                                      <p:cBhvr>
                                        <p:cTn id="14" dur="200" fill="hold">
                                          <p:stCondLst>
                                            <p:cond delay="600"/>
                                          </p:stCondLst>
                                        </p:cTn>
                                        <p:tgtEl>
                                          <p:spTgt spid="29"/>
                                        </p:tgtEl>
                                        <p:attrNameLst>
                                          <p:attrName>r</p:attrName>
                                        </p:attrNameLst>
                                      </p:cBhvr>
                                    </p:animRot>
                                    <p:animRot by="120000">
                                      <p:cBhvr>
                                        <p:cTn id="15" dur="200" fill="hold">
                                          <p:stCondLst>
                                            <p:cond delay="800"/>
                                          </p:stCondLst>
                                        </p:cTn>
                                        <p:tgtEl>
                                          <p:spTgt spid="29"/>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31"/>
                                        </p:tgtEl>
                                        <p:attrNameLst>
                                          <p:attrName>r</p:attrName>
                                        </p:attrNameLst>
                                      </p:cBhvr>
                                    </p:animRot>
                                    <p:animRot by="-240000">
                                      <p:cBhvr>
                                        <p:cTn id="18" dur="200" fill="hold">
                                          <p:stCondLst>
                                            <p:cond delay="200"/>
                                          </p:stCondLst>
                                        </p:cTn>
                                        <p:tgtEl>
                                          <p:spTgt spid="31"/>
                                        </p:tgtEl>
                                        <p:attrNameLst>
                                          <p:attrName>r</p:attrName>
                                        </p:attrNameLst>
                                      </p:cBhvr>
                                    </p:animRot>
                                    <p:animRot by="240000">
                                      <p:cBhvr>
                                        <p:cTn id="19" dur="200" fill="hold">
                                          <p:stCondLst>
                                            <p:cond delay="400"/>
                                          </p:stCondLst>
                                        </p:cTn>
                                        <p:tgtEl>
                                          <p:spTgt spid="31"/>
                                        </p:tgtEl>
                                        <p:attrNameLst>
                                          <p:attrName>r</p:attrName>
                                        </p:attrNameLst>
                                      </p:cBhvr>
                                    </p:animRot>
                                    <p:animRot by="-240000">
                                      <p:cBhvr>
                                        <p:cTn id="20" dur="200" fill="hold">
                                          <p:stCondLst>
                                            <p:cond delay="600"/>
                                          </p:stCondLst>
                                        </p:cTn>
                                        <p:tgtEl>
                                          <p:spTgt spid="31"/>
                                        </p:tgtEl>
                                        <p:attrNameLst>
                                          <p:attrName>r</p:attrName>
                                        </p:attrNameLst>
                                      </p:cBhvr>
                                    </p:animRot>
                                    <p:animRot by="120000">
                                      <p:cBhvr>
                                        <p:cTn id="21"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9D746160-3A26-468B-965B-55F8F5FA93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0833" b="26667"/>
          <a:stretch/>
        </p:blipFill>
        <p:spPr>
          <a:xfrm>
            <a:off x="8820150" y="-812960"/>
            <a:ext cx="3943350" cy="2070259"/>
          </a:xfrm>
          <a:prstGeom prst="rect">
            <a:avLst/>
          </a:prstGeom>
        </p:spPr>
      </p:pic>
      <p:grpSp>
        <p:nvGrpSpPr>
          <p:cNvPr id="25" name="Group 24">
            <a:extLst>
              <a:ext uri="{FF2B5EF4-FFF2-40B4-BE49-F238E27FC236}">
                <a16:creationId xmlns:a16="http://schemas.microsoft.com/office/drawing/2014/main" id="{5403460B-5B27-4544-9D45-8BC20A2E38EC}"/>
              </a:ext>
            </a:extLst>
          </p:cNvPr>
          <p:cNvGrpSpPr/>
          <p:nvPr/>
        </p:nvGrpSpPr>
        <p:grpSpPr>
          <a:xfrm>
            <a:off x="742950" y="781050"/>
            <a:ext cx="1726392" cy="5505450"/>
            <a:chOff x="742950" y="781050"/>
            <a:chExt cx="1726392" cy="5505450"/>
          </a:xfrm>
        </p:grpSpPr>
        <p:sp>
          <p:nvSpPr>
            <p:cNvPr id="2" name="Rectangle: Rounded Corners 1">
              <a:extLst>
                <a:ext uri="{FF2B5EF4-FFF2-40B4-BE49-F238E27FC236}">
                  <a16:creationId xmlns:a16="http://schemas.microsoft.com/office/drawing/2014/main" id="{FCC5C8E0-43DB-43B2-965E-727BF59CC575}"/>
                </a:ext>
              </a:extLst>
            </p:cNvPr>
            <p:cNvSpPr/>
            <p:nvPr/>
          </p:nvSpPr>
          <p:spPr>
            <a:xfrm>
              <a:off x="838200" y="2628900"/>
              <a:ext cx="1543050" cy="365760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A0E95EA-FBEE-4787-83EF-2FE3B5C384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78" t="2500" r="52500" b="49444"/>
            <a:stretch/>
          </p:blipFill>
          <p:spPr>
            <a:xfrm>
              <a:off x="742950" y="781050"/>
              <a:ext cx="1726392" cy="2228850"/>
            </a:xfrm>
            <a:prstGeom prst="rect">
              <a:avLst/>
            </a:prstGeom>
          </p:spPr>
        </p:pic>
        <p:sp>
          <p:nvSpPr>
            <p:cNvPr id="10" name="TextBox 9">
              <a:extLst>
                <a:ext uri="{FF2B5EF4-FFF2-40B4-BE49-F238E27FC236}">
                  <a16:creationId xmlns:a16="http://schemas.microsoft.com/office/drawing/2014/main" id="{6030AC76-0FF4-44EC-9E14-653E16A4CFC6}"/>
                </a:ext>
              </a:extLst>
            </p:cNvPr>
            <p:cNvSpPr txBox="1"/>
            <p:nvPr/>
          </p:nvSpPr>
          <p:spPr>
            <a:xfrm>
              <a:off x="821859" y="2979125"/>
              <a:ext cx="1502241" cy="3108543"/>
            </a:xfrm>
            <a:prstGeom prst="rect">
              <a:avLst/>
            </a:prstGeom>
            <a:noFill/>
          </p:spPr>
          <p:txBody>
            <a:bodyPr wrap="square" rtlCol="0">
              <a:spAutoFit/>
            </a:bodyPr>
            <a:lstStyle/>
            <a:p>
              <a:pPr algn="ctr"/>
              <a:r>
                <a:rPr lang="en-US" sz="2800" b="1" dirty="0" err="1"/>
                <a:t>Đoạn</a:t>
              </a:r>
              <a:r>
                <a:rPr lang="en-US" sz="2800" b="1" dirty="0"/>
                <a:t> 1: Hai </a:t>
              </a:r>
              <a:r>
                <a:rPr lang="en-US" sz="2800" b="1" dirty="0" err="1"/>
                <a:t>người</a:t>
              </a:r>
              <a:r>
                <a:rPr lang="en-US" sz="2800" b="1" dirty="0"/>
                <a:t>… </a:t>
              </a:r>
            </a:p>
            <a:p>
              <a:pPr algn="ctr"/>
              <a:r>
                <a:rPr lang="en-US" sz="2800" b="1" dirty="0" err="1"/>
                <a:t>tìm</a:t>
              </a:r>
              <a:r>
                <a:rPr lang="en-US" sz="2800" b="1" dirty="0"/>
                <a:t> </a:t>
              </a:r>
              <a:r>
                <a:rPr lang="en-US" sz="2800" b="1" dirty="0" err="1"/>
                <a:t>công</a:t>
              </a:r>
              <a:r>
                <a:rPr lang="en-US" sz="2800" b="1" dirty="0"/>
                <a:t> </a:t>
              </a:r>
              <a:r>
                <a:rPr lang="en-US" sz="2800" b="1" dirty="0" err="1"/>
                <a:t>chúa</a:t>
              </a:r>
              <a:r>
                <a:rPr lang="en-US" sz="2800" b="1" dirty="0"/>
                <a:t>.</a:t>
              </a:r>
            </a:p>
          </p:txBody>
        </p:sp>
      </p:grpSp>
      <p:grpSp>
        <p:nvGrpSpPr>
          <p:cNvPr id="24" name="Group 23">
            <a:extLst>
              <a:ext uri="{FF2B5EF4-FFF2-40B4-BE49-F238E27FC236}">
                <a16:creationId xmlns:a16="http://schemas.microsoft.com/office/drawing/2014/main" id="{C8B79E00-E292-4AFE-8461-0BE031A9DD56}"/>
              </a:ext>
            </a:extLst>
          </p:cNvPr>
          <p:cNvGrpSpPr/>
          <p:nvPr/>
        </p:nvGrpSpPr>
        <p:grpSpPr>
          <a:xfrm>
            <a:off x="3638550" y="-152400"/>
            <a:ext cx="1555787" cy="5505450"/>
            <a:chOff x="3638550" y="-152400"/>
            <a:chExt cx="1555787" cy="5505450"/>
          </a:xfrm>
        </p:grpSpPr>
        <p:sp>
          <p:nvSpPr>
            <p:cNvPr id="18" name="Rectangle: Rounded Corners 17">
              <a:extLst>
                <a:ext uri="{FF2B5EF4-FFF2-40B4-BE49-F238E27FC236}">
                  <a16:creationId xmlns:a16="http://schemas.microsoft.com/office/drawing/2014/main" id="{153CC794-4A0C-46EE-90E5-E0AF6044788F}"/>
                </a:ext>
              </a:extLst>
            </p:cNvPr>
            <p:cNvSpPr/>
            <p:nvPr/>
          </p:nvSpPr>
          <p:spPr>
            <a:xfrm>
              <a:off x="3638550" y="1695450"/>
              <a:ext cx="1543050" cy="365760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1707159-66EB-4768-AA51-E5DA333967E6}"/>
                </a:ext>
              </a:extLst>
            </p:cNvPr>
            <p:cNvSpPr txBox="1"/>
            <p:nvPr/>
          </p:nvSpPr>
          <p:spPr>
            <a:xfrm>
              <a:off x="3665984" y="2004039"/>
              <a:ext cx="1515616" cy="3108543"/>
            </a:xfrm>
            <a:prstGeom prst="rect">
              <a:avLst/>
            </a:prstGeom>
            <a:noFill/>
          </p:spPr>
          <p:txBody>
            <a:bodyPr wrap="square" rtlCol="0">
              <a:spAutoFit/>
            </a:bodyPr>
            <a:lstStyle/>
            <a:p>
              <a:pPr algn="ctr"/>
              <a:r>
                <a:rPr lang="en-US" sz="2800" b="1" dirty="0" err="1"/>
                <a:t>Đoạn</a:t>
              </a:r>
              <a:r>
                <a:rPr lang="en-US" sz="2800" b="1" dirty="0"/>
                <a:t> 2:</a:t>
              </a:r>
            </a:p>
            <a:p>
              <a:pPr algn="ctr"/>
              <a:r>
                <a:rPr lang="en-US" sz="2800" b="1" dirty="0" err="1"/>
                <a:t>Gặp</a:t>
              </a:r>
              <a:r>
                <a:rPr lang="en-US" sz="2800" b="1" dirty="0"/>
                <a:t> </a:t>
              </a:r>
              <a:r>
                <a:rPr lang="en-US" sz="2800" b="1" dirty="0" err="1"/>
                <a:t>công</a:t>
              </a:r>
              <a:r>
                <a:rPr lang="en-US" sz="2800" b="1" dirty="0"/>
                <a:t> </a:t>
              </a:r>
              <a:r>
                <a:rPr lang="en-US" sz="2800" b="1" dirty="0" err="1"/>
                <a:t>chúa</a:t>
              </a:r>
              <a:r>
                <a:rPr lang="en-US" sz="2800" b="1" dirty="0"/>
                <a:t> </a:t>
              </a:r>
            </a:p>
            <a:p>
              <a:pPr algn="ctr"/>
              <a:r>
                <a:rPr lang="en-US" sz="2800" b="1" dirty="0"/>
                <a:t>… </a:t>
              </a:r>
            </a:p>
            <a:p>
              <a:pPr algn="ctr"/>
              <a:r>
                <a:rPr lang="en-US" sz="2800" b="1" dirty="0" err="1"/>
                <a:t>chạy</a:t>
              </a:r>
              <a:r>
                <a:rPr lang="en-US" sz="2800" b="1" dirty="0"/>
                <a:t> </a:t>
              </a:r>
              <a:r>
                <a:rPr lang="en-US" sz="2800" b="1" dirty="0" err="1"/>
                <a:t>trốn</a:t>
              </a:r>
              <a:r>
                <a:rPr lang="en-US" sz="2800" b="1" dirty="0"/>
                <a:t>.</a:t>
              </a:r>
            </a:p>
          </p:txBody>
        </p:sp>
        <p:pic>
          <p:nvPicPr>
            <p:cNvPr id="15" name="Picture 14">
              <a:extLst>
                <a:ext uri="{FF2B5EF4-FFF2-40B4-BE49-F238E27FC236}">
                  <a16:creationId xmlns:a16="http://schemas.microsoft.com/office/drawing/2014/main" id="{83E09FD1-862B-4BC0-91D0-1C27A47285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778" r="12500" b="52222"/>
            <a:stretch/>
          </p:blipFill>
          <p:spPr>
            <a:xfrm>
              <a:off x="3657600" y="-152400"/>
              <a:ext cx="1536737" cy="2095500"/>
            </a:xfrm>
            <a:prstGeom prst="rect">
              <a:avLst/>
            </a:prstGeom>
          </p:spPr>
        </p:pic>
      </p:grpSp>
      <p:grpSp>
        <p:nvGrpSpPr>
          <p:cNvPr id="22" name="Group 21">
            <a:extLst>
              <a:ext uri="{FF2B5EF4-FFF2-40B4-BE49-F238E27FC236}">
                <a16:creationId xmlns:a16="http://schemas.microsoft.com/office/drawing/2014/main" id="{6CA21C55-EDC0-4554-B7B6-49CC3B9A8597}"/>
              </a:ext>
            </a:extLst>
          </p:cNvPr>
          <p:cNvGrpSpPr/>
          <p:nvPr/>
        </p:nvGrpSpPr>
        <p:grpSpPr>
          <a:xfrm>
            <a:off x="9906000" y="1352550"/>
            <a:ext cx="1581150" cy="3886200"/>
            <a:chOff x="9906000" y="1352550"/>
            <a:chExt cx="1581150" cy="3886200"/>
          </a:xfrm>
        </p:grpSpPr>
        <p:sp>
          <p:nvSpPr>
            <p:cNvPr id="21" name="Rectangle: Rounded Corners 20">
              <a:extLst>
                <a:ext uri="{FF2B5EF4-FFF2-40B4-BE49-F238E27FC236}">
                  <a16:creationId xmlns:a16="http://schemas.microsoft.com/office/drawing/2014/main" id="{208819DA-E1B4-4ACC-B787-4BD05475D1EE}"/>
                </a:ext>
              </a:extLst>
            </p:cNvPr>
            <p:cNvSpPr/>
            <p:nvPr/>
          </p:nvSpPr>
          <p:spPr>
            <a:xfrm>
              <a:off x="9944100" y="3105150"/>
              <a:ext cx="1543050" cy="213360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BCF8DF9-D626-495F-B35B-18CD9E2A6F96}"/>
                </a:ext>
              </a:extLst>
            </p:cNvPr>
            <p:cNvSpPr txBox="1"/>
            <p:nvPr/>
          </p:nvSpPr>
          <p:spPr>
            <a:xfrm>
              <a:off x="9963150" y="3386061"/>
              <a:ext cx="1504950" cy="1815882"/>
            </a:xfrm>
            <a:prstGeom prst="rect">
              <a:avLst/>
            </a:prstGeom>
            <a:noFill/>
          </p:spPr>
          <p:txBody>
            <a:bodyPr wrap="square" rtlCol="0">
              <a:spAutoFit/>
            </a:bodyPr>
            <a:lstStyle/>
            <a:p>
              <a:pPr algn="ctr"/>
              <a:r>
                <a:rPr lang="en-US" sz="2800" b="1" dirty="0" err="1"/>
                <a:t>Đoạn</a:t>
              </a:r>
              <a:r>
                <a:rPr lang="en-US" sz="2800" b="1" dirty="0"/>
                <a:t> 4:</a:t>
              </a:r>
            </a:p>
            <a:p>
              <a:pPr algn="ctr"/>
              <a:r>
                <a:rPr lang="en-US" sz="2800" b="1" dirty="0" err="1"/>
                <a:t>Phần</a:t>
              </a:r>
              <a:r>
                <a:rPr lang="en-US" sz="2800" b="1" dirty="0"/>
                <a:t> </a:t>
              </a:r>
              <a:r>
                <a:rPr lang="en-US" sz="2800" b="1" dirty="0" err="1"/>
                <a:t>còn</a:t>
              </a:r>
              <a:endParaRPr lang="en-US" sz="2800" b="1" dirty="0"/>
            </a:p>
            <a:p>
              <a:pPr algn="ctr"/>
              <a:r>
                <a:rPr lang="en-US" sz="2800" b="1" dirty="0" err="1"/>
                <a:t>lại</a:t>
              </a:r>
              <a:endParaRPr lang="en-US" sz="2800" b="1" dirty="0"/>
            </a:p>
          </p:txBody>
        </p:sp>
        <p:pic>
          <p:nvPicPr>
            <p:cNvPr id="16" name="Picture 15">
              <a:extLst>
                <a:ext uri="{FF2B5EF4-FFF2-40B4-BE49-F238E27FC236}">
                  <a16:creationId xmlns:a16="http://schemas.microsoft.com/office/drawing/2014/main" id="{17A16A34-1971-43A9-9B44-C369C3D193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11" t="47778" r="54167" b="4166"/>
            <a:stretch/>
          </p:blipFill>
          <p:spPr>
            <a:xfrm>
              <a:off x="9906000" y="1352550"/>
              <a:ext cx="1564083" cy="2019300"/>
            </a:xfrm>
            <a:prstGeom prst="rect">
              <a:avLst/>
            </a:prstGeom>
          </p:spPr>
        </p:pic>
      </p:grpSp>
      <p:grpSp>
        <p:nvGrpSpPr>
          <p:cNvPr id="23" name="Group 22">
            <a:extLst>
              <a:ext uri="{FF2B5EF4-FFF2-40B4-BE49-F238E27FC236}">
                <a16:creationId xmlns:a16="http://schemas.microsoft.com/office/drawing/2014/main" id="{9D1A3B7E-B04B-4FC6-ACAE-7EDF24385DBE}"/>
              </a:ext>
            </a:extLst>
          </p:cNvPr>
          <p:cNvGrpSpPr/>
          <p:nvPr/>
        </p:nvGrpSpPr>
        <p:grpSpPr>
          <a:xfrm>
            <a:off x="6591300" y="1200150"/>
            <a:ext cx="1676400" cy="5143500"/>
            <a:chOff x="6591300" y="1200150"/>
            <a:chExt cx="1676400" cy="5143500"/>
          </a:xfrm>
        </p:grpSpPr>
        <p:sp>
          <p:nvSpPr>
            <p:cNvPr id="20" name="Rectangle: Rounded Corners 19">
              <a:extLst>
                <a:ext uri="{FF2B5EF4-FFF2-40B4-BE49-F238E27FC236}">
                  <a16:creationId xmlns:a16="http://schemas.microsoft.com/office/drawing/2014/main" id="{45921C00-ED6E-4C09-9F87-7AF5812069B4}"/>
                </a:ext>
              </a:extLst>
            </p:cNvPr>
            <p:cNvSpPr/>
            <p:nvPr/>
          </p:nvSpPr>
          <p:spPr>
            <a:xfrm>
              <a:off x="6705600" y="2686050"/>
              <a:ext cx="1543050" cy="365760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77B6E9B-E06F-42DC-B201-E2724E4C6AEA}"/>
                </a:ext>
              </a:extLst>
            </p:cNvPr>
            <p:cNvSpPr txBox="1"/>
            <p:nvPr/>
          </p:nvSpPr>
          <p:spPr>
            <a:xfrm>
              <a:off x="6715523" y="3067429"/>
              <a:ext cx="1552177" cy="3108543"/>
            </a:xfrm>
            <a:prstGeom prst="rect">
              <a:avLst/>
            </a:prstGeom>
            <a:noFill/>
          </p:spPr>
          <p:txBody>
            <a:bodyPr wrap="square" rtlCol="0">
              <a:spAutoFit/>
            </a:bodyPr>
            <a:lstStyle/>
            <a:p>
              <a:pPr algn="ctr"/>
              <a:r>
                <a:rPr lang="en-US" sz="2800" b="1" dirty="0" err="1"/>
                <a:t>Đoạn</a:t>
              </a:r>
              <a:r>
                <a:rPr lang="en-US" sz="2800" b="1" dirty="0"/>
                <a:t> 3:</a:t>
              </a:r>
            </a:p>
            <a:p>
              <a:pPr algn="ctr"/>
              <a:r>
                <a:rPr lang="en-US" sz="2800" b="1" dirty="0" err="1"/>
                <a:t>Chiếc</a:t>
              </a:r>
              <a:r>
                <a:rPr lang="en-US" sz="2800" b="1" dirty="0"/>
                <a:t> </a:t>
              </a:r>
              <a:r>
                <a:rPr lang="en-US" sz="2800" b="1" dirty="0" err="1"/>
                <a:t>thuyền</a:t>
              </a:r>
              <a:r>
                <a:rPr lang="en-US" sz="2800" b="1" dirty="0"/>
                <a:t> … </a:t>
              </a:r>
            </a:p>
            <a:p>
              <a:pPr algn="ctr"/>
              <a:r>
                <a:rPr lang="en-US" sz="2800" b="1" dirty="0"/>
                <a:t>se </a:t>
              </a:r>
            </a:p>
            <a:p>
              <a:pPr algn="ctr"/>
              <a:r>
                <a:rPr lang="en-US" sz="2800" b="1" dirty="0" err="1"/>
                <a:t>bột</a:t>
              </a:r>
              <a:r>
                <a:rPr lang="en-US" sz="2800" b="1" dirty="0"/>
                <a:t> </a:t>
              </a:r>
            </a:p>
            <a:p>
              <a:pPr algn="ctr"/>
              <a:r>
                <a:rPr lang="en-US" sz="2800" b="1" dirty="0" err="1"/>
                <a:t>lại</a:t>
              </a:r>
              <a:r>
                <a:rPr lang="en-US" sz="2800" b="1" dirty="0"/>
                <a:t>.</a:t>
              </a:r>
            </a:p>
          </p:txBody>
        </p:sp>
        <p:pic>
          <p:nvPicPr>
            <p:cNvPr id="17" name="Picture 16">
              <a:extLst>
                <a:ext uri="{FF2B5EF4-FFF2-40B4-BE49-F238E27FC236}">
                  <a16:creationId xmlns:a16="http://schemas.microsoft.com/office/drawing/2014/main" id="{B3AA3E38-7D23-4ADA-9D5D-B4384C0FAC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499" t="47222" r="10279" b="4722"/>
            <a:stretch/>
          </p:blipFill>
          <p:spPr>
            <a:xfrm>
              <a:off x="6591300" y="1200150"/>
              <a:ext cx="1485900" cy="1918363"/>
            </a:xfrm>
            <a:prstGeom prst="rect">
              <a:avLst/>
            </a:prstGeom>
          </p:spPr>
        </p:pic>
      </p:grpSp>
      <p:sp>
        <p:nvSpPr>
          <p:cNvPr id="27" name="TextBox 26">
            <a:extLst>
              <a:ext uri="{FF2B5EF4-FFF2-40B4-BE49-F238E27FC236}">
                <a16:creationId xmlns:a16="http://schemas.microsoft.com/office/drawing/2014/main" id="{68C74F61-EF9A-45BB-9B11-7F2BBEE81E35}"/>
              </a:ext>
            </a:extLst>
          </p:cNvPr>
          <p:cNvSpPr txBox="1"/>
          <p:nvPr/>
        </p:nvSpPr>
        <p:spPr>
          <a:xfrm>
            <a:off x="9546759" y="95250"/>
            <a:ext cx="2378541" cy="630942"/>
          </a:xfrm>
          <a:prstGeom prst="rect">
            <a:avLst/>
          </a:prstGeom>
          <a:noFill/>
        </p:spPr>
        <p:txBody>
          <a:bodyPr wrap="square" rtlCol="0">
            <a:spAutoFit/>
          </a:bodyPr>
          <a:lstStyle/>
          <a:p>
            <a:pPr algn="ctr"/>
            <a:r>
              <a:rPr lang="en-US" sz="3500" b="1" dirty="0"/>
              <a:t>Chia </a:t>
            </a:r>
            <a:r>
              <a:rPr lang="en-US" sz="3500" b="1" dirty="0" err="1"/>
              <a:t>đoạn</a:t>
            </a:r>
            <a:endParaRPr lang="en-US" sz="3500" b="1" dirty="0"/>
          </a:p>
        </p:txBody>
      </p:sp>
    </p:spTree>
    <p:extLst>
      <p:ext uri="{BB962C8B-B14F-4D97-AF65-F5344CB8AC3E}">
        <p14:creationId xmlns:p14="http://schemas.microsoft.com/office/powerpoint/2010/main" val="1409276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ppt_w</p:attrName>
                                        </p:attrNameLst>
                                      </p:cBhvr>
                                      <p:tavLst>
                                        <p:tav tm="0" fmla="#ppt_w*sin(2.5*pi*$)">
                                          <p:val>
                                            <p:fltVal val="0"/>
                                          </p:val>
                                        </p:tav>
                                        <p:tav tm="100000">
                                          <p:val>
                                            <p:fltVal val="1"/>
                                          </p:val>
                                        </p:tav>
                                      </p:tavLst>
                                    </p:anim>
                                    <p:anim calcmode="lin" valueType="num">
                                      <p:cBhvr>
                                        <p:cTn id="9" dur="1000" fill="hold"/>
                                        <p:tgtEl>
                                          <p:spTgt spid="2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ppt_w</p:attrName>
                                        </p:attrNameLst>
                                      </p:cBhvr>
                                      <p:tavLst>
                                        <p:tav tm="0" fmla="#ppt_w*sin(2.5*pi*$)">
                                          <p:val>
                                            <p:fltVal val="0"/>
                                          </p:val>
                                        </p:tav>
                                        <p:tav tm="100000">
                                          <p:val>
                                            <p:fltVal val="1"/>
                                          </p:val>
                                        </p:tav>
                                      </p:tavLst>
                                    </p:anim>
                                    <p:anim calcmode="lin" valueType="num">
                                      <p:cBhvr>
                                        <p:cTn id="14" dur="1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7"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7" presetClass="entr" presetSubtype="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7"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CEE548-80F6-4537-9ECD-0AF8AEE18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228" y="209025"/>
            <a:ext cx="11793932" cy="6438204"/>
          </a:xfrm>
          <a:prstGeom prst="rect">
            <a:avLst/>
          </a:prstGeom>
        </p:spPr>
      </p:pic>
      <p:sp>
        <p:nvSpPr>
          <p:cNvPr id="8" name="Rectangle 7">
            <a:extLst>
              <a:ext uri="{FF2B5EF4-FFF2-40B4-BE49-F238E27FC236}">
                <a16:creationId xmlns:a16="http://schemas.microsoft.com/office/drawing/2014/main" id="{3BD24125-82E6-4FCA-8569-B60F426D77E0}"/>
              </a:ext>
            </a:extLst>
          </p:cNvPr>
          <p:cNvSpPr/>
          <p:nvPr/>
        </p:nvSpPr>
        <p:spPr>
          <a:xfrm>
            <a:off x="362857" y="851802"/>
            <a:ext cx="11321143" cy="5601533"/>
          </a:xfrm>
          <a:prstGeom prst="rect">
            <a:avLst/>
          </a:prstGeom>
        </p:spPr>
        <p:txBody>
          <a:bodyPr wrap="square">
            <a:spAutoFit/>
          </a:bodyPr>
          <a:lstStyle/>
          <a:p>
            <a:pPr algn="just"/>
            <a:r>
              <a:rPr lang="en-US" b="1" dirty="0">
                <a:solidFill>
                  <a:srgbClr val="000000"/>
                </a:solidFill>
              </a:rPr>
              <a:t>	</a:t>
            </a:r>
            <a:r>
              <a:rPr lang="vi-VN" b="1" dirty="0"/>
              <a:t>Hai người bột trong lọ buồn tênh. Bỗng một đêm, có con chuột cạy nắp lọ, tha nàng công chúa và cái lầu đi mất. Chàng kị sĩ sợ quá, thúc ngựa chạy vọt ra, chạy đến miệng cống. Một con chuột già phục sẵn. Nó bảo chàng để ngựa lại, xuống thuyền vào cống tìm công chúa. </a:t>
            </a:r>
            <a:endParaRPr lang="en-US" b="1" dirty="0"/>
          </a:p>
          <a:p>
            <a:pPr algn="just"/>
            <a:r>
              <a:rPr lang="en-US" b="1" dirty="0"/>
              <a:t>	</a:t>
            </a:r>
            <a:r>
              <a:rPr lang="vi-VN" b="1" dirty="0"/>
              <a:t>- Kẻ nào đã bắt nàng tới đây?</a:t>
            </a:r>
          </a:p>
          <a:p>
            <a:pPr algn="just"/>
            <a:r>
              <a:rPr lang="en-US" b="1" dirty="0"/>
              <a:t>	</a:t>
            </a:r>
            <a:r>
              <a:rPr lang="vi-VN" b="1" dirty="0"/>
              <a:t>- Chuột.</a:t>
            </a:r>
          </a:p>
          <a:p>
            <a:pPr algn="just"/>
            <a:r>
              <a:rPr lang="en-US" b="1" dirty="0"/>
              <a:t>	</a:t>
            </a:r>
            <a:r>
              <a:rPr lang="vi-VN" b="1" dirty="0"/>
              <a:t>- Lầu son của nàng đâu?</a:t>
            </a:r>
          </a:p>
          <a:p>
            <a:pPr algn="just"/>
            <a:r>
              <a:rPr lang="en-US" b="1" dirty="0"/>
              <a:t>	</a:t>
            </a:r>
            <a:r>
              <a:rPr lang="vi-VN" b="1" dirty="0"/>
              <a:t>- Chuột ăn rồi!</a:t>
            </a:r>
          </a:p>
          <a:p>
            <a:pPr algn="just"/>
            <a:r>
              <a:rPr lang="en-US" b="1" dirty="0"/>
              <a:t>	</a:t>
            </a:r>
            <a:r>
              <a:rPr lang="vi-VN" b="1" dirty="0"/>
              <a:t>Chàng kị sĩ hoảng hốt, biết mình bị lừa, vội dìu công chúa chạy trốn.</a:t>
            </a:r>
            <a:endParaRPr lang="en-US" b="1" dirty="0"/>
          </a:p>
          <a:p>
            <a:pPr algn="just"/>
            <a:r>
              <a:rPr lang="en-US" b="1" dirty="0">
                <a:solidFill>
                  <a:srgbClr val="000000"/>
                </a:solidFill>
              </a:rPr>
              <a:t>	</a:t>
            </a:r>
            <a:r>
              <a:rPr lang="vi-VN" b="1" dirty="0"/>
              <a:t>Chiếc thuyền mảnh trôi qua cống ra con ngòi. Gặp nước xoáy, thuyền lật, cả hai bị ngấm nước, nhũn cả chân tay.</a:t>
            </a:r>
          </a:p>
          <a:p>
            <a:pPr algn="just"/>
            <a:r>
              <a:rPr lang="en-US" b="1" dirty="0"/>
              <a:t>	</a:t>
            </a:r>
            <a:r>
              <a:rPr lang="vi-VN" b="1" dirty="0"/>
              <a:t>Lúc ấy, Đất Nung đang đi dọc bờ con ngòi. Thấy hai người bị nạn, chú liền nhảy xuống, vớt lên bờ phơi nắng cho se bột lại.</a:t>
            </a:r>
            <a:endParaRPr lang="en-US" b="1" dirty="0"/>
          </a:p>
          <a:p>
            <a:pPr algn="just"/>
            <a:r>
              <a:rPr lang="en-US" b="1" dirty="0"/>
              <a:t>	</a:t>
            </a:r>
            <a:r>
              <a:rPr lang="vi-VN" b="1" dirty="0"/>
              <a:t>Hai người bột tỉnh dần, nhận ra bạn cũ thì lạ quá, kêu lên:</a:t>
            </a:r>
          </a:p>
          <a:p>
            <a:pPr algn="just"/>
            <a:r>
              <a:rPr lang="en-US" b="1" dirty="0"/>
              <a:t>	</a:t>
            </a:r>
            <a:r>
              <a:rPr lang="vi-VN" b="1" dirty="0"/>
              <a:t>- Ôi, chính anh đã cứu chúng tôi đấy ư? Sao trông anh khác thế?</a:t>
            </a:r>
          </a:p>
          <a:p>
            <a:pPr algn="just"/>
            <a:r>
              <a:rPr lang="en-US" b="1" dirty="0"/>
              <a:t>	</a:t>
            </a:r>
            <a:r>
              <a:rPr lang="vi-VN" b="1" dirty="0"/>
              <a:t>- Có gì đâu, tại tớ nung trong lửa. Bây giờ có thể phơi nắng, phơi mưa hàng đời người.</a:t>
            </a:r>
          </a:p>
          <a:p>
            <a:pPr algn="just"/>
            <a:r>
              <a:rPr lang="en-US" b="1" dirty="0"/>
              <a:t>	</a:t>
            </a:r>
            <a:r>
              <a:rPr lang="vi-VN" b="1" dirty="0"/>
              <a:t>Nàng công chúa phục quá, thì thào với chàng kị sĩ:</a:t>
            </a:r>
          </a:p>
          <a:p>
            <a:pPr algn="just"/>
            <a:r>
              <a:rPr lang="en-US" b="1" dirty="0"/>
              <a:t>	</a:t>
            </a:r>
            <a:r>
              <a:rPr lang="vi-VN" b="1" dirty="0"/>
              <a:t>- Thế mà chúng mình mới chìm xuống nước đã vữa ra.</a:t>
            </a:r>
          </a:p>
          <a:p>
            <a:pPr lvl="1" algn="just"/>
            <a:r>
              <a:rPr lang="vi-VN" b="1" dirty="0"/>
              <a:t>Đất Nung đánh một câu cộc tuếch:</a:t>
            </a:r>
          </a:p>
          <a:p>
            <a:pPr algn="just"/>
            <a:r>
              <a:rPr lang="en-US" b="1" dirty="0"/>
              <a:t>	</a:t>
            </a:r>
            <a:r>
              <a:rPr lang="vi-VN" b="1" dirty="0"/>
              <a:t>- Vì các đằng ấy đựng trong lọ thủy tinh mà.</a:t>
            </a:r>
            <a:endParaRPr lang="en-US" b="1" dirty="0"/>
          </a:p>
          <a:p>
            <a:pPr algn="just"/>
            <a:r>
              <a:rPr lang="en-US" sz="1600" b="1" dirty="0"/>
              <a:t>															</a:t>
            </a:r>
            <a:r>
              <a:rPr lang="vi-VN" sz="1600" b="1" dirty="0">
                <a:solidFill>
                  <a:srgbClr val="000000"/>
                </a:solidFill>
              </a:rPr>
              <a:t>(Theo NGUYỄN KIÊN)</a:t>
            </a:r>
            <a:endParaRPr lang="en-US" sz="1600" b="1" dirty="0"/>
          </a:p>
        </p:txBody>
      </p:sp>
      <p:pic>
        <p:nvPicPr>
          <p:cNvPr id="12" name="Picture 11">
            <a:extLst>
              <a:ext uri="{FF2B5EF4-FFF2-40B4-BE49-F238E27FC236}">
                <a16:creationId xmlns:a16="http://schemas.microsoft.com/office/drawing/2014/main" id="{6E3C8A3D-11AE-4312-8E39-70FAABC407C7}"/>
              </a:ext>
            </a:extLst>
          </p:cNvPr>
          <p:cNvPicPr>
            <a:picLocks noChangeAspect="1"/>
          </p:cNvPicPr>
          <p:nvPr/>
        </p:nvPicPr>
        <p:blipFill rotWithShape="1">
          <a:blip r:embed="rId3">
            <a:extLst>
              <a:ext uri="{28A0092B-C50C-407E-A947-70E740481C1C}">
                <a14:useLocalDpi xmlns:a14="http://schemas.microsoft.com/office/drawing/2010/main" val="0"/>
              </a:ext>
            </a:extLst>
          </a:blip>
          <a:srcRect r="19841" b="70734"/>
          <a:stretch/>
        </p:blipFill>
        <p:spPr>
          <a:xfrm>
            <a:off x="2830286" y="-170547"/>
            <a:ext cx="6429828" cy="1070433"/>
          </a:xfrm>
          <a:prstGeom prst="rect">
            <a:avLst/>
          </a:prstGeom>
        </p:spPr>
      </p:pic>
      <p:grpSp>
        <p:nvGrpSpPr>
          <p:cNvPr id="15" name="Group 14">
            <a:extLst>
              <a:ext uri="{FF2B5EF4-FFF2-40B4-BE49-F238E27FC236}">
                <a16:creationId xmlns:a16="http://schemas.microsoft.com/office/drawing/2014/main" id="{3F48E5E0-4BA2-40AF-8711-C60AC557EF8B}"/>
              </a:ext>
            </a:extLst>
          </p:cNvPr>
          <p:cNvGrpSpPr/>
          <p:nvPr/>
        </p:nvGrpSpPr>
        <p:grpSpPr>
          <a:xfrm>
            <a:off x="3142343" y="195941"/>
            <a:ext cx="5769429" cy="575770"/>
            <a:chOff x="3142343" y="195941"/>
            <a:chExt cx="5769429" cy="575770"/>
          </a:xfrm>
        </p:grpSpPr>
        <p:sp>
          <p:nvSpPr>
            <p:cNvPr id="13" name="TextBox 12">
              <a:extLst>
                <a:ext uri="{FF2B5EF4-FFF2-40B4-BE49-F238E27FC236}">
                  <a16:creationId xmlns:a16="http://schemas.microsoft.com/office/drawing/2014/main" id="{FE617E97-F2AE-45CA-BC6E-89B43F8D97D3}"/>
                </a:ext>
              </a:extLst>
            </p:cNvPr>
            <p:cNvSpPr txBox="1"/>
            <p:nvPr/>
          </p:nvSpPr>
          <p:spPr>
            <a:xfrm>
              <a:off x="3193142" y="217713"/>
              <a:ext cx="5718630" cy="553998"/>
            </a:xfrm>
            <a:prstGeom prst="rect">
              <a:avLst/>
            </a:prstGeom>
            <a:noFill/>
          </p:spPr>
          <p:txBody>
            <a:bodyPr wrap="square" rtlCol="0">
              <a:spAutoFit/>
            </a:bodyPr>
            <a:lstStyle/>
            <a:p>
              <a:r>
                <a:rPr lang="en-US" sz="3000" dirty="0">
                  <a:solidFill>
                    <a:srgbClr val="FDDB7C"/>
                  </a:solidFill>
                  <a:latin typeface="UTM Brewers KT" panose="02040603050506020204" pitchFamily="18" charset="0"/>
                </a:rPr>
                <a:t>CHÚ ĐẤT NUNG (</a:t>
              </a:r>
              <a:r>
                <a:rPr lang="en-US" sz="3000" dirty="0" err="1">
                  <a:solidFill>
                    <a:srgbClr val="FDDB7C"/>
                  </a:solidFill>
                  <a:latin typeface="UTM Brewers KT" panose="02040603050506020204" pitchFamily="18" charset="0"/>
                </a:rPr>
                <a:t>tt</a:t>
              </a:r>
              <a:r>
                <a:rPr lang="en-US" sz="3000" dirty="0">
                  <a:solidFill>
                    <a:srgbClr val="FDDB7C"/>
                  </a:solidFill>
                  <a:latin typeface="UTM Brewers KT" panose="02040603050506020204" pitchFamily="18" charset="0"/>
                </a:rPr>
                <a:t>)</a:t>
              </a:r>
            </a:p>
          </p:txBody>
        </p:sp>
        <p:sp>
          <p:nvSpPr>
            <p:cNvPr id="14" name="TextBox 13">
              <a:extLst>
                <a:ext uri="{FF2B5EF4-FFF2-40B4-BE49-F238E27FC236}">
                  <a16:creationId xmlns:a16="http://schemas.microsoft.com/office/drawing/2014/main" id="{CAC886D2-17BC-4B8C-8F0E-FFE3A8D9B6DC}"/>
                </a:ext>
              </a:extLst>
            </p:cNvPr>
            <p:cNvSpPr txBox="1"/>
            <p:nvPr/>
          </p:nvSpPr>
          <p:spPr>
            <a:xfrm>
              <a:off x="3142343" y="195941"/>
              <a:ext cx="5718630" cy="553998"/>
            </a:xfrm>
            <a:prstGeom prst="rect">
              <a:avLst/>
            </a:prstGeom>
            <a:noFill/>
          </p:spPr>
          <p:txBody>
            <a:bodyPr wrap="square" rtlCol="0">
              <a:spAutoFit/>
            </a:bodyPr>
            <a:lstStyle/>
            <a:p>
              <a:r>
                <a:rPr lang="en-US" sz="3000" dirty="0">
                  <a:solidFill>
                    <a:srgbClr val="CC3300"/>
                  </a:solidFill>
                  <a:latin typeface="UTM Brewers KT" panose="02040603050506020204" pitchFamily="18" charset="0"/>
                </a:rPr>
                <a:t>CHÚ ĐẤT NUNG (</a:t>
              </a:r>
              <a:r>
                <a:rPr lang="en-US" sz="3000" dirty="0" err="1" smtClean="0">
                  <a:solidFill>
                    <a:srgbClr val="CC3300"/>
                  </a:solidFill>
                  <a:latin typeface="UTM Brewers KT" panose="02040603050506020204" pitchFamily="18" charset="0"/>
                </a:rPr>
                <a:t>tiếp</a:t>
              </a:r>
              <a:r>
                <a:rPr lang="en-US" sz="3000" dirty="0" smtClean="0">
                  <a:solidFill>
                    <a:srgbClr val="CC3300"/>
                  </a:solidFill>
                  <a:latin typeface="UTM Brewers KT" panose="02040603050506020204" pitchFamily="18" charset="0"/>
                </a:rPr>
                <a:t> </a:t>
              </a:r>
              <a:r>
                <a:rPr lang="en-US" sz="3000" dirty="0" err="1" smtClean="0">
                  <a:solidFill>
                    <a:srgbClr val="CC3300"/>
                  </a:solidFill>
                  <a:latin typeface="UTM Brewers KT" panose="02040603050506020204" pitchFamily="18" charset="0"/>
                </a:rPr>
                <a:t>theo</a:t>
              </a:r>
              <a:r>
                <a:rPr lang="en-US" sz="3000" dirty="0" smtClean="0">
                  <a:solidFill>
                    <a:srgbClr val="CC3300"/>
                  </a:solidFill>
                  <a:latin typeface="UTM Brewers KT" panose="02040603050506020204" pitchFamily="18" charset="0"/>
                </a:rPr>
                <a:t>)</a:t>
              </a:r>
              <a:endParaRPr lang="en-US" sz="3000" dirty="0">
                <a:solidFill>
                  <a:srgbClr val="CC3300"/>
                </a:solidFill>
                <a:latin typeface="UTM Brewers KT" panose="02040603050506020204" pitchFamily="18" charset="0"/>
              </a:endParaRPr>
            </a:p>
          </p:txBody>
        </p:sp>
      </p:grpSp>
      <p:pic>
        <p:nvPicPr>
          <p:cNvPr id="17" name="Picture 16">
            <a:extLst>
              <a:ext uri="{FF2B5EF4-FFF2-40B4-BE49-F238E27FC236}">
                <a16:creationId xmlns:a16="http://schemas.microsoft.com/office/drawing/2014/main" id="{D6F13008-684F-4AD4-8738-175CFB0A88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5050" y="4552950"/>
            <a:ext cx="2362200" cy="2362200"/>
          </a:xfrm>
          <a:prstGeom prst="rect">
            <a:avLst/>
          </a:prstGeom>
        </p:spPr>
      </p:pic>
      <p:pic>
        <p:nvPicPr>
          <p:cNvPr id="5" name="Picture 4">
            <a:extLst>
              <a:ext uri="{FF2B5EF4-FFF2-40B4-BE49-F238E27FC236}">
                <a16:creationId xmlns:a16="http://schemas.microsoft.com/office/drawing/2014/main" id="{DEE380A3-B7AA-4380-8BA6-A524E4DC8E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71" r="74524" b="72202"/>
          <a:stretch/>
        </p:blipFill>
        <p:spPr>
          <a:xfrm>
            <a:off x="478972" y="569680"/>
            <a:ext cx="362857" cy="596671"/>
          </a:xfrm>
          <a:prstGeom prst="rect">
            <a:avLst/>
          </a:prstGeom>
        </p:spPr>
      </p:pic>
      <p:pic>
        <p:nvPicPr>
          <p:cNvPr id="16" name="Picture 15">
            <a:extLst>
              <a:ext uri="{FF2B5EF4-FFF2-40B4-BE49-F238E27FC236}">
                <a16:creationId xmlns:a16="http://schemas.microsoft.com/office/drawing/2014/main" id="{A703319B-34E2-4604-B87B-884A48754C5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153" r="54576" b="72202"/>
          <a:stretch/>
        </p:blipFill>
        <p:spPr>
          <a:xfrm>
            <a:off x="6485166" y="1338030"/>
            <a:ext cx="413656" cy="596671"/>
          </a:xfrm>
          <a:prstGeom prst="rect">
            <a:avLst/>
          </a:prstGeom>
        </p:spPr>
      </p:pic>
      <p:pic>
        <p:nvPicPr>
          <p:cNvPr id="18" name="Picture 17">
            <a:extLst>
              <a:ext uri="{FF2B5EF4-FFF2-40B4-BE49-F238E27FC236}">
                <a16:creationId xmlns:a16="http://schemas.microsoft.com/office/drawing/2014/main" id="{BF0F8909-AFAF-4F8E-96C1-E2DEA8D7173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4591" r="36138" b="72202"/>
          <a:stretch/>
        </p:blipFill>
        <p:spPr>
          <a:xfrm>
            <a:off x="454588" y="2880227"/>
            <a:ext cx="397008" cy="572657"/>
          </a:xfrm>
          <a:prstGeom prst="rect">
            <a:avLst/>
          </a:prstGeom>
        </p:spPr>
      </p:pic>
      <p:pic>
        <p:nvPicPr>
          <p:cNvPr id="20" name="Picture 19">
            <a:extLst>
              <a:ext uri="{FF2B5EF4-FFF2-40B4-BE49-F238E27FC236}">
                <a16:creationId xmlns:a16="http://schemas.microsoft.com/office/drawing/2014/main" id="{5B173C67-8218-4E87-80A0-E2CB1BF26F0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155" t="32462" r="72574" b="39740"/>
          <a:stretch/>
        </p:blipFill>
        <p:spPr>
          <a:xfrm>
            <a:off x="454588" y="4108526"/>
            <a:ext cx="397008" cy="572657"/>
          </a:xfrm>
          <a:prstGeom prst="rect">
            <a:avLst/>
          </a:prstGeom>
        </p:spPr>
      </p:pic>
      <p:sp>
        <p:nvSpPr>
          <p:cNvPr id="21" name="TextBox 20">
            <a:extLst>
              <a:ext uri="{FF2B5EF4-FFF2-40B4-BE49-F238E27FC236}">
                <a16:creationId xmlns:a16="http://schemas.microsoft.com/office/drawing/2014/main" id="{FB84B964-E31B-414A-BD88-88805FC26F24}"/>
              </a:ext>
            </a:extLst>
          </p:cNvPr>
          <p:cNvSpPr txBox="1"/>
          <p:nvPr/>
        </p:nvSpPr>
        <p:spPr>
          <a:xfrm>
            <a:off x="6828863" y="1433351"/>
            <a:ext cx="4971251" cy="369332"/>
          </a:xfrm>
          <a:prstGeom prst="rect">
            <a:avLst/>
          </a:prstGeom>
          <a:noFill/>
        </p:spPr>
        <p:txBody>
          <a:bodyPr wrap="square">
            <a:spAutoFit/>
          </a:bodyPr>
          <a:lstStyle/>
          <a:p>
            <a:pPr algn="just"/>
            <a:r>
              <a:rPr lang="vi-VN" dirty="0"/>
              <a:t>Gặp công chúa trong cái hang tối, chàng hỏi:</a:t>
            </a:r>
          </a:p>
        </p:txBody>
      </p:sp>
    </p:spTree>
    <p:extLst>
      <p:ext uri="{BB962C8B-B14F-4D97-AF65-F5344CB8AC3E}">
        <p14:creationId xmlns:p14="http://schemas.microsoft.com/office/powerpoint/2010/main" val="2123568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mph" presetSubtype="2" fill="hold" nodeType="clickEffect">
                                  <p:stCondLst>
                                    <p:cond delay="0"/>
                                  </p:stCondLst>
                                  <p:childTnLst>
                                    <p:animClr clrSpc="rgb" dir="cw">
                                      <p:cBhvr override="childStyle">
                                        <p:cTn id="35" dur="1000" fill="hold"/>
                                        <p:tgtEl>
                                          <p:spTgt spid="8">
                                            <p:txEl>
                                              <p:pRg st="0" end="0"/>
                                            </p:txEl>
                                          </p:spTgt>
                                        </p:tgtEl>
                                        <p:attrNameLst>
                                          <p:attrName>style.color</p:attrName>
                                        </p:attrNameLst>
                                      </p:cBhvr>
                                      <p:to>
                                        <a:srgbClr val="002060"/>
                                      </p:to>
                                    </p:animClr>
                                  </p:childTnLst>
                                </p:cTn>
                              </p:par>
                            </p:childTnLst>
                          </p:cTn>
                        </p:par>
                      </p:childTnLst>
                    </p:cTn>
                  </p:par>
                  <p:par>
                    <p:cTn id="36" fill="hold">
                      <p:stCondLst>
                        <p:cond delay="indefinite"/>
                      </p:stCondLst>
                      <p:childTnLst>
                        <p:par>
                          <p:cTn id="37" fill="hold">
                            <p:stCondLst>
                              <p:cond delay="0"/>
                            </p:stCondLst>
                            <p:childTnLst>
                              <p:par>
                                <p:cTn id="38" presetID="3" presetClass="emph" presetSubtype="2" fill="hold" nodeType="clickEffect">
                                  <p:stCondLst>
                                    <p:cond delay="0"/>
                                  </p:stCondLst>
                                  <p:childTnLst>
                                    <p:animClr clrSpc="rgb" dir="cw">
                                      <p:cBhvr override="childStyle">
                                        <p:cTn id="39" dur="1000" fill="hold"/>
                                        <p:tgtEl>
                                          <p:spTgt spid="21">
                                            <p:txEl>
                                              <p:pRg st="0" end="0"/>
                                            </p:txEl>
                                          </p:spTgt>
                                        </p:tgtEl>
                                        <p:attrNameLst>
                                          <p:attrName>style.color</p:attrName>
                                        </p:attrNameLst>
                                      </p:cBhvr>
                                      <p:to>
                                        <a:srgbClr val="FF0066"/>
                                      </p:to>
                                    </p:animClr>
                                  </p:childTnLst>
                                </p:cTn>
                              </p:par>
                              <p:par>
                                <p:cTn id="40" presetID="3" presetClass="emph" presetSubtype="2" fill="hold" nodeType="withEffect">
                                  <p:stCondLst>
                                    <p:cond delay="0"/>
                                  </p:stCondLst>
                                  <p:childTnLst>
                                    <p:animClr clrSpc="rgb" dir="cw">
                                      <p:cBhvr override="childStyle">
                                        <p:cTn id="41" dur="1000" fill="hold"/>
                                        <p:tgtEl>
                                          <p:spTgt spid="8">
                                            <p:txEl>
                                              <p:pRg st="1" end="1"/>
                                            </p:txEl>
                                          </p:spTgt>
                                        </p:tgtEl>
                                        <p:attrNameLst>
                                          <p:attrName>style.color</p:attrName>
                                        </p:attrNameLst>
                                      </p:cBhvr>
                                      <p:to>
                                        <a:srgbClr val="FF0066"/>
                                      </p:to>
                                    </p:animClr>
                                  </p:childTnLst>
                                </p:cTn>
                              </p:par>
                              <p:par>
                                <p:cTn id="42" presetID="3" presetClass="emph" presetSubtype="2" fill="hold" nodeType="withEffect">
                                  <p:stCondLst>
                                    <p:cond delay="0"/>
                                  </p:stCondLst>
                                  <p:childTnLst>
                                    <p:animClr clrSpc="rgb" dir="cw">
                                      <p:cBhvr override="childStyle">
                                        <p:cTn id="43" dur="1000" fill="hold"/>
                                        <p:tgtEl>
                                          <p:spTgt spid="8">
                                            <p:txEl>
                                              <p:pRg st="2" end="2"/>
                                            </p:txEl>
                                          </p:spTgt>
                                        </p:tgtEl>
                                        <p:attrNameLst>
                                          <p:attrName>style.color</p:attrName>
                                        </p:attrNameLst>
                                      </p:cBhvr>
                                      <p:to>
                                        <a:srgbClr val="FF0066"/>
                                      </p:to>
                                    </p:animClr>
                                  </p:childTnLst>
                                </p:cTn>
                              </p:par>
                              <p:par>
                                <p:cTn id="44" presetID="3" presetClass="emph" presetSubtype="2" fill="hold" nodeType="withEffect">
                                  <p:stCondLst>
                                    <p:cond delay="0"/>
                                  </p:stCondLst>
                                  <p:childTnLst>
                                    <p:animClr clrSpc="rgb" dir="cw">
                                      <p:cBhvr override="childStyle">
                                        <p:cTn id="45" dur="1000" fill="hold"/>
                                        <p:tgtEl>
                                          <p:spTgt spid="8">
                                            <p:txEl>
                                              <p:pRg st="3" end="3"/>
                                            </p:txEl>
                                          </p:spTgt>
                                        </p:tgtEl>
                                        <p:attrNameLst>
                                          <p:attrName>style.color</p:attrName>
                                        </p:attrNameLst>
                                      </p:cBhvr>
                                      <p:to>
                                        <a:srgbClr val="FF0066"/>
                                      </p:to>
                                    </p:animClr>
                                  </p:childTnLst>
                                </p:cTn>
                              </p:par>
                              <p:par>
                                <p:cTn id="46" presetID="3" presetClass="emph" presetSubtype="2" fill="hold" nodeType="withEffect">
                                  <p:stCondLst>
                                    <p:cond delay="0"/>
                                  </p:stCondLst>
                                  <p:childTnLst>
                                    <p:animClr clrSpc="rgb" dir="cw">
                                      <p:cBhvr override="childStyle">
                                        <p:cTn id="47" dur="1000" fill="hold"/>
                                        <p:tgtEl>
                                          <p:spTgt spid="8">
                                            <p:txEl>
                                              <p:pRg st="4" end="4"/>
                                            </p:txEl>
                                          </p:spTgt>
                                        </p:tgtEl>
                                        <p:attrNameLst>
                                          <p:attrName>style.color</p:attrName>
                                        </p:attrNameLst>
                                      </p:cBhvr>
                                      <p:to>
                                        <a:srgbClr val="FF0066"/>
                                      </p:to>
                                    </p:animClr>
                                  </p:childTnLst>
                                </p:cTn>
                              </p:par>
                              <p:par>
                                <p:cTn id="48" presetID="3" presetClass="emph" presetSubtype="2" fill="hold" nodeType="withEffect">
                                  <p:stCondLst>
                                    <p:cond delay="0"/>
                                  </p:stCondLst>
                                  <p:childTnLst>
                                    <p:animClr clrSpc="rgb" dir="cw">
                                      <p:cBhvr override="childStyle">
                                        <p:cTn id="49" dur="1000" fill="hold"/>
                                        <p:tgtEl>
                                          <p:spTgt spid="8">
                                            <p:txEl>
                                              <p:pRg st="5" end="5"/>
                                            </p:txEl>
                                          </p:spTgt>
                                        </p:tgtEl>
                                        <p:attrNameLst>
                                          <p:attrName>style.color</p:attrName>
                                        </p:attrNameLst>
                                      </p:cBhvr>
                                      <p:to>
                                        <a:srgbClr val="FF0066"/>
                                      </p:to>
                                    </p:animClr>
                                  </p:childTnLst>
                                </p:cTn>
                              </p:par>
                            </p:childTnLst>
                          </p:cTn>
                        </p:par>
                      </p:childTnLst>
                    </p:cTn>
                  </p:par>
                  <p:par>
                    <p:cTn id="50" fill="hold">
                      <p:stCondLst>
                        <p:cond delay="indefinite"/>
                      </p:stCondLst>
                      <p:childTnLst>
                        <p:par>
                          <p:cTn id="51" fill="hold">
                            <p:stCondLst>
                              <p:cond delay="0"/>
                            </p:stCondLst>
                            <p:childTnLst>
                              <p:par>
                                <p:cTn id="52" presetID="3" presetClass="emph" presetSubtype="2" fill="hold" nodeType="clickEffect">
                                  <p:stCondLst>
                                    <p:cond delay="0"/>
                                  </p:stCondLst>
                                  <p:childTnLst>
                                    <p:animClr clrSpc="rgb" dir="cw">
                                      <p:cBhvr override="childStyle">
                                        <p:cTn id="53" dur="1000" fill="hold"/>
                                        <p:tgtEl>
                                          <p:spTgt spid="8">
                                            <p:txEl>
                                              <p:pRg st="6" end="6"/>
                                            </p:txEl>
                                          </p:spTgt>
                                        </p:tgtEl>
                                        <p:attrNameLst>
                                          <p:attrName>style.color</p:attrName>
                                        </p:attrNameLst>
                                      </p:cBhvr>
                                      <p:to>
                                        <a:srgbClr val="993300"/>
                                      </p:to>
                                    </p:animClr>
                                  </p:childTnLst>
                                </p:cTn>
                              </p:par>
                              <p:par>
                                <p:cTn id="54" presetID="3" presetClass="emph" presetSubtype="2" fill="hold" nodeType="withEffect">
                                  <p:stCondLst>
                                    <p:cond delay="0"/>
                                  </p:stCondLst>
                                  <p:childTnLst>
                                    <p:animClr clrSpc="rgb" dir="cw">
                                      <p:cBhvr override="childStyle">
                                        <p:cTn id="55" dur="1000" fill="hold"/>
                                        <p:tgtEl>
                                          <p:spTgt spid="8">
                                            <p:txEl>
                                              <p:pRg st="7" end="7"/>
                                            </p:txEl>
                                          </p:spTgt>
                                        </p:tgtEl>
                                        <p:attrNameLst>
                                          <p:attrName>style.color</p:attrName>
                                        </p:attrNameLst>
                                      </p:cBhvr>
                                      <p:to>
                                        <a:srgbClr val="993300"/>
                                      </p:to>
                                    </p:animClr>
                                  </p:childTnLst>
                                </p:cTn>
                              </p:par>
                            </p:childTnLst>
                          </p:cTn>
                        </p:par>
                      </p:childTnLst>
                    </p:cTn>
                  </p:par>
                  <p:par>
                    <p:cTn id="56" fill="hold">
                      <p:stCondLst>
                        <p:cond delay="indefinite"/>
                      </p:stCondLst>
                      <p:childTnLst>
                        <p:par>
                          <p:cTn id="57" fill="hold">
                            <p:stCondLst>
                              <p:cond delay="0"/>
                            </p:stCondLst>
                            <p:childTnLst>
                              <p:par>
                                <p:cTn id="58" presetID="3" presetClass="emph" presetSubtype="2" fill="hold" nodeType="clickEffect">
                                  <p:stCondLst>
                                    <p:cond delay="0"/>
                                  </p:stCondLst>
                                  <p:childTnLst>
                                    <p:animClr clrSpc="rgb" dir="cw">
                                      <p:cBhvr override="childStyle">
                                        <p:cTn id="59" dur="1000" fill="hold"/>
                                        <p:tgtEl>
                                          <p:spTgt spid="8">
                                            <p:txEl>
                                              <p:pRg st="8" end="8"/>
                                            </p:txEl>
                                          </p:spTgt>
                                        </p:tgtEl>
                                        <p:attrNameLst>
                                          <p:attrName>style.color</p:attrName>
                                        </p:attrNameLst>
                                      </p:cBhvr>
                                      <p:to>
                                        <a:srgbClr val="7030A0"/>
                                      </p:to>
                                    </p:animClr>
                                  </p:childTnLst>
                                </p:cTn>
                              </p:par>
                              <p:par>
                                <p:cTn id="60" presetID="3" presetClass="emph" presetSubtype="2" fill="hold" nodeType="withEffect">
                                  <p:stCondLst>
                                    <p:cond delay="0"/>
                                  </p:stCondLst>
                                  <p:childTnLst>
                                    <p:animClr clrSpc="rgb" dir="cw">
                                      <p:cBhvr override="childStyle">
                                        <p:cTn id="61" dur="1000" fill="hold"/>
                                        <p:tgtEl>
                                          <p:spTgt spid="8">
                                            <p:txEl>
                                              <p:pRg st="9" end="9"/>
                                            </p:txEl>
                                          </p:spTgt>
                                        </p:tgtEl>
                                        <p:attrNameLst>
                                          <p:attrName>style.color</p:attrName>
                                        </p:attrNameLst>
                                      </p:cBhvr>
                                      <p:to>
                                        <a:srgbClr val="7030A0"/>
                                      </p:to>
                                    </p:animClr>
                                  </p:childTnLst>
                                </p:cTn>
                              </p:par>
                              <p:par>
                                <p:cTn id="62" presetID="3" presetClass="emph" presetSubtype="2" fill="hold" nodeType="withEffect">
                                  <p:stCondLst>
                                    <p:cond delay="0"/>
                                  </p:stCondLst>
                                  <p:childTnLst>
                                    <p:animClr clrSpc="rgb" dir="cw">
                                      <p:cBhvr override="childStyle">
                                        <p:cTn id="63" dur="1000" fill="hold"/>
                                        <p:tgtEl>
                                          <p:spTgt spid="8">
                                            <p:txEl>
                                              <p:pRg st="10" end="10"/>
                                            </p:txEl>
                                          </p:spTgt>
                                        </p:tgtEl>
                                        <p:attrNameLst>
                                          <p:attrName>style.color</p:attrName>
                                        </p:attrNameLst>
                                      </p:cBhvr>
                                      <p:to>
                                        <a:srgbClr val="7030A0"/>
                                      </p:to>
                                    </p:animClr>
                                  </p:childTnLst>
                                </p:cTn>
                              </p:par>
                              <p:par>
                                <p:cTn id="64" presetID="3" presetClass="emph" presetSubtype="2" fill="hold" nodeType="withEffect">
                                  <p:stCondLst>
                                    <p:cond delay="0"/>
                                  </p:stCondLst>
                                  <p:childTnLst>
                                    <p:animClr clrSpc="rgb" dir="cw">
                                      <p:cBhvr override="childStyle">
                                        <p:cTn id="65" dur="1000" fill="hold"/>
                                        <p:tgtEl>
                                          <p:spTgt spid="8">
                                            <p:txEl>
                                              <p:pRg st="11" end="11"/>
                                            </p:txEl>
                                          </p:spTgt>
                                        </p:tgtEl>
                                        <p:attrNameLst>
                                          <p:attrName>style.color</p:attrName>
                                        </p:attrNameLst>
                                      </p:cBhvr>
                                      <p:to>
                                        <a:srgbClr val="7030A0"/>
                                      </p:to>
                                    </p:animClr>
                                  </p:childTnLst>
                                </p:cTn>
                              </p:par>
                              <p:par>
                                <p:cTn id="66" presetID="3" presetClass="emph" presetSubtype="2" fill="hold" nodeType="withEffect">
                                  <p:stCondLst>
                                    <p:cond delay="0"/>
                                  </p:stCondLst>
                                  <p:childTnLst>
                                    <p:animClr clrSpc="rgb" dir="cw">
                                      <p:cBhvr override="childStyle">
                                        <p:cTn id="67" dur="1000" fill="hold"/>
                                        <p:tgtEl>
                                          <p:spTgt spid="8">
                                            <p:txEl>
                                              <p:pRg st="12" end="12"/>
                                            </p:txEl>
                                          </p:spTgt>
                                        </p:tgtEl>
                                        <p:attrNameLst>
                                          <p:attrName>style.color</p:attrName>
                                        </p:attrNameLst>
                                      </p:cBhvr>
                                      <p:to>
                                        <a:srgbClr val="7030A0"/>
                                      </p:to>
                                    </p:animClr>
                                  </p:childTnLst>
                                </p:cTn>
                              </p:par>
                              <p:par>
                                <p:cTn id="68" presetID="3" presetClass="emph" presetSubtype="2" fill="hold" nodeType="withEffect">
                                  <p:stCondLst>
                                    <p:cond delay="0"/>
                                  </p:stCondLst>
                                  <p:childTnLst>
                                    <p:animClr clrSpc="rgb" dir="cw">
                                      <p:cBhvr override="childStyle">
                                        <p:cTn id="69" dur="1000" fill="hold"/>
                                        <p:tgtEl>
                                          <p:spTgt spid="8">
                                            <p:txEl>
                                              <p:pRg st="13" end="13"/>
                                            </p:txEl>
                                          </p:spTgt>
                                        </p:tgtEl>
                                        <p:attrNameLst>
                                          <p:attrName>style.color</p:attrName>
                                        </p:attrNameLst>
                                      </p:cBhvr>
                                      <p:to>
                                        <a:srgbClr val="7030A0"/>
                                      </p:to>
                                    </p:animClr>
                                  </p:childTnLst>
                                </p:cTn>
                              </p:par>
                              <p:par>
                                <p:cTn id="70" presetID="3" presetClass="emph" presetSubtype="2" fill="hold" nodeType="withEffect">
                                  <p:stCondLst>
                                    <p:cond delay="0"/>
                                  </p:stCondLst>
                                  <p:childTnLst>
                                    <p:animClr clrSpc="rgb" dir="cw">
                                      <p:cBhvr override="childStyle">
                                        <p:cTn id="71" dur="1000" fill="hold"/>
                                        <p:tgtEl>
                                          <p:spTgt spid="8">
                                            <p:txEl>
                                              <p:pRg st="14" end="14"/>
                                            </p:txEl>
                                          </p:spTgt>
                                        </p:tgtEl>
                                        <p:attrNameLst>
                                          <p:attrName>style.color</p:attrName>
                                        </p:attrNameLst>
                                      </p:cBhvr>
                                      <p:to>
                                        <a:srgbClr val="7030A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B74474-172C-4027-BCC1-13CFB5947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 y="3307974"/>
            <a:ext cx="12322629" cy="5183465"/>
          </a:xfrm>
          <a:prstGeom prst="rect">
            <a:avLst/>
          </a:prstGeom>
        </p:spPr>
      </p:pic>
      <p:grpSp>
        <p:nvGrpSpPr>
          <p:cNvPr id="2" name="Group 1">
            <a:extLst>
              <a:ext uri="{FF2B5EF4-FFF2-40B4-BE49-F238E27FC236}">
                <a16:creationId xmlns:a16="http://schemas.microsoft.com/office/drawing/2014/main" id="{7464000C-C379-493B-A5FB-1BF92E188169}"/>
              </a:ext>
            </a:extLst>
          </p:cNvPr>
          <p:cNvGrpSpPr/>
          <p:nvPr/>
        </p:nvGrpSpPr>
        <p:grpSpPr>
          <a:xfrm>
            <a:off x="565094" y="1291772"/>
            <a:ext cx="10886702" cy="5226346"/>
            <a:chOff x="-10221362" y="-4611324"/>
            <a:chExt cx="8131507" cy="3903668"/>
          </a:xfrm>
        </p:grpSpPr>
        <p:sp>
          <p:nvSpPr>
            <p:cNvPr id="3" name="Freeform: Shape 2">
              <a:extLst>
                <a:ext uri="{FF2B5EF4-FFF2-40B4-BE49-F238E27FC236}">
                  <a16:creationId xmlns:a16="http://schemas.microsoft.com/office/drawing/2014/main" id="{323D000B-50CE-4C64-8408-F97AC905FABB}"/>
                </a:ext>
              </a:extLst>
            </p:cNvPr>
            <p:cNvSpPr/>
            <p:nvPr/>
          </p:nvSpPr>
          <p:spPr>
            <a:xfrm>
              <a:off x="-10188598" y="-4578536"/>
              <a:ext cx="8098743" cy="3870880"/>
            </a:xfrm>
            <a:custGeom>
              <a:avLst/>
              <a:gdLst>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70713 w 6215270"/>
                <a:gd name="connsiteY4" fmla="*/ 132522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32522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52734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56243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97276 w 6176109"/>
                <a:gd name="connsiteY8" fmla="*/ 3327680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75485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40685 w 6176109"/>
                <a:gd name="connsiteY3" fmla="*/ 29999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76109" h="3684105">
                  <a:moveTo>
                    <a:pt x="424070" y="92765"/>
                  </a:moveTo>
                  <a:lnTo>
                    <a:pt x="3458817" y="13252"/>
                  </a:lnTo>
                  <a:lnTo>
                    <a:pt x="5194852" y="0"/>
                  </a:lnTo>
                  <a:lnTo>
                    <a:pt x="5540685" y="29999"/>
                  </a:lnTo>
                  <a:cubicBezTo>
                    <a:pt x="5645431" y="60495"/>
                    <a:pt x="5705330" y="56700"/>
                    <a:pt x="5840395" y="157748"/>
                  </a:cubicBezTo>
                  <a:cubicBezTo>
                    <a:pt x="5931714" y="356957"/>
                    <a:pt x="5964924" y="556165"/>
                    <a:pt x="6027188" y="755374"/>
                  </a:cubicBezTo>
                  <a:lnTo>
                    <a:pt x="6176109" y="2557670"/>
                  </a:lnTo>
                  <a:lnTo>
                    <a:pt x="6127218" y="2968487"/>
                  </a:lnTo>
                  <a:lnTo>
                    <a:pt x="6017375" y="3282353"/>
                  </a:lnTo>
                  <a:lnTo>
                    <a:pt x="5857073" y="3462313"/>
                  </a:lnTo>
                  <a:lnTo>
                    <a:pt x="5327374" y="3604592"/>
                  </a:lnTo>
                  <a:lnTo>
                    <a:pt x="3538330" y="3684105"/>
                  </a:lnTo>
                  <a:lnTo>
                    <a:pt x="2531165" y="3657600"/>
                  </a:lnTo>
                  <a:lnTo>
                    <a:pt x="1378226" y="3591339"/>
                  </a:lnTo>
                  <a:lnTo>
                    <a:pt x="424070" y="3432313"/>
                  </a:lnTo>
                  <a:lnTo>
                    <a:pt x="193158" y="3325656"/>
                  </a:lnTo>
                  <a:cubicBezTo>
                    <a:pt x="94640" y="3204101"/>
                    <a:pt x="117395" y="3158222"/>
                    <a:pt x="79513" y="3074505"/>
                  </a:cubicBezTo>
                  <a:lnTo>
                    <a:pt x="13252" y="1987826"/>
                  </a:lnTo>
                  <a:lnTo>
                    <a:pt x="0" y="1086679"/>
                  </a:lnTo>
                  <a:lnTo>
                    <a:pt x="39757" y="556592"/>
                  </a:lnTo>
                  <a:lnTo>
                    <a:pt x="424070" y="92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C88FF2E-6E0A-46A1-BF1C-190FD3393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362" y="-4611324"/>
              <a:ext cx="8113072" cy="3882887"/>
            </a:xfrm>
            <a:prstGeom prst="rect">
              <a:avLst/>
            </a:prstGeom>
          </p:spPr>
        </p:pic>
      </p:grpSp>
      <p:pic>
        <p:nvPicPr>
          <p:cNvPr id="6" name="Picture 5">
            <a:extLst>
              <a:ext uri="{FF2B5EF4-FFF2-40B4-BE49-F238E27FC236}">
                <a16:creationId xmlns:a16="http://schemas.microsoft.com/office/drawing/2014/main" id="{8669D616-98B7-48E2-8137-C27ABB1DF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56" y="827314"/>
            <a:ext cx="1531257" cy="1531257"/>
          </a:xfrm>
          <a:prstGeom prst="rect">
            <a:avLst/>
          </a:prstGeom>
        </p:spPr>
      </p:pic>
      <p:pic>
        <p:nvPicPr>
          <p:cNvPr id="9" name="Picture 8">
            <a:extLst>
              <a:ext uri="{FF2B5EF4-FFF2-40B4-BE49-F238E27FC236}">
                <a16:creationId xmlns:a16="http://schemas.microsoft.com/office/drawing/2014/main" id="{10C1BAE0-B7F4-4584-8D1E-1A3112E629A3}"/>
              </a:ext>
            </a:extLst>
          </p:cNvPr>
          <p:cNvPicPr>
            <a:picLocks noChangeAspect="1"/>
          </p:cNvPicPr>
          <p:nvPr/>
        </p:nvPicPr>
        <p:blipFill rotWithShape="1">
          <a:blip r:embed="rId5">
            <a:extLst>
              <a:ext uri="{28A0092B-C50C-407E-A947-70E740481C1C}">
                <a14:useLocalDpi xmlns:a14="http://schemas.microsoft.com/office/drawing/2010/main" val="0"/>
              </a:ext>
            </a:extLst>
          </a:blip>
          <a:srcRect t="20833" b="26667"/>
          <a:stretch/>
        </p:blipFill>
        <p:spPr>
          <a:xfrm>
            <a:off x="7358743" y="-812960"/>
            <a:ext cx="5404757" cy="2070259"/>
          </a:xfrm>
          <a:prstGeom prst="rect">
            <a:avLst/>
          </a:prstGeom>
        </p:spPr>
      </p:pic>
      <p:sp>
        <p:nvSpPr>
          <p:cNvPr id="10" name="TextBox 9">
            <a:extLst>
              <a:ext uri="{FF2B5EF4-FFF2-40B4-BE49-F238E27FC236}">
                <a16:creationId xmlns:a16="http://schemas.microsoft.com/office/drawing/2014/main" id="{AC64F699-6CB3-4CD6-B477-D1C59307E006}"/>
              </a:ext>
            </a:extLst>
          </p:cNvPr>
          <p:cNvSpPr txBox="1"/>
          <p:nvPr/>
        </p:nvSpPr>
        <p:spPr>
          <a:xfrm>
            <a:off x="8046357" y="58056"/>
            <a:ext cx="4145643" cy="630942"/>
          </a:xfrm>
          <a:prstGeom prst="rect">
            <a:avLst/>
          </a:prstGeom>
          <a:noFill/>
        </p:spPr>
        <p:txBody>
          <a:bodyPr wrap="square" rtlCol="0">
            <a:spAutoFit/>
          </a:bodyPr>
          <a:lstStyle/>
          <a:p>
            <a:pPr algn="ctr"/>
            <a:r>
              <a:rPr lang="en-US" sz="3500" b="1" dirty="0" err="1"/>
              <a:t>Luyện</a:t>
            </a:r>
            <a:r>
              <a:rPr lang="en-US" sz="3500" b="1" dirty="0"/>
              <a:t> </a:t>
            </a:r>
            <a:r>
              <a:rPr lang="en-US" sz="3500" b="1" dirty="0" err="1"/>
              <a:t>đọc</a:t>
            </a:r>
            <a:r>
              <a:rPr lang="en-US" sz="3500" b="1" dirty="0"/>
              <a:t> </a:t>
            </a:r>
            <a:r>
              <a:rPr lang="en-US" sz="3500" b="1" dirty="0" err="1"/>
              <a:t>đoạn</a:t>
            </a:r>
            <a:r>
              <a:rPr lang="en-US" sz="3500" b="1" dirty="0"/>
              <a:t> 1</a:t>
            </a:r>
          </a:p>
        </p:txBody>
      </p:sp>
      <p:sp>
        <p:nvSpPr>
          <p:cNvPr id="12" name="TextBox 11">
            <a:extLst>
              <a:ext uri="{FF2B5EF4-FFF2-40B4-BE49-F238E27FC236}">
                <a16:creationId xmlns:a16="http://schemas.microsoft.com/office/drawing/2014/main" id="{270E0E2A-5989-438C-A08D-D9A94EB6FC20}"/>
              </a:ext>
            </a:extLst>
          </p:cNvPr>
          <p:cNvSpPr txBox="1"/>
          <p:nvPr/>
        </p:nvSpPr>
        <p:spPr>
          <a:xfrm>
            <a:off x="1066800" y="1839011"/>
            <a:ext cx="9982200" cy="4185761"/>
          </a:xfrm>
          <a:prstGeom prst="rect">
            <a:avLst/>
          </a:prstGeom>
          <a:noFill/>
        </p:spPr>
        <p:txBody>
          <a:bodyPr wrap="square">
            <a:spAutoFit/>
          </a:bodyPr>
          <a:lstStyle/>
          <a:p>
            <a:pPr algn="just"/>
            <a:r>
              <a:rPr lang="en-US" sz="3800" dirty="0"/>
              <a:t>		</a:t>
            </a:r>
            <a:r>
              <a:rPr lang="vi-VN" sz="3800" dirty="0"/>
              <a:t>Hai người bột trong lọ </a:t>
            </a:r>
            <a:r>
              <a:rPr lang="vi-VN" sz="3800" b="1" dirty="0"/>
              <a:t>buồn tênh</a:t>
            </a:r>
            <a:r>
              <a:rPr lang="vi-VN" sz="3800" dirty="0"/>
              <a:t>. Bỗng một đêm, có con chuột </a:t>
            </a:r>
            <a:r>
              <a:rPr lang="vi-VN" sz="3800" b="1" dirty="0"/>
              <a:t>cạy</a:t>
            </a:r>
            <a:r>
              <a:rPr lang="vi-VN" sz="3800" dirty="0"/>
              <a:t> nắp lọ, tha nàng công chúa và cái lầu đi mất. Chàng kị sĩ sợ quá, </a:t>
            </a:r>
            <a:r>
              <a:rPr lang="vi-VN" sz="3800" b="1" dirty="0"/>
              <a:t>thúc ngựa </a:t>
            </a:r>
            <a:r>
              <a:rPr lang="vi-VN" sz="3800" dirty="0"/>
              <a:t>chạy </a:t>
            </a:r>
            <a:r>
              <a:rPr lang="vi-VN" sz="3800" b="1" dirty="0"/>
              <a:t>vọt</a:t>
            </a:r>
            <a:r>
              <a:rPr lang="vi-VN" sz="3800" dirty="0"/>
              <a:t> ra, chạy đến miệng cống. Một con chuột già </a:t>
            </a:r>
            <a:r>
              <a:rPr lang="vi-VN" sz="3800" b="1" dirty="0"/>
              <a:t>phục sẵn</a:t>
            </a:r>
            <a:r>
              <a:rPr lang="vi-VN" sz="3800" dirty="0"/>
              <a:t>. Nó bảo chàng để ngựa lại, xuống thuyền vào cống tìm công chúa</a:t>
            </a:r>
            <a:r>
              <a:rPr lang="en-US" sz="3800" dirty="0"/>
              <a:t>.</a:t>
            </a:r>
          </a:p>
        </p:txBody>
      </p:sp>
    </p:spTree>
    <p:extLst>
      <p:ext uri="{BB962C8B-B14F-4D97-AF65-F5344CB8AC3E}">
        <p14:creationId xmlns:p14="http://schemas.microsoft.com/office/powerpoint/2010/main" val="1090941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ppt_w</p:attrName>
                                        </p:attrNameLst>
                                      </p:cBhvr>
                                      <p:tavLst>
                                        <p:tav tm="0" fmla="#ppt_w*sin(2.5*pi*$)">
                                          <p:val>
                                            <p:fltVal val="0"/>
                                          </p:val>
                                        </p:tav>
                                        <p:tav tm="100000">
                                          <p:val>
                                            <p:fltVal val="1"/>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B74474-172C-4027-BCC1-13CFB5947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 y="3307974"/>
            <a:ext cx="12322629" cy="5183465"/>
          </a:xfrm>
          <a:prstGeom prst="rect">
            <a:avLst/>
          </a:prstGeom>
        </p:spPr>
      </p:pic>
      <p:grpSp>
        <p:nvGrpSpPr>
          <p:cNvPr id="2" name="Group 1">
            <a:extLst>
              <a:ext uri="{FF2B5EF4-FFF2-40B4-BE49-F238E27FC236}">
                <a16:creationId xmlns:a16="http://schemas.microsoft.com/office/drawing/2014/main" id="{7464000C-C379-493B-A5FB-1BF92E188169}"/>
              </a:ext>
            </a:extLst>
          </p:cNvPr>
          <p:cNvGrpSpPr/>
          <p:nvPr/>
        </p:nvGrpSpPr>
        <p:grpSpPr>
          <a:xfrm>
            <a:off x="565094" y="1291772"/>
            <a:ext cx="10886702" cy="5226346"/>
            <a:chOff x="-10221362" y="-4611324"/>
            <a:chExt cx="8131507" cy="3903668"/>
          </a:xfrm>
        </p:grpSpPr>
        <p:sp>
          <p:nvSpPr>
            <p:cNvPr id="3" name="Freeform: Shape 2">
              <a:extLst>
                <a:ext uri="{FF2B5EF4-FFF2-40B4-BE49-F238E27FC236}">
                  <a16:creationId xmlns:a16="http://schemas.microsoft.com/office/drawing/2014/main" id="{323D000B-50CE-4C64-8408-F97AC905FABB}"/>
                </a:ext>
              </a:extLst>
            </p:cNvPr>
            <p:cNvSpPr/>
            <p:nvPr/>
          </p:nvSpPr>
          <p:spPr>
            <a:xfrm>
              <a:off x="-10188598" y="-4578536"/>
              <a:ext cx="8098743" cy="3870880"/>
            </a:xfrm>
            <a:custGeom>
              <a:avLst/>
              <a:gdLst>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70713 w 6215270"/>
                <a:gd name="connsiteY4" fmla="*/ 132522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32522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52734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56243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97276 w 6176109"/>
                <a:gd name="connsiteY8" fmla="*/ 3327680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75485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40685 w 6176109"/>
                <a:gd name="connsiteY3" fmla="*/ 29999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76109" h="3684105">
                  <a:moveTo>
                    <a:pt x="424070" y="92765"/>
                  </a:moveTo>
                  <a:lnTo>
                    <a:pt x="3458817" y="13252"/>
                  </a:lnTo>
                  <a:lnTo>
                    <a:pt x="5194852" y="0"/>
                  </a:lnTo>
                  <a:lnTo>
                    <a:pt x="5540685" y="29999"/>
                  </a:lnTo>
                  <a:cubicBezTo>
                    <a:pt x="5645431" y="60495"/>
                    <a:pt x="5705330" y="56700"/>
                    <a:pt x="5840395" y="157748"/>
                  </a:cubicBezTo>
                  <a:cubicBezTo>
                    <a:pt x="5931714" y="356957"/>
                    <a:pt x="5964924" y="556165"/>
                    <a:pt x="6027188" y="755374"/>
                  </a:cubicBezTo>
                  <a:lnTo>
                    <a:pt x="6176109" y="2557670"/>
                  </a:lnTo>
                  <a:lnTo>
                    <a:pt x="6127218" y="2968487"/>
                  </a:lnTo>
                  <a:lnTo>
                    <a:pt x="6017375" y="3282353"/>
                  </a:lnTo>
                  <a:lnTo>
                    <a:pt x="5857073" y="3462313"/>
                  </a:lnTo>
                  <a:lnTo>
                    <a:pt x="5327374" y="3604592"/>
                  </a:lnTo>
                  <a:lnTo>
                    <a:pt x="3538330" y="3684105"/>
                  </a:lnTo>
                  <a:lnTo>
                    <a:pt x="2531165" y="3657600"/>
                  </a:lnTo>
                  <a:lnTo>
                    <a:pt x="1378226" y="3591339"/>
                  </a:lnTo>
                  <a:lnTo>
                    <a:pt x="424070" y="3432313"/>
                  </a:lnTo>
                  <a:lnTo>
                    <a:pt x="193158" y="3325656"/>
                  </a:lnTo>
                  <a:cubicBezTo>
                    <a:pt x="94640" y="3204101"/>
                    <a:pt x="117395" y="3158222"/>
                    <a:pt x="79513" y="3074505"/>
                  </a:cubicBezTo>
                  <a:lnTo>
                    <a:pt x="13252" y="1987826"/>
                  </a:lnTo>
                  <a:lnTo>
                    <a:pt x="0" y="1086679"/>
                  </a:lnTo>
                  <a:lnTo>
                    <a:pt x="39757" y="556592"/>
                  </a:lnTo>
                  <a:lnTo>
                    <a:pt x="424070" y="92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C88FF2E-6E0A-46A1-BF1C-190FD3393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362" y="-4611324"/>
              <a:ext cx="8113072" cy="3882887"/>
            </a:xfrm>
            <a:prstGeom prst="rect">
              <a:avLst/>
            </a:prstGeom>
          </p:spPr>
        </p:pic>
      </p:grpSp>
      <p:pic>
        <p:nvPicPr>
          <p:cNvPr id="6" name="Picture 5">
            <a:extLst>
              <a:ext uri="{FF2B5EF4-FFF2-40B4-BE49-F238E27FC236}">
                <a16:creationId xmlns:a16="http://schemas.microsoft.com/office/drawing/2014/main" id="{8669D616-98B7-48E2-8137-C27ABB1DF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56" y="827314"/>
            <a:ext cx="1531257" cy="1531257"/>
          </a:xfrm>
          <a:prstGeom prst="rect">
            <a:avLst/>
          </a:prstGeom>
        </p:spPr>
      </p:pic>
      <p:pic>
        <p:nvPicPr>
          <p:cNvPr id="9" name="Picture 8">
            <a:extLst>
              <a:ext uri="{FF2B5EF4-FFF2-40B4-BE49-F238E27FC236}">
                <a16:creationId xmlns:a16="http://schemas.microsoft.com/office/drawing/2014/main" id="{10C1BAE0-B7F4-4584-8D1E-1A3112E629A3}"/>
              </a:ext>
            </a:extLst>
          </p:cNvPr>
          <p:cNvPicPr>
            <a:picLocks noChangeAspect="1"/>
          </p:cNvPicPr>
          <p:nvPr/>
        </p:nvPicPr>
        <p:blipFill rotWithShape="1">
          <a:blip r:embed="rId5">
            <a:extLst>
              <a:ext uri="{28A0092B-C50C-407E-A947-70E740481C1C}">
                <a14:useLocalDpi xmlns:a14="http://schemas.microsoft.com/office/drawing/2010/main" val="0"/>
              </a:ext>
            </a:extLst>
          </a:blip>
          <a:srcRect t="20833" b="26667"/>
          <a:stretch/>
        </p:blipFill>
        <p:spPr>
          <a:xfrm>
            <a:off x="7358743" y="-812960"/>
            <a:ext cx="5404757" cy="2070259"/>
          </a:xfrm>
          <a:prstGeom prst="rect">
            <a:avLst/>
          </a:prstGeom>
        </p:spPr>
      </p:pic>
      <p:sp>
        <p:nvSpPr>
          <p:cNvPr id="10" name="TextBox 9">
            <a:extLst>
              <a:ext uri="{FF2B5EF4-FFF2-40B4-BE49-F238E27FC236}">
                <a16:creationId xmlns:a16="http://schemas.microsoft.com/office/drawing/2014/main" id="{AC64F699-6CB3-4CD6-B477-D1C59307E006}"/>
              </a:ext>
            </a:extLst>
          </p:cNvPr>
          <p:cNvSpPr txBox="1"/>
          <p:nvPr/>
        </p:nvSpPr>
        <p:spPr>
          <a:xfrm>
            <a:off x="8046357" y="58056"/>
            <a:ext cx="4145643" cy="630942"/>
          </a:xfrm>
          <a:prstGeom prst="rect">
            <a:avLst/>
          </a:prstGeom>
          <a:noFill/>
        </p:spPr>
        <p:txBody>
          <a:bodyPr wrap="square" rtlCol="0">
            <a:spAutoFit/>
          </a:bodyPr>
          <a:lstStyle/>
          <a:p>
            <a:pPr algn="ctr"/>
            <a:r>
              <a:rPr lang="en-US" sz="3500" b="1" dirty="0" err="1"/>
              <a:t>Luyện</a:t>
            </a:r>
            <a:r>
              <a:rPr lang="en-US" sz="3500" b="1" dirty="0"/>
              <a:t> </a:t>
            </a:r>
            <a:r>
              <a:rPr lang="en-US" sz="3500" b="1" dirty="0" err="1"/>
              <a:t>đọc</a:t>
            </a:r>
            <a:r>
              <a:rPr lang="en-US" sz="3500" b="1" dirty="0"/>
              <a:t> </a:t>
            </a:r>
            <a:r>
              <a:rPr lang="en-US" sz="3500" b="1" dirty="0" err="1"/>
              <a:t>đoạn</a:t>
            </a:r>
            <a:r>
              <a:rPr lang="en-US" sz="3500" b="1" dirty="0"/>
              <a:t> 2</a:t>
            </a:r>
          </a:p>
        </p:txBody>
      </p:sp>
      <p:sp>
        <p:nvSpPr>
          <p:cNvPr id="12" name="TextBox 11">
            <a:extLst>
              <a:ext uri="{FF2B5EF4-FFF2-40B4-BE49-F238E27FC236}">
                <a16:creationId xmlns:a16="http://schemas.microsoft.com/office/drawing/2014/main" id="{270E0E2A-5989-438C-A08D-D9A94EB6FC20}"/>
              </a:ext>
            </a:extLst>
          </p:cNvPr>
          <p:cNvSpPr txBox="1"/>
          <p:nvPr/>
        </p:nvSpPr>
        <p:spPr>
          <a:xfrm>
            <a:off x="1009650" y="1438961"/>
            <a:ext cx="9982200" cy="4770537"/>
          </a:xfrm>
          <a:prstGeom prst="rect">
            <a:avLst/>
          </a:prstGeom>
          <a:noFill/>
        </p:spPr>
        <p:txBody>
          <a:bodyPr wrap="square">
            <a:spAutoFit/>
          </a:bodyPr>
          <a:lstStyle/>
          <a:p>
            <a:pPr algn="just"/>
            <a:r>
              <a:rPr lang="en-US" sz="3800" dirty="0"/>
              <a:t>			</a:t>
            </a:r>
            <a:r>
              <a:rPr lang="vi-VN" sz="3800" dirty="0"/>
              <a:t>Gặp công chúa trong cái hang tối, chàng hỏi:</a:t>
            </a:r>
          </a:p>
          <a:p>
            <a:pPr algn="just"/>
            <a:r>
              <a:rPr lang="vi-VN" sz="3800" dirty="0"/>
              <a:t>- Kẻ nào đã bắt nàng tới đây?</a:t>
            </a:r>
          </a:p>
          <a:p>
            <a:pPr algn="just"/>
            <a:r>
              <a:rPr lang="vi-VN" sz="3800" dirty="0"/>
              <a:t>- Chuột.</a:t>
            </a:r>
          </a:p>
          <a:p>
            <a:pPr algn="just"/>
            <a:r>
              <a:rPr lang="vi-VN" sz="3800" dirty="0"/>
              <a:t>- </a:t>
            </a:r>
            <a:r>
              <a:rPr lang="vi-VN" sz="3800" b="1" dirty="0"/>
              <a:t>Lầu son </a:t>
            </a:r>
            <a:r>
              <a:rPr lang="vi-VN" sz="3800" dirty="0"/>
              <a:t>của nàng đâu?</a:t>
            </a:r>
          </a:p>
          <a:p>
            <a:pPr algn="just"/>
            <a:r>
              <a:rPr lang="vi-VN" sz="3800" dirty="0"/>
              <a:t>- Chuột ăn rồi!</a:t>
            </a:r>
          </a:p>
          <a:p>
            <a:pPr algn="just"/>
            <a:r>
              <a:rPr lang="vi-VN" sz="3800" dirty="0"/>
              <a:t>   Chàng kị sĩ </a:t>
            </a:r>
            <a:r>
              <a:rPr lang="vi-VN" sz="3800" b="1" dirty="0"/>
              <a:t>hoảng hốt</a:t>
            </a:r>
            <a:r>
              <a:rPr lang="vi-VN" sz="3800" dirty="0"/>
              <a:t>, biết mình bị lừa, vội </a:t>
            </a:r>
            <a:r>
              <a:rPr lang="vi-VN" sz="3800" b="1" dirty="0"/>
              <a:t>dìu</a:t>
            </a:r>
            <a:r>
              <a:rPr lang="vi-VN" sz="3800" dirty="0"/>
              <a:t> công chúa chạy trốn.</a:t>
            </a:r>
          </a:p>
        </p:txBody>
      </p:sp>
    </p:spTree>
    <p:extLst>
      <p:ext uri="{BB962C8B-B14F-4D97-AF65-F5344CB8AC3E}">
        <p14:creationId xmlns:p14="http://schemas.microsoft.com/office/powerpoint/2010/main" val="1678385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ppt_w</p:attrName>
                                        </p:attrNameLst>
                                      </p:cBhvr>
                                      <p:tavLst>
                                        <p:tav tm="0" fmla="#ppt_w*sin(2.5*pi*$)">
                                          <p:val>
                                            <p:fltVal val="0"/>
                                          </p:val>
                                        </p:tav>
                                        <p:tav tm="100000">
                                          <p:val>
                                            <p:fltVal val="1"/>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B74474-172C-4027-BCC1-13CFB5947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 y="3307974"/>
            <a:ext cx="12322629" cy="5183465"/>
          </a:xfrm>
          <a:prstGeom prst="rect">
            <a:avLst/>
          </a:prstGeom>
        </p:spPr>
      </p:pic>
      <p:grpSp>
        <p:nvGrpSpPr>
          <p:cNvPr id="2" name="Group 1">
            <a:extLst>
              <a:ext uri="{FF2B5EF4-FFF2-40B4-BE49-F238E27FC236}">
                <a16:creationId xmlns:a16="http://schemas.microsoft.com/office/drawing/2014/main" id="{7464000C-C379-493B-A5FB-1BF92E188169}"/>
              </a:ext>
            </a:extLst>
          </p:cNvPr>
          <p:cNvGrpSpPr/>
          <p:nvPr/>
        </p:nvGrpSpPr>
        <p:grpSpPr>
          <a:xfrm>
            <a:off x="565094" y="1291772"/>
            <a:ext cx="10886702" cy="5226346"/>
            <a:chOff x="-10221362" y="-4611324"/>
            <a:chExt cx="8131507" cy="3903668"/>
          </a:xfrm>
        </p:grpSpPr>
        <p:sp>
          <p:nvSpPr>
            <p:cNvPr id="3" name="Freeform: Shape 2">
              <a:extLst>
                <a:ext uri="{FF2B5EF4-FFF2-40B4-BE49-F238E27FC236}">
                  <a16:creationId xmlns:a16="http://schemas.microsoft.com/office/drawing/2014/main" id="{323D000B-50CE-4C64-8408-F97AC905FABB}"/>
                </a:ext>
              </a:extLst>
            </p:cNvPr>
            <p:cNvSpPr/>
            <p:nvPr/>
          </p:nvSpPr>
          <p:spPr>
            <a:xfrm>
              <a:off x="-10188598" y="-4578536"/>
              <a:ext cx="8098743" cy="3870880"/>
            </a:xfrm>
            <a:custGeom>
              <a:avLst/>
              <a:gdLst>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70713 w 6215270"/>
                <a:gd name="connsiteY4" fmla="*/ 132522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32522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52734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56243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97276 w 6176109"/>
                <a:gd name="connsiteY8" fmla="*/ 3327680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75485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40685 w 6176109"/>
                <a:gd name="connsiteY3" fmla="*/ 29999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76109" h="3684105">
                  <a:moveTo>
                    <a:pt x="424070" y="92765"/>
                  </a:moveTo>
                  <a:lnTo>
                    <a:pt x="3458817" y="13252"/>
                  </a:lnTo>
                  <a:lnTo>
                    <a:pt x="5194852" y="0"/>
                  </a:lnTo>
                  <a:lnTo>
                    <a:pt x="5540685" y="29999"/>
                  </a:lnTo>
                  <a:cubicBezTo>
                    <a:pt x="5645431" y="60495"/>
                    <a:pt x="5705330" y="56700"/>
                    <a:pt x="5840395" y="157748"/>
                  </a:cubicBezTo>
                  <a:cubicBezTo>
                    <a:pt x="5931714" y="356957"/>
                    <a:pt x="5964924" y="556165"/>
                    <a:pt x="6027188" y="755374"/>
                  </a:cubicBezTo>
                  <a:lnTo>
                    <a:pt x="6176109" y="2557670"/>
                  </a:lnTo>
                  <a:lnTo>
                    <a:pt x="6127218" y="2968487"/>
                  </a:lnTo>
                  <a:lnTo>
                    <a:pt x="6017375" y="3282353"/>
                  </a:lnTo>
                  <a:lnTo>
                    <a:pt x="5857073" y="3462313"/>
                  </a:lnTo>
                  <a:lnTo>
                    <a:pt x="5327374" y="3604592"/>
                  </a:lnTo>
                  <a:lnTo>
                    <a:pt x="3538330" y="3684105"/>
                  </a:lnTo>
                  <a:lnTo>
                    <a:pt x="2531165" y="3657600"/>
                  </a:lnTo>
                  <a:lnTo>
                    <a:pt x="1378226" y="3591339"/>
                  </a:lnTo>
                  <a:lnTo>
                    <a:pt x="424070" y="3432313"/>
                  </a:lnTo>
                  <a:lnTo>
                    <a:pt x="193158" y="3325656"/>
                  </a:lnTo>
                  <a:cubicBezTo>
                    <a:pt x="94640" y="3204101"/>
                    <a:pt x="117395" y="3158222"/>
                    <a:pt x="79513" y="3074505"/>
                  </a:cubicBezTo>
                  <a:lnTo>
                    <a:pt x="13252" y="1987826"/>
                  </a:lnTo>
                  <a:lnTo>
                    <a:pt x="0" y="1086679"/>
                  </a:lnTo>
                  <a:lnTo>
                    <a:pt x="39757" y="556592"/>
                  </a:lnTo>
                  <a:lnTo>
                    <a:pt x="424070" y="92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C88FF2E-6E0A-46A1-BF1C-190FD3393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362" y="-4611324"/>
              <a:ext cx="8113072" cy="3882887"/>
            </a:xfrm>
            <a:prstGeom prst="rect">
              <a:avLst/>
            </a:prstGeom>
          </p:spPr>
        </p:pic>
      </p:grpSp>
      <p:pic>
        <p:nvPicPr>
          <p:cNvPr id="6" name="Picture 5">
            <a:extLst>
              <a:ext uri="{FF2B5EF4-FFF2-40B4-BE49-F238E27FC236}">
                <a16:creationId xmlns:a16="http://schemas.microsoft.com/office/drawing/2014/main" id="{8669D616-98B7-48E2-8137-C27ABB1DF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56" y="827314"/>
            <a:ext cx="1531257" cy="1531257"/>
          </a:xfrm>
          <a:prstGeom prst="rect">
            <a:avLst/>
          </a:prstGeom>
        </p:spPr>
      </p:pic>
      <p:pic>
        <p:nvPicPr>
          <p:cNvPr id="9" name="Picture 8">
            <a:extLst>
              <a:ext uri="{FF2B5EF4-FFF2-40B4-BE49-F238E27FC236}">
                <a16:creationId xmlns:a16="http://schemas.microsoft.com/office/drawing/2014/main" id="{10C1BAE0-B7F4-4584-8D1E-1A3112E629A3}"/>
              </a:ext>
            </a:extLst>
          </p:cNvPr>
          <p:cNvPicPr>
            <a:picLocks noChangeAspect="1"/>
          </p:cNvPicPr>
          <p:nvPr/>
        </p:nvPicPr>
        <p:blipFill rotWithShape="1">
          <a:blip r:embed="rId5">
            <a:extLst>
              <a:ext uri="{28A0092B-C50C-407E-A947-70E740481C1C}">
                <a14:useLocalDpi xmlns:a14="http://schemas.microsoft.com/office/drawing/2010/main" val="0"/>
              </a:ext>
            </a:extLst>
          </a:blip>
          <a:srcRect t="20833" b="26667"/>
          <a:stretch/>
        </p:blipFill>
        <p:spPr>
          <a:xfrm>
            <a:off x="7358743" y="-812960"/>
            <a:ext cx="5404757" cy="2070259"/>
          </a:xfrm>
          <a:prstGeom prst="rect">
            <a:avLst/>
          </a:prstGeom>
        </p:spPr>
      </p:pic>
      <p:sp>
        <p:nvSpPr>
          <p:cNvPr id="10" name="TextBox 9">
            <a:extLst>
              <a:ext uri="{FF2B5EF4-FFF2-40B4-BE49-F238E27FC236}">
                <a16:creationId xmlns:a16="http://schemas.microsoft.com/office/drawing/2014/main" id="{AC64F699-6CB3-4CD6-B477-D1C59307E006}"/>
              </a:ext>
            </a:extLst>
          </p:cNvPr>
          <p:cNvSpPr txBox="1"/>
          <p:nvPr/>
        </p:nvSpPr>
        <p:spPr>
          <a:xfrm>
            <a:off x="8046357" y="58056"/>
            <a:ext cx="4145643" cy="630942"/>
          </a:xfrm>
          <a:prstGeom prst="rect">
            <a:avLst/>
          </a:prstGeom>
          <a:noFill/>
        </p:spPr>
        <p:txBody>
          <a:bodyPr wrap="square" rtlCol="0">
            <a:spAutoFit/>
          </a:bodyPr>
          <a:lstStyle/>
          <a:p>
            <a:pPr algn="ctr"/>
            <a:r>
              <a:rPr lang="en-US" sz="3500" b="1" dirty="0" err="1"/>
              <a:t>Luyện</a:t>
            </a:r>
            <a:r>
              <a:rPr lang="en-US" sz="3500" b="1" dirty="0"/>
              <a:t> </a:t>
            </a:r>
            <a:r>
              <a:rPr lang="en-US" sz="3500" b="1" dirty="0" err="1"/>
              <a:t>đọc</a:t>
            </a:r>
            <a:r>
              <a:rPr lang="en-US" sz="3500" b="1" dirty="0"/>
              <a:t> </a:t>
            </a:r>
            <a:r>
              <a:rPr lang="en-US" sz="3500" b="1" dirty="0" err="1"/>
              <a:t>đoạn</a:t>
            </a:r>
            <a:r>
              <a:rPr lang="en-US" sz="3500" b="1" dirty="0"/>
              <a:t> 3</a:t>
            </a:r>
          </a:p>
        </p:txBody>
      </p:sp>
      <p:sp>
        <p:nvSpPr>
          <p:cNvPr id="12" name="TextBox 11">
            <a:extLst>
              <a:ext uri="{FF2B5EF4-FFF2-40B4-BE49-F238E27FC236}">
                <a16:creationId xmlns:a16="http://schemas.microsoft.com/office/drawing/2014/main" id="{270E0E2A-5989-438C-A08D-D9A94EB6FC20}"/>
              </a:ext>
            </a:extLst>
          </p:cNvPr>
          <p:cNvSpPr txBox="1"/>
          <p:nvPr/>
        </p:nvSpPr>
        <p:spPr>
          <a:xfrm>
            <a:off x="933450" y="1667561"/>
            <a:ext cx="9982200" cy="4401205"/>
          </a:xfrm>
          <a:prstGeom prst="rect">
            <a:avLst/>
          </a:prstGeom>
          <a:noFill/>
        </p:spPr>
        <p:txBody>
          <a:bodyPr wrap="square">
            <a:spAutoFit/>
          </a:bodyPr>
          <a:lstStyle/>
          <a:p>
            <a:pPr algn="just"/>
            <a:r>
              <a:rPr lang="en-US" sz="4000" dirty="0">
                <a:solidFill>
                  <a:srgbClr val="000000"/>
                </a:solidFill>
              </a:rPr>
              <a:t>		</a:t>
            </a:r>
            <a:r>
              <a:rPr lang="vi-VN" sz="4000" dirty="0">
                <a:solidFill>
                  <a:srgbClr val="000000"/>
                </a:solidFill>
              </a:rPr>
              <a:t>Chiếc thuyền mảnh trôi qua cống ra con </a:t>
            </a:r>
            <a:r>
              <a:rPr lang="vi-VN" sz="4000" b="1" dirty="0">
                <a:solidFill>
                  <a:srgbClr val="000000"/>
                </a:solidFill>
              </a:rPr>
              <a:t>ngòi</a:t>
            </a:r>
            <a:r>
              <a:rPr lang="vi-VN" sz="4000" dirty="0">
                <a:solidFill>
                  <a:srgbClr val="000000"/>
                </a:solidFill>
              </a:rPr>
              <a:t>. Gặp nước </a:t>
            </a:r>
            <a:r>
              <a:rPr lang="vi-VN" sz="4000" b="1" dirty="0">
                <a:solidFill>
                  <a:srgbClr val="000000"/>
                </a:solidFill>
              </a:rPr>
              <a:t>xoáy</a:t>
            </a:r>
            <a:r>
              <a:rPr lang="vi-VN" sz="4000" dirty="0">
                <a:solidFill>
                  <a:srgbClr val="000000"/>
                </a:solidFill>
              </a:rPr>
              <a:t>, thuyền lật, cả hai bị ngấm</a:t>
            </a:r>
            <a:r>
              <a:rPr lang="en-US" sz="4000" dirty="0">
                <a:solidFill>
                  <a:srgbClr val="000000"/>
                </a:solidFill>
              </a:rPr>
              <a:t> </a:t>
            </a:r>
            <a:r>
              <a:rPr lang="vi-VN" sz="4000" dirty="0">
                <a:solidFill>
                  <a:srgbClr val="000000"/>
                </a:solidFill>
              </a:rPr>
              <a:t>nước, </a:t>
            </a:r>
            <a:r>
              <a:rPr lang="vi-VN" sz="4000" b="1" dirty="0">
                <a:solidFill>
                  <a:srgbClr val="000000"/>
                </a:solidFill>
              </a:rPr>
              <a:t>nhũn</a:t>
            </a:r>
            <a:r>
              <a:rPr lang="vi-VN" sz="4000" dirty="0">
                <a:solidFill>
                  <a:srgbClr val="000000"/>
                </a:solidFill>
              </a:rPr>
              <a:t> cả chân tay.</a:t>
            </a:r>
          </a:p>
          <a:p>
            <a:pPr algn="just"/>
            <a:r>
              <a:rPr lang="en-US" sz="4000" dirty="0">
                <a:solidFill>
                  <a:srgbClr val="000000"/>
                </a:solidFill>
              </a:rPr>
              <a:t>		</a:t>
            </a:r>
            <a:r>
              <a:rPr lang="vi-VN" sz="4000" dirty="0">
                <a:solidFill>
                  <a:srgbClr val="000000"/>
                </a:solidFill>
              </a:rPr>
              <a:t>Lúc ấy, Đất Nung đang đi dọc bờ con ngòi. Thấy hai người bị nạn, chú liền nhảy xuống, vớt lên bờ phơi nắng cho </a:t>
            </a:r>
            <a:r>
              <a:rPr lang="vi-VN" sz="4000" b="1" dirty="0">
                <a:solidFill>
                  <a:srgbClr val="000000"/>
                </a:solidFill>
              </a:rPr>
              <a:t>se bột lại</a:t>
            </a:r>
            <a:r>
              <a:rPr lang="vi-VN" sz="4000" dirty="0">
                <a:solidFill>
                  <a:srgbClr val="000000"/>
                </a:solidFill>
              </a:rPr>
              <a:t>.</a:t>
            </a:r>
          </a:p>
        </p:txBody>
      </p:sp>
    </p:spTree>
    <p:extLst>
      <p:ext uri="{BB962C8B-B14F-4D97-AF65-F5344CB8AC3E}">
        <p14:creationId xmlns:p14="http://schemas.microsoft.com/office/powerpoint/2010/main" val="3843439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ppt_w</p:attrName>
                                        </p:attrNameLst>
                                      </p:cBhvr>
                                      <p:tavLst>
                                        <p:tav tm="0" fmla="#ppt_w*sin(2.5*pi*$)">
                                          <p:val>
                                            <p:fltVal val="0"/>
                                          </p:val>
                                        </p:tav>
                                        <p:tav tm="100000">
                                          <p:val>
                                            <p:fltVal val="1"/>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B74474-172C-4027-BCC1-13CFB5947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 y="3307974"/>
            <a:ext cx="12322629" cy="5183465"/>
          </a:xfrm>
          <a:prstGeom prst="rect">
            <a:avLst/>
          </a:prstGeom>
        </p:spPr>
      </p:pic>
      <p:grpSp>
        <p:nvGrpSpPr>
          <p:cNvPr id="2" name="Group 1">
            <a:extLst>
              <a:ext uri="{FF2B5EF4-FFF2-40B4-BE49-F238E27FC236}">
                <a16:creationId xmlns:a16="http://schemas.microsoft.com/office/drawing/2014/main" id="{7464000C-C379-493B-A5FB-1BF92E188169}"/>
              </a:ext>
            </a:extLst>
          </p:cNvPr>
          <p:cNvGrpSpPr/>
          <p:nvPr/>
        </p:nvGrpSpPr>
        <p:grpSpPr>
          <a:xfrm>
            <a:off x="565094" y="1253672"/>
            <a:ext cx="10886702" cy="5566228"/>
            <a:chOff x="-10221362" y="-4611324"/>
            <a:chExt cx="8131507" cy="3903668"/>
          </a:xfrm>
        </p:grpSpPr>
        <p:sp>
          <p:nvSpPr>
            <p:cNvPr id="3" name="Freeform: Shape 2">
              <a:extLst>
                <a:ext uri="{FF2B5EF4-FFF2-40B4-BE49-F238E27FC236}">
                  <a16:creationId xmlns:a16="http://schemas.microsoft.com/office/drawing/2014/main" id="{323D000B-50CE-4C64-8408-F97AC905FABB}"/>
                </a:ext>
              </a:extLst>
            </p:cNvPr>
            <p:cNvSpPr/>
            <p:nvPr/>
          </p:nvSpPr>
          <p:spPr>
            <a:xfrm>
              <a:off x="-10188598" y="-4578536"/>
              <a:ext cx="8098743" cy="3870880"/>
            </a:xfrm>
            <a:custGeom>
              <a:avLst/>
              <a:gdLst>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70713 w 6215270"/>
                <a:gd name="connsiteY4" fmla="*/ 132522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32522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52734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56243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97276 w 6176109"/>
                <a:gd name="connsiteY8" fmla="*/ 3327680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75485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40685 w 6176109"/>
                <a:gd name="connsiteY3" fmla="*/ 29999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76109" h="3684105">
                  <a:moveTo>
                    <a:pt x="424070" y="92765"/>
                  </a:moveTo>
                  <a:lnTo>
                    <a:pt x="3458817" y="13252"/>
                  </a:lnTo>
                  <a:lnTo>
                    <a:pt x="5194852" y="0"/>
                  </a:lnTo>
                  <a:lnTo>
                    <a:pt x="5540685" y="29999"/>
                  </a:lnTo>
                  <a:cubicBezTo>
                    <a:pt x="5645431" y="60495"/>
                    <a:pt x="5705330" y="56700"/>
                    <a:pt x="5840395" y="157748"/>
                  </a:cubicBezTo>
                  <a:cubicBezTo>
                    <a:pt x="5931714" y="356957"/>
                    <a:pt x="5964924" y="556165"/>
                    <a:pt x="6027188" y="755374"/>
                  </a:cubicBezTo>
                  <a:lnTo>
                    <a:pt x="6176109" y="2557670"/>
                  </a:lnTo>
                  <a:lnTo>
                    <a:pt x="6127218" y="2968487"/>
                  </a:lnTo>
                  <a:lnTo>
                    <a:pt x="6017375" y="3282353"/>
                  </a:lnTo>
                  <a:lnTo>
                    <a:pt x="5857073" y="3462313"/>
                  </a:lnTo>
                  <a:lnTo>
                    <a:pt x="5327374" y="3604592"/>
                  </a:lnTo>
                  <a:lnTo>
                    <a:pt x="3538330" y="3684105"/>
                  </a:lnTo>
                  <a:lnTo>
                    <a:pt x="2531165" y="3657600"/>
                  </a:lnTo>
                  <a:lnTo>
                    <a:pt x="1378226" y="3591339"/>
                  </a:lnTo>
                  <a:lnTo>
                    <a:pt x="424070" y="3432313"/>
                  </a:lnTo>
                  <a:lnTo>
                    <a:pt x="193158" y="3325656"/>
                  </a:lnTo>
                  <a:cubicBezTo>
                    <a:pt x="94640" y="3204101"/>
                    <a:pt x="117395" y="3158222"/>
                    <a:pt x="79513" y="3074505"/>
                  </a:cubicBezTo>
                  <a:lnTo>
                    <a:pt x="13252" y="1987826"/>
                  </a:lnTo>
                  <a:lnTo>
                    <a:pt x="0" y="1086679"/>
                  </a:lnTo>
                  <a:lnTo>
                    <a:pt x="39757" y="556592"/>
                  </a:lnTo>
                  <a:lnTo>
                    <a:pt x="424070" y="92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C88FF2E-6E0A-46A1-BF1C-190FD3393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362" y="-4611324"/>
              <a:ext cx="8113072" cy="3882887"/>
            </a:xfrm>
            <a:prstGeom prst="rect">
              <a:avLst/>
            </a:prstGeom>
          </p:spPr>
        </p:pic>
      </p:grpSp>
      <p:pic>
        <p:nvPicPr>
          <p:cNvPr id="6" name="Picture 5">
            <a:extLst>
              <a:ext uri="{FF2B5EF4-FFF2-40B4-BE49-F238E27FC236}">
                <a16:creationId xmlns:a16="http://schemas.microsoft.com/office/drawing/2014/main" id="{8669D616-98B7-48E2-8137-C27ABB1DF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56" y="827314"/>
            <a:ext cx="1531257" cy="1531257"/>
          </a:xfrm>
          <a:prstGeom prst="rect">
            <a:avLst/>
          </a:prstGeom>
        </p:spPr>
      </p:pic>
      <p:pic>
        <p:nvPicPr>
          <p:cNvPr id="9" name="Picture 8">
            <a:extLst>
              <a:ext uri="{FF2B5EF4-FFF2-40B4-BE49-F238E27FC236}">
                <a16:creationId xmlns:a16="http://schemas.microsoft.com/office/drawing/2014/main" id="{10C1BAE0-B7F4-4584-8D1E-1A3112E629A3}"/>
              </a:ext>
            </a:extLst>
          </p:cNvPr>
          <p:cNvPicPr>
            <a:picLocks noChangeAspect="1"/>
          </p:cNvPicPr>
          <p:nvPr/>
        </p:nvPicPr>
        <p:blipFill rotWithShape="1">
          <a:blip r:embed="rId5">
            <a:extLst>
              <a:ext uri="{28A0092B-C50C-407E-A947-70E740481C1C}">
                <a14:useLocalDpi xmlns:a14="http://schemas.microsoft.com/office/drawing/2010/main" val="0"/>
              </a:ext>
            </a:extLst>
          </a:blip>
          <a:srcRect t="20833" b="26667"/>
          <a:stretch/>
        </p:blipFill>
        <p:spPr>
          <a:xfrm>
            <a:off x="7358743" y="-812960"/>
            <a:ext cx="5404757" cy="2070259"/>
          </a:xfrm>
          <a:prstGeom prst="rect">
            <a:avLst/>
          </a:prstGeom>
        </p:spPr>
      </p:pic>
      <p:sp>
        <p:nvSpPr>
          <p:cNvPr id="10" name="TextBox 9">
            <a:extLst>
              <a:ext uri="{FF2B5EF4-FFF2-40B4-BE49-F238E27FC236}">
                <a16:creationId xmlns:a16="http://schemas.microsoft.com/office/drawing/2014/main" id="{AC64F699-6CB3-4CD6-B477-D1C59307E006}"/>
              </a:ext>
            </a:extLst>
          </p:cNvPr>
          <p:cNvSpPr txBox="1"/>
          <p:nvPr/>
        </p:nvSpPr>
        <p:spPr>
          <a:xfrm>
            <a:off x="8046357" y="58056"/>
            <a:ext cx="4145643" cy="630942"/>
          </a:xfrm>
          <a:prstGeom prst="rect">
            <a:avLst/>
          </a:prstGeom>
          <a:noFill/>
        </p:spPr>
        <p:txBody>
          <a:bodyPr wrap="square" rtlCol="0">
            <a:spAutoFit/>
          </a:bodyPr>
          <a:lstStyle/>
          <a:p>
            <a:pPr algn="ctr"/>
            <a:r>
              <a:rPr lang="en-US" sz="3500" b="1" dirty="0" err="1"/>
              <a:t>Luyện</a:t>
            </a:r>
            <a:r>
              <a:rPr lang="en-US" sz="3500" b="1" dirty="0"/>
              <a:t> </a:t>
            </a:r>
            <a:r>
              <a:rPr lang="en-US" sz="3500" b="1" dirty="0" err="1"/>
              <a:t>đọc</a:t>
            </a:r>
            <a:r>
              <a:rPr lang="en-US" sz="3500" b="1" dirty="0"/>
              <a:t> </a:t>
            </a:r>
            <a:r>
              <a:rPr lang="en-US" sz="3500" b="1" dirty="0" err="1"/>
              <a:t>đoạn</a:t>
            </a:r>
            <a:r>
              <a:rPr lang="en-US" sz="3500" b="1" dirty="0"/>
              <a:t> 4</a:t>
            </a:r>
          </a:p>
        </p:txBody>
      </p:sp>
      <p:sp>
        <p:nvSpPr>
          <p:cNvPr id="12" name="TextBox 11">
            <a:extLst>
              <a:ext uri="{FF2B5EF4-FFF2-40B4-BE49-F238E27FC236}">
                <a16:creationId xmlns:a16="http://schemas.microsoft.com/office/drawing/2014/main" id="{270E0E2A-5989-438C-A08D-D9A94EB6FC20}"/>
              </a:ext>
            </a:extLst>
          </p:cNvPr>
          <p:cNvSpPr txBox="1"/>
          <p:nvPr/>
        </p:nvSpPr>
        <p:spPr>
          <a:xfrm>
            <a:off x="647700" y="1743761"/>
            <a:ext cx="10477500" cy="4708981"/>
          </a:xfrm>
          <a:prstGeom prst="rect">
            <a:avLst/>
          </a:prstGeom>
          <a:noFill/>
        </p:spPr>
        <p:txBody>
          <a:bodyPr wrap="square">
            <a:spAutoFit/>
          </a:bodyPr>
          <a:lstStyle/>
          <a:p>
            <a:pPr algn="just"/>
            <a:r>
              <a:rPr lang="en-US" sz="3000" dirty="0">
                <a:solidFill>
                  <a:srgbClr val="000000"/>
                </a:solidFill>
              </a:rPr>
              <a:t>		</a:t>
            </a:r>
            <a:r>
              <a:rPr lang="vi-VN" sz="3000" dirty="0">
                <a:solidFill>
                  <a:srgbClr val="000000"/>
                </a:solidFill>
              </a:rPr>
              <a:t>Hai người bột tỉnh dần, nhận ra bạn cũ thì lạ quá, kêu lên:</a:t>
            </a:r>
          </a:p>
          <a:p>
            <a:pPr algn="just"/>
            <a:r>
              <a:rPr lang="en-US" sz="3000" dirty="0">
                <a:solidFill>
                  <a:srgbClr val="000000"/>
                </a:solidFill>
              </a:rPr>
              <a:t>		</a:t>
            </a:r>
            <a:r>
              <a:rPr lang="vi-VN" sz="3000" dirty="0">
                <a:solidFill>
                  <a:srgbClr val="000000"/>
                </a:solidFill>
              </a:rPr>
              <a:t>- Ôi, chính anh đã cứu chúng tôi đấy ư? Sao </a:t>
            </a:r>
            <a:r>
              <a:rPr lang="vi-VN" sz="3000" b="1" dirty="0">
                <a:solidFill>
                  <a:srgbClr val="000000"/>
                </a:solidFill>
              </a:rPr>
              <a:t>trông</a:t>
            </a:r>
            <a:r>
              <a:rPr lang="vi-VN" sz="3000" dirty="0">
                <a:solidFill>
                  <a:srgbClr val="000000"/>
                </a:solidFill>
              </a:rPr>
              <a:t> anh khác thế?</a:t>
            </a:r>
          </a:p>
          <a:p>
            <a:pPr algn="just"/>
            <a:r>
              <a:rPr lang="en-US" sz="3000" dirty="0">
                <a:solidFill>
                  <a:srgbClr val="000000"/>
                </a:solidFill>
              </a:rPr>
              <a:t>		</a:t>
            </a:r>
            <a:r>
              <a:rPr lang="vi-VN" sz="3000" dirty="0">
                <a:solidFill>
                  <a:srgbClr val="000000"/>
                </a:solidFill>
              </a:rPr>
              <a:t>- Có gì đâu, tại tớ nung trong lửa. Bây giờ có thể phơi nắng, phơi mưa hàng đời người.</a:t>
            </a:r>
          </a:p>
          <a:p>
            <a:pPr algn="just"/>
            <a:r>
              <a:rPr lang="en-US" sz="3000" dirty="0">
                <a:solidFill>
                  <a:srgbClr val="000000"/>
                </a:solidFill>
              </a:rPr>
              <a:t>		</a:t>
            </a:r>
            <a:r>
              <a:rPr lang="vi-VN" sz="3000" dirty="0">
                <a:solidFill>
                  <a:srgbClr val="000000"/>
                </a:solidFill>
              </a:rPr>
              <a:t>Nàng công chúa phục quá, thì thào với chàng kị sĩ:</a:t>
            </a:r>
          </a:p>
          <a:p>
            <a:pPr algn="just"/>
            <a:r>
              <a:rPr lang="en-US" sz="3000" dirty="0">
                <a:solidFill>
                  <a:srgbClr val="000000"/>
                </a:solidFill>
              </a:rPr>
              <a:t>		</a:t>
            </a:r>
            <a:r>
              <a:rPr lang="vi-VN" sz="3000" dirty="0">
                <a:solidFill>
                  <a:srgbClr val="000000"/>
                </a:solidFill>
              </a:rPr>
              <a:t>- Thế mà chúng mình mới chìm xuống nước đã </a:t>
            </a:r>
            <a:r>
              <a:rPr lang="vi-VN" sz="3000" b="1" dirty="0">
                <a:solidFill>
                  <a:srgbClr val="000000"/>
                </a:solidFill>
              </a:rPr>
              <a:t>vữa</a:t>
            </a:r>
            <a:r>
              <a:rPr lang="vi-VN" sz="3000" dirty="0">
                <a:solidFill>
                  <a:srgbClr val="000000"/>
                </a:solidFill>
              </a:rPr>
              <a:t> ra.</a:t>
            </a:r>
          </a:p>
          <a:p>
            <a:pPr lvl="1" algn="just"/>
            <a:r>
              <a:rPr lang="en-US" sz="3000" dirty="0">
                <a:solidFill>
                  <a:srgbClr val="000000"/>
                </a:solidFill>
              </a:rPr>
              <a:t>	</a:t>
            </a:r>
            <a:r>
              <a:rPr lang="vi-VN" sz="3000" dirty="0">
                <a:solidFill>
                  <a:srgbClr val="000000"/>
                </a:solidFill>
              </a:rPr>
              <a:t>Đất Nung đánh một câu </a:t>
            </a:r>
            <a:r>
              <a:rPr lang="vi-VN" sz="3000" b="1" dirty="0">
                <a:solidFill>
                  <a:srgbClr val="000000"/>
                </a:solidFill>
              </a:rPr>
              <a:t>cộc tuếch</a:t>
            </a:r>
            <a:r>
              <a:rPr lang="vi-VN" sz="3000" dirty="0">
                <a:solidFill>
                  <a:srgbClr val="000000"/>
                </a:solidFill>
              </a:rPr>
              <a:t>:</a:t>
            </a:r>
          </a:p>
          <a:p>
            <a:pPr algn="just"/>
            <a:r>
              <a:rPr lang="en-US" sz="3000" dirty="0">
                <a:solidFill>
                  <a:srgbClr val="000000"/>
                </a:solidFill>
              </a:rPr>
              <a:t>		</a:t>
            </a:r>
            <a:r>
              <a:rPr lang="vi-VN" sz="3000" dirty="0">
                <a:solidFill>
                  <a:srgbClr val="000000"/>
                </a:solidFill>
              </a:rPr>
              <a:t>- Vì các đằng ấy đựng trong lọ thủy tinh mà.</a:t>
            </a:r>
          </a:p>
        </p:txBody>
      </p:sp>
    </p:spTree>
    <p:extLst>
      <p:ext uri="{BB962C8B-B14F-4D97-AF65-F5344CB8AC3E}">
        <p14:creationId xmlns:p14="http://schemas.microsoft.com/office/powerpoint/2010/main" val="3748014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ppt_w</p:attrName>
                                        </p:attrNameLst>
                                      </p:cBhvr>
                                      <p:tavLst>
                                        <p:tav tm="0" fmla="#ppt_w*sin(2.5*pi*$)">
                                          <p:val>
                                            <p:fltVal val="0"/>
                                          </p:val>
                                        </p:tav>
                                        <p:tav tm="100000">
                                          <p:val>
                                            <p:fltVal val="1"/>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35E7BA6-055C-49ED-B37C-D247AE0CCCAC}"/>
              </a:ext>
            </a:extLst>
          </p:cNvPr>
          <p:cNvSpPr/>
          <p:nvPr/>
        </p:nvSpPr>
        <p:spPr>
          <a:xfrm>
            <a:off x="562427" y="1524000"/>
            <a:ext cx="10903859" cy="376555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294EADF-C795-42CF-9A77-E9F3B25A532C}"/>
              </a:ext>
            </a:extLst>
          </p:cNvPr>
          <p:cNvSpPr txBox="1"/>
          <p:nvPr/>
        </p:nvSpPr>
        <p:spPr>
          <a:xfrm>
            <a:off x="-116115" y="0"/>
            <a:ext cx="3200400" cy="630942"/>
          </a:xfrm>
          <a:prstGeom prst="rect">
            <a:avLst/>
          </a:prstGeom>
          <a:noFill/>
        </p:spPr>
        <p:txBody>
          <a:bodyPr wrap="square" rtlCol="0">
            <a:spAutoFit/>
          </a:bodyPr>
          <a:lstStyle/>
          <a:p>
            <a:pPr algn="ctr"/>
            <a:r>
              <a:rPr lang="en-US" sz="3500" b="1" dirty="0" err="1"/>
              <a:t>Giải</a:t>
            </a:r>
            <a:r>
              <a:rPr lang="en-US" sz="3500" b="1" dirty="0"/>
              <a:t> </a:t>
            </a:r>
            <a:r>
              <a:rPr lang="en-US" sz="3500" b="1" dirty="0" err="1"/>
              <a:t>nghĩa</a:t>
            </a:r>
            <a:r>
              <a:rPr lang="en-US" sz="3500" b="1" dirty="0"/>
              <a:t> </a:t>
            </a:r>
            <a:r>
              <a:rPr lang="en-US" sz="3500" b="1" dirty="0" err="1"/>
              <a:t>từ</a:t>
            </a:r>
            <a:endParaRPr lang="en-US" sz="3500" b="1" dirty="0"/>
          </a:p>
        </p:txBody>
      </p:sp>
      <p:sp>
        <p:nvSpPr>
          <p:cNvPr id="4" name="Rectangle 3">
            <a:extLst>
              <a:ext uri="{FF2B5EF4-FFF2-40B4-BE49-F238E27FC236}">
                <a16:creationId xmlns:a16="http://schemas.microsoft.com/office/drawing/2014/main" id="{AD37F94F-1B97-4418-BD10-784AA3263A4C}"/>
              </a:ext>
            </a:extLst>
          </p:cNvPr>
          <p:cNvSpPr/>
          <p:nvPr/>
        </p:nvSpPr>
        <p:spPr>
          <a:xfrm>
            <a:off x="640190" y="1722914"/>
            <a:ext cx="10942210" cy="3323987"/>
          </a:xfrm>
          <a:prstGeom prst="rect">
            <a:avLst/>
          </a:prstGeom>
        </p:spPr>
        <p:txBody>
          <a:bodyPr wrap="square">
            <a:spAutoFit/>
          </a:bodyPr>
          <a:lstStyle/>
          <a:p>
            <a:r>
              <a:rPr lang="vi-VN" sz="3500" b="1" dirty="0">
                <a:solidFill>
                  <a:srgbClr val="000000"/>
                </a:solidFill>
              </a:rPr>
              <a:t>Buồn tênh</a:t>
            </a:r>
            <a:r>
              <a:rPr lang="vi-VN" sz="3500" dirty="0">
                <a:solidFill>
                  <a:srgbClr val="000000"/>
                </a:solidFill>
              </a:rPr>
              <a:t>: buồn vì có cảm giác thiếu vắng một cái gì đó.</a:t>
            </a:r>
          </a:p>
          <a:p>
            <a:r>
              <a:rPr lang="vi-VN" sz="3500" b="1" dirty="0">
                <a:solidFill>
                  <a:srgbClr val="000000"/>
                </a:solidFill>
              </a:rPr>
              <a:t>Hoảng hốt</a:t>
            </a:r>
            <a:r>
              <a:rPr lang="vi-VN" sz="3500" dirty="0">
                <a:solidFill>
                  <a:srgbClr val="000000"/>
                </a:solidFill>
              </a:rPr>
              <a:t>: đột ngột mất tự chủ do bị đe dọa bất ngờ.</a:t>
            </a:r>
          </a:p>
          <a:p>
            <a:r>
              <a:rPr lang="vi-VN" sz="3500" b="1" dirty="0">
                <a:solidFill>
                  <a:srgbClr val="000000"/>
                </a:solidFill>
              </a:rPr>
              <a:t>Nhũn</a:t>
            </a:r>
            <a:r>
              <a:rPr lang="vi-VN" sz="3500" dirty="0">
                <a:solidFill>
                  <a:srgbClr val="000000"/>
                </a:solidFill>
              </a:rPr>
              <a:t>: quá mềm, gần như bị nhão ra.</a:t>
            </a:r>
          </a:p>
          <a:p>
            <a:r>
              <a:rPr lang="vi-VN" sz="3500" b="1" dirty="0">
                <a:solidFill>
                  <a:srgbClr val="000000"/>
                </a:solidFill>
              </a:rPr>
              <a:t>Se</a:t>
            </a:r>
            <a:r>
              <a:rPr lang="vi-VN" sz="3500" dirty="0">
                <a:solidFill>
                  <a:srgbClr val="000000"/>
                </a:solidFill>
              </a:rPr>
              <a:t>: không còn thấm nhiều nước, hơi khô đi.</a:t>
            </a:r>
          </a:p>
          <a:p>
            <a:r>
              <a:rPr lang="vi-VN" sz="3500" b="1" dirty="0">
                <a:solidFill>
                  <a:srgbClr val="000000"/>
                </a:solidFill>
              </a:rPr>
              <a:t>Cộc tuếch</a:t>
            </a:r>
            <a:r>
              <a:rPr lang="vi-VN" sz="3500" dirty="0">
                <a:solidFill>
                  <a:srgbClr val="000000"/>
                </a:solidFill>
              </a:rPr>
              <a:t>: ngắn gọn, không đưa đẩy, màu mè.</a:t>
            </a:r>
          </a:p>
        </p:txBody>
      </p:sp>
      <p:pic>
        <p:nvPicPr>
          <p:cNvPr id="9" name="Picture 8">
            <a:extLst>
              <a:ext uri="{FF2B5EF4-FFF2-40B4-BE49-F238E27FC236}">
                <a16:creationId xmlns:a16="http://schemas.microsoft.com/office/drawing/2014/main" id="{2B2B9F78-90AC-415F-835F-FF90402737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933322" flipH="1">
            <a:off x="-3298377" y="4107199"/>
            <a:ext cx="3142353" cy="3142353"/>
          </a:xfrm>
          <a:prstGeom prst="rect">
            <a:avLst/>
          </a:prstGeom>
        </p:spPr>
      </p:pic>
    </p:spTree>
    <p:extLst>
      <p:ext uri="{BB962C8B-B14F-4D97-AF65-F5344CB8AC3E}">
        <p14:creationId xmlns:p14="http://schemas.microsoft.com/office/powerpoint/2010/main" val="1535052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ppt_w</p:attrName>
                                        </p:attrNameLst>
                                      </p:cBhvr>
                                      <p:tavLst>
                                        <p:tav tm="0" fmla="#ppt_w*sin(2.5*pi*$)">
                                          <p:val>
                                            <p:fltVal val="0"/>
                                          </p:val>
                                        </p:tav>
                                        <p:tav tm="100000">
                                          <p:val>
                                            <p:fltVal val="1"/>
                                          </p:val>
                                        </p:tav>
                                      </p:tavLst>
                                    </p:anim>
                                    <p:anim calcmode="lin" valueType="num">
                                      <p:cBhvr>
                                        <p:cTn id="9" dur="100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500"/>
                            </p:stCondLst>
                            <p:childTnLst>
                              <p:par>
                                <p:cTn id="18" presetID="60" presetClass="path" presetSubtype="0" accel="50000" decel="50000" fill="hold" nodeType="afterEffect">
                                  <p:stCondLst>
                                    <p:cond delay="0"/>
                                  </p:stCondLst>
                                  <p:childTnLst>
                                    <p:animMotion origin="layout" path="M -3.33333E-6 -2.59259E-6 C 0.00795 -0.03657 0.028 -0.08842 0.09922 -0.08796 C 0.20222 -0.08796 0.2099 0.08658 0.33282 0.08658 C 0.44362 0.08658 0.38451 -0.06574 0.49141 -0.06504 C 0.60235 -0.06504 0.54258 0.04537 0.66224 0.04537 C 0.76914 0.04537 0.70977 -0.0287 0.80482 -0.0287 C 0.89623 -0.0287 0.84805 0.02801 0.93177 0.02801 C 0.9793 0.02801 0.98334 0.01227 0.98698 -2.59259E-6 " pathEditMode="relative" rAng="0" ptsTypes="AAAAAAAA">
                                      <p:cBhvr>
                                        <p:cTn id="19" dur="3000" fill="hold"/>
                                        <p:tgtEl>
                                          <p:spTgt spid="9"/>
                                        </p:tgtEl>
                                        <p:attrNameLst>
                                          <p:attrName>ppt_x</p:attrName>
                                          <p:attrName>ppt_y</p:attrName>
                                        </p:attrNameLst>
                                      </p:cBhvr>
                                      <p:rCtr x="49349"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7F9A68D-0E2B-451A-B1E8-AEFE6F60A965}"/>
              </a:ext>
            </a:extLst>
          </p:cNvPr>
          <p:cNvGrpSpPr/>
          <p:nvPr/>
        </p:nvGrpSpPr>
        <p:grpSpPr>
          <a:xfrm>
            <a:off x="0" y="-1219200"/>
            <a:ext cx="12192000" cy="8077200"/>
            <a:chOff x="0" y="-1219200"/>
            <a:chExt cx="12192000" cy="8077200"/>
          </a:xfrm>
        </p:grpSpPr>
        <p:sp>
          <p:nvSpPr>
            <p:cNvPr id="4" name="Rectangle 3">
              <a:extLst>
                <a:ext uri="{FF2B5EF4-FFF2-40B4-BE49-F238E27FC236}">
                  <a16:creationId xmlns:a16="http://schemas.microsoft.com/office/drawing/2014/main" id="{9126E0F8-24ED-48DE-93DD-9FC0B80F23B7}"/>
                </a:ext>
              </a:extLst>
            </p:cNvPr>
            <p:cNvSpPr/>
            <p:nvPr/>
          </p:nvSpPr>
          <p:spPr>
            <a:xfrm>
              <a:off x="0" y="2686050"/>
              <a:ext cx="12192000" cy="4171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05D1328-C0FD-4A2C-B4AC-B566EC31AD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6900" y="-1219200"/>
              <a:ext cx="8077200" cy="8077200"/>
            </a:xfrm>
            <a:prstGeom prst="rect">
              <a:avLst/>
            </a:prstGeom>
          </p:spPr>
        </p:pic>
      </p:grpSp>
      <p:sp>
        <p:nvSpPr>
          <p:cNvPr id="5" name="TextBox 4">
            <a:extLst>
              <a:ext uri="{FF2B5EF4-FFF2-40B4-BE49-F238E27FC236}">
                <a16:creationId xmlns:a16="http://schemas.microsoft.com/office/drawing/2014/main" id="{443406E8-6C82-48C7-BB86-BD49DD57617C}"/>
              </a:ext>
            </a:extLst>
          </p:cNvPr>
          <p:cNvSpPr txBox="1"/>
          <p:nvPr/>
        </p:nvSpPr>
        <p:spPr>
          <a:xfrm>
            <a:off x="1123950" y="3810000"/>
            <a:ext cx="11068050" cy="1938992"/>
          </a:xfrm>
          <a:prstGeom prst="rect">
            <a:avLst/>
          </a:prstGeom>
          <a:noFill/>
        </p:spPr>
        <p:txBody>
          <a:bodyPr wrap="square" rtlCol="0">
            <a:spAutoFit/>
          </a:bodyPr>
          <a:lstStyle/>
          <a:p>
            <a:r>
              <a:rPr lang="en-US" sz="12000" dirty="0">
                <a:solidFill>
                  <a:srgbClr val="993300"/>
                </a:solidFill>
                <a:effectLst>
                  <a:glow rad="101600">
                    <a:srgbClr val="FFC000">
                      <a:alpha val="60000"/>
                    </a:srgbClr>
                  </a:glow>
                </a:effectLst>
                <a:latin typeface="UTM Akashi" panose="02040603050506020204" pitchFamily="18" charset="0"/>
              </a:rPr>
              <a:t>TÌM HIỂU BÀI</a:t>
            </a:r>
          </a:p>
        </p:txBody>
      </p:sp>
    </p:spTree>
    <p:extLst>
      <p:ext uri="{BB962C8B-B14F-4D97-AF65-F5344CB8AC3E}">
        <p14:creationId xmlns:p14="http://schemas.microsoft.com/office/powerpoint/2010/main" val="2275532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CEE548-80F6-4537-9ECD-0AF8AEE18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228" y="209025"/>
            <a:ext cx="11793932" cy="6438204"/>
          </a:xfrm>
          <a:prstGeom prst="rect">
            <a:avLst/>
          </a:prstGeom>
        </p:spPr>
      </p:pic>
      <p:sp>
        <p:nvSpPr>
          <p:cNvPr id="16" name="Rectangle: Rounded Corners 15">
            <a:extLst>
              <a:ext uri="{FF2B5EF4-FFF2-40B4-BE49-F238E27FC236}">
                <a16:creationId xmlns:a16="http://schemas.microsoft.com/office/drawing/2014/main" id="{24BD5984-3635-4563-B872-89EA3A576615}"/>
              </a:ext>
            </a:extLst>
          </p:cNvPr>
          <p:cNvSpPr/>
          <p:nvPr/>
        </p:nvSpPr>
        <p:spPr>
          <a:xfrm>
            <a:off x="912314" y="3358189"/>
            <a:ext cx="1350616"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7" name="Rectangle: Rounded Corners 6">
            <a:extLst>
              <a:ext uri="{FF2B5EF4-FFF2-40B4-BE49-F238E27FC236}">
                <a16:creationId xmlns:a16="http://schemas.microsoft.com/office/drawing/2014/main" id="{5CA95179-E7DA-4B89-A554-DBB2EEF7BA18}"/>
              </a:ext>
            </a:extLst>
          </p:cNvPr>
          <p:cNvSpPr/>
          <p:nvPr/>
        </p:nvSpPr>
        <p:spPr>
          <a:xfrm>
            <a:off x="6875873" y="943428"/>
            <a:ext cx="4692013"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31" name="Rectangle: Rounded Corners 30">
            <a:extLst>
              <a:ext uri="{FF2B5EF4-FFF2-40B4-BE49-F238E27FC236}">
                <a16:creationId xmlns:a16="http://schemas.microsoft.com/office/drawing/2014/main" id="{ACDF7A69-A477-4623-94AC-F65F316A6EE4}"/>
              </a:ext>
            </a:extLst>
          </p:cNvPr>
          <p:cNvSpPr/>
          <p:nvPr/>
        </p:nvSpPr>
        <p:spPr>
          <a:xfrm>
            <a:off x="429078" y="1262743"/>
            <a:ext cx="1895022"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32" name="Rectangle: Rounded Corners 31">
            <a:extLst>
              <a:ext uri="{FF2B5EF4-FFF2-40B4-BE49-F238E27FC236}">
                <a16:creationId xmlns:a16="http://schemas.microsoft.com/office/drawing/2014/main" id="{C662862F-B801-4FB1-8EB9-265AD9DE834E}"/>
              </a:ext>
            </a:extLst>
          </p:cNvPr>
          <p:cNvSpPr/>
          <p:nvPr/>
        </p:nvSpPr>
        <p:spPr>
          <a:xfrm>
            <a:off x="9885136" y="1281793"/>
            <a:ext cx="1691822"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33" name="Rectangle: Rounded Corners 32">
            <a:extLst>
              <a:ext uri="{FF2B5EF4-FFF2-40B4-BE49-F238E27FC236}">
                <a16:creationId xmlns:a16="http://schemas.microsoft.com/office/drawing/2014/main" id="{DBDB4CB8-0E0D-47C0-B731-D3CB97B9D4AE}"/>
              </a:ext>
            </a:extLst>
          </p:cNvPr>
          <p:cNvSpPr/>
          <p:nvPr/>
        </p:nvSpPr>
        <p:spPr>
          <a:xfrm>
            <a:off x="422727" y="1591995"/>
            <a:ext cx="7520270"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34" name="Rectangle: Rounded Corners 33">
            <a:extLst>
              <a:ext uri="{FF2B5EF4-FFF2-40B4-BE49-F238E27FC236}">
                <a16:creationId xmlns:a16="http://schemas.microsoft.com/office/drawing/2014/main" id="{266BE66F-EAD3-4169-96A7-6B6C3A17C952}"/>
              </a:ext>
            </a:extLst>
          </p:cNvPr>
          <p:cNvSpPr/>
          <p:nvPr/>
        </p:nvSpPr>
        <p:spPr>
          <a:xfrm>
            <a:off x="3530600" y="3377252"/>
            <a:ext cx="1751084"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35" name="Rectangle: Rounded Corners 34">
            <a:extLst>
              <a:ext uri="{FF2B5EF4-FFF2-40B4-BE49-F238E27FC236}">
                <a16:creationId xmlns:a16="http://schemas.microsoft.com/office/drawing/2014/main" id="{1A3D6FB8-D72F-4EC8-9C40-13CB405654A6}"/>
              </a:ext>
            </a:extLst>
          </p:cNvPr>
          <p:cNvSpPr/>
          <p:nvPr/>
        </p:nvSpPr>
        <p:spPr>
          <a:xfrm>
            <a:off x="8496300" y="3704798"/>
            <a:ext cx="3090649"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36" name="Rectangle: Rounded Corners 35">
            <a:extLst>
              <a:ext uri="{FF2B5EF4-FFF2-40B4-BE49-F238E27FC236}">
                <a16:creationId xmlns:a16="http://schemas.microsoft.com/office/drawing/2014/main" id="{F1CE8FE7-B95E-4A7E-9849-EF9959D1F093}"/>
              </a:ext>
            </a:extLst>
          </p:cNvPr>
          <p:cNvSpPr/>
          <p:nvPr/>
        </p:nvSpPr>
        <p:spPr>
          <a:xfrm>
            <a:off x="437241" y="3996817"/>
            <a:ext cx="2688095"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pic>
        <p:nvPicPr>
          <p:cNvPr id="12" name="Picture 11">
            <a:extLst>
              <a:ext uri="{FF2B5EF4-FFF2-40B4-BE49-F238E27FC236}">
                <a16:creationId xmlns:a16="http://schemas.microsoft.com/office/drawing/2014/main" id="{6E3C8A3D-11AE-4312-8E39-70FAABC407C7}"/>
              </a:ext>
            </a:extLst>
          </p:cNvPr>
          <p:cNvPicPr>
            <a:picLocks noChangeAspect="1"/>
          </p:cNvPicPr>
          <p:nvPr/>
        </p:nvPicPr>
        <p:blipFill rotWithShape="1">
          <a:blip r:embed="rId3">
            <a:extLst>
              <a:ext uri="{28A0092B-C50C-407E-A947-70E740481C1C}">
                <a14:useLocalDpi xmlns:a14="http://schemas.microsoft.com/office/drawing/2010/main" val="0"/>
              </a:ext>
            </a:extLst>
          </a:blip>
          <a:srcRect r="19841" b="70734"/>
          <a:stretch/>
        </p:blipFill>
        <p:spPr>
          <a:xfrm>
            <a:off x="711200" y="-199576"/>
            <a:ext cx="7024914" cy="1070433"/>
          </a:xfrm>
          <a:prstGeom prst="rect">
            <a:avLst/>
          </a:prstGeom>
        </p:spPr>
      </p:pic>
      <p:pic>
        <p:nvPicPr>
          <p:cNvPr id="3" name="Picture 2">
            <a:extLst>
              <a:ext uri="{FF2B5EF4-FFF2-40B4-BE49-F238E27FC236}">
                <a16:creationId xmlns:a16="http://schemas.microsoft.com/office/drawing/2014/main" id="{492022C8-FD7F-4288-84D8-1FC1C16304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3150" y="4819650"/>
            <a:ext cx="2476500" cy="2476500"/>
          </a:xfrm>
          <a:prstGeom prst="rect">
            <a:avLst/>
          </a:prstGeom>
        </p:spPr>
      </p:pic>
      <p:pic>
        <p:nvPicPr>
          <p:cNvPr id="11" name="Picture 10">
            <a:extLst>
              <a:ext uri="{FF2B5EF4-FFF2-40B4-BE49-F238E27FC236}">
                <a16:creationId xmlns:a16="http://schemas.microsoft.com/office/drawing/2014/main" id="{86AF64E0-EC3E-4072-AA56-3D57035A7C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004" y="4982339"/>
            <a:ext cx="1115193" cy="718820"/>
          </a:xfrm>
          <a:prstGeom prst="rect">
            <a:avLst/>
          </a:prstGeom>
        </p:spPr>
      </p:pic>
      <p:sp>
        <p:nvSpPr>
          <p:cNvPr id="37" name="Rectangle 36">
            <a:extLst>
              <a:ext uri="{FF2B5EF4-FFF2-40B4-BE49-F238E27FC236}">
                <a16:creationId xmlns:a16="http://schemas.microsoft.com/office/drawing/2014/main" id="{D9F55A76-4909-4E53-A643-80CAA7F5526C}"/>
              </a:ext>
            </a:extLst>
          </p:cNvPr>
          <p:cNvSpPr/>
          <p:nvPr/>
        </p:nvSpPr>
        <p:spPr>
          <a:xfrm>
            <a:off x="1607263" y="4678740"/>
            <a:ext cx="8743228" cy="1323439"/>
          </a:xfrm>
          <a:prstGeom prst="rect">
            <a:avLst/>
          </a:prstGeom>
        </p:spPr>
        <p:txBody>
          <a:bodyPr wrap="square">
            <a:spAutoFit/>
          </a:bodyPr>
          <a:lstStyle/>
          <a:p>
            <a:pPr algn="just"/>
            <a:r>
              <a:rPr lang="vi-VN" sz="2000" b="1" dirty="0">
                <a:solidFill>
                  <a:srgbClr val="993300"/>
                </a:solidFill>
              </a:rPr>
              <a:t>Chàng kị sĩ và nàng công chúa đang sống trong lọ thủy tinh thì bị </a:t>
            </a:r>
            <a:r>
              <a:rPr lang="en-US" sz="2000" b="1" dirty="0">
                <a:solidFill>
                  <a:srgbClr val="993300"/>
                </a:solidFill>
              </a:rPr>
              <a:t>c</a:t>
            </a:r>
            <a:r>
              <a:rPr lang="vi-VN" sz="2000" b="1" dirty="0">
                <a:solidFill>
                  <a:srgbClr val="993300"/>
                </a:solidFill>
              </a:rPr>
              <a:t>huột cạy nắp lọ, tha nàng công chúa vào cống. Chàng kị sĩ đi tìm công chúa cũng bị chuột lừa vào cống. Hai người bột này cùng chạy trốn, thuyền lật</a:t>
            </a:r>
            <a:r>
              <a:rPr lang="en-US" sz="2000" b="1" dirty="0">
                <a:solidFill>
                  <a:srgbClr val="993300"/>
                </a:solidFill>
              </a:rPr>
              <a:t>,</a:t>
            </a:r>
            <a:r>
              <a:rPr lang="vi-VN" sz="2000" b="1" dirty="0">
                <a:solidFill>
                  <a:srgbClr val="993300"/>
                </a:solidFill>
              </a:rPr>
              <a:t> đều bị ngấm nước, nhũn hết chân tay.</a:t>
            </a:r>
            <a:endParaRPr lang="en-US" sz="2000" b="1" dirty="0">
              <a:solidFill>
                <a:srgbClr val="993300"/>
              </a:solidFill>
            </a:endParaRPr>
          </a:p>
        </p:txBody>
      </p:sp>
      <p:sp>
        <p:nvSpPr>
          <p:cNvPr id="41" name="TextBox 40">
            <a:extLst>
              <a:ext uri="{FF2B5EF4-FFF2-40B4-BE49-F238E27FC236}">
                <a16:creationId xmlns:a16="http://schemas.microsoft.com/office/drawing/2014/main" id="{283ACE6E-7939-4981-8920-711940343ACE}"/>
              </a:ext>
            </a:extLst>
          </p:cNvPr>
          <p:cNvSpPr txBox="1"/>
          <p:nvPr/>
        </p:nvSpPr>
        <p:spPr>
          <a:xfrm>
            <a:off x="1049564" y="188684"/>
            <a:ext cx="6018893" cy="553998"/>
          </a:xfrm>
          <a:prstGeom prst="rect">
            <a:avLst/>
          </a:prstGeom>
          <a:noFill/>
        </p:spPr>
        <p:txBody>
          <a:bodyPr wrap="square" rtlCol="0">
            <a:spAutoFit/>
          </a:bodyPr>
          <a:lstStyle/>
          <a:p>
            <a:pPr algn="ctr"/>
            <a:r>
              <a:rPr lang="vi-VN" sz="3000" b="1" dirty="0"/>
              <a:t>Kể lại tai nạn của hai người bột</a:t>
            </a:r>
          </a:p>
        </p:txBody>
      </p:sp>
      <p:sp>
        <p:nvSpPr>
          <p:cNvPr id="8" name="Rectangle 7">
            <a:extLst>
              <a:ext uri="{FF2B5EF4-FFF2-40B4-BE49-F238E27FC236}">
                <a16:creationId xmlns:a16="http://schemas.microsoft.com/office/drawing/2014/main" id="{3BD24125-82E6-4FCA-8569-B60F426D77E0}"/>
              </a:ext>
            </a:extLst>
          </p:cNvPr>
          <p:cNvSpPr/>
          <p:nvPr/>
        </p:nvSpPr>
        <p:spPr>
          <a:xfrm>
            <a:off x="330200" y="928002"/>
            <a:ext cx="11324987" cy="3477875"/>
          </a:xfrm>
          <a:prstGeom prst="rect">
            <a:avLst/>
          </a:prstGeom>
        </p:spPr>
        <p:txBody>
          <a:bodyPr wrap="square">
            <a:spAutoFit/>
          </a:bodyPr>
          <a:lstStyle/>
          <a:p>
            <a:pPr algn="just"/>
            <a:r>
              <a:rPr lang="en-US" sz="2000" dirty="0">
                <a:solidFill>
                  <a:srgbClr val="000000"/>
                </a:solidFill>
              </a:rPr>
              <a:t>	</a:t>
            </a:r>
            <a:r>
              <a:rPr lang="vi-VN" sz="2000" dirty="0"/>
              <a:t>Hai người bột trong lọ buồn tênh. Bỗng một đêm, có con chuột cạy nắp lọ, tha nàng công chúa và cái lầu đi mất. Chàng kị sĩ sợ quá, thúc ngựa chạy vọt ra, chạy đến miệng cống. Một con chuột già phục sẵn. Nó bảo chàng để ngựa lại, xuống thuyền vào cống tìm công chúa. Gặp công chúa trong cái hang tối, chàng hỏi:</a:t>
            </a:r>
            <a:endParaRPr lang="en-US" sz="2000" dirty="0"/>
          </a:p>
          <a:p>
            <a:pPr algn="just"/>
            <a:r>
              <a:rPr lang="en-US" sz="2000" dirty="0"/>
              <a:t>	</a:t>
            </a:r>
            <a:r>
              <a:rPr lang="vi-VN" sz="2000" dirty="0"/>
              <a:t>- Kẻ nào đã bắt nàng tới đây?</a:t>
            </a:r>
          </a:p>
          <a:p>
            <a:pPr algn="just"/>
            <a:r>
              <a:rPr lang="en-US" sz="2000" dirty="0"/>
              <a:t>	</a:t>
            </a:r>
            <a:r>
              <a:rPr lang="vi-VN" sz="2000" dirty="0"/>
              <a:t>- Chuột.</a:t>
            </a:r>
          </a:p>
          <a:p>
            <a:pPr algn="just"/>
            <a:r>
              <a:rPr lang="en-US" sz="2000" dirty="0"/>
              <a:t>	</a:t>
            </a:r>
            <a:r>
              <a:rPr lang="vi-VN" sz="2000" dirty="0"/>
              <a:t>- Lầu son của nàng đâu?</a:t>
            </a:r>
          </a:p>
          <a:p>
            <a:pPr algn="just"/>
            <a:r>
              <a:rPr lang="en-US" sz="2000" dirty="0"/>
              <a:t>	</a:t>
            </a:r>
            <a:r>
              <a:rPr lang="vi-VN" sz="2000" dirty="0"/>
              <a:t>- Chuột ăn rồi!</a:t>
            </a:r>
          </a:p>
          <a:p>
            <a:pPr algn="just"/>
            <a:r>
              <a:rPr lang="en-US" sz="2000" dirty="0"/>
              <a:t>	</a:t>
            </a:r>
            <a:r>
              <a:rPr lang="vi-VN" sz="2000" dirty="0"/>
              <a:t>Chàng kị sĩ hoảng hốt, biết mình bị lừa, vội dìu công chúa chạy trốn.</a:t>
            </a:r>
            <a:endParaRPr lang="en-US" sz="2000" dirty="0"/>
          </a:p>
          <a:p>
            <a:pPr algn="just"/>
            <a:r>
              <a:rPr lang="en-US" sz="2000" dirty="0">
                <a:solidFill>
                  <a:srgbClr val="000000"/>
                </a:solidFill>
              </a:rPr>
              <a:t>	</a:t>
            </a:r>
            <a:r>
              <a:rPr lang="vi-VN" sz="2000" dirty="0"/>
              <a:t>Chiếc thuyền mảnh trôi qua cống ra con ngòi. Gặp nước xoáy, thuyền lật, cả hai bị ngấm nước, nhũn cả chân tay.</a:t>
            </a:r>
          </a:p>
        </p:txBody>
      </p:sp>
    </p:spTree>
    <p:extLst>
      <p:ext uri="{BB962C8B-B14F-4D97-AF65-F5344CB8AC3E}">
        <p14:creationId xmlns:p14="http://schemas.microsoft.com/office/powerpoint/2010/main" val="3311638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left)">
                                      <p:cBhvr>
                                        <p:cTn id="10" dur="500"/>
                                        <p:tgtEl>
                                          <p:spTgt spid="4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left)">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left)">
                                      <p:cBhvr>
                                        <p:cTn id="39" dur="500"/>
                                        <p:tgtEl>
                                          <p:spTgt spid="34"/>
                                        </p:tgtEl>
                                      </p:cBhvr>
                                    </p:animEffect>
                                  </p:childTnLst>
                                </p:cTn>
                              </p:par>
                            </p:childTnLst>
                          </p:cTn>
                        </p:par>
                        <p:par>
                          <p:cTn id="40" fill="hold">
                            <p:stCondLst>
                              <p:cond delay="3000"/>
                            </p:stCondLst>
                            <p:childTnLst>
                              <p:par>
                                <p:cTn id="41" presetID="22" presetClass="entr" presetSubtype="8"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left)">
                                      <p:cBhvr>
                                        <p:cTn id="5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animBg="1"/>
      <p:bldP spid="31" grpId="0" animBg="1"/>
      <p:bldP spid="32" grpId="0" animBg="1"/>
      <p:bldP spid="33" grpId="0" animBg="1"/>
      <p:bldP spid="34" grpId="0" animBg="1"/>
      <p:bldP spid="35" grpId="0" animBg="1"/>
      <p:bldP spid="36" grpId="0" animBg="1"/>
      <p:bldP spid="37" grpId="0"/>
      <p:bldP spid="41"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3BC6536-650A-461F-AB4B-4B9D5D9D3FFA}"/>
              </a:ext>
            </a:extLst>
          </p:cNvPr>
          <p:cNvGrpSpPr/>
          <p:nvPr/>
        </p:nvGrpSpPr>
        <p:grpSpPr>
          <a:xfrm>
            <a:off x="2005781" y="648929"/>
            <a:ext cx="9810650" cy="5692878"/>
            <a:chOff x="2005781" y="648929"/>
            <a:chExt cx="9810650" cy="5692878"/>
          </a:xfrm>
        </p:grpSpPr>
        <p:sp>
          <p:nvSpPr>
            <p:cNvPr id="6" name="Freeform: Shape 5">
              <a:extLst>
                <a:ext uri="{FF2B5EF4-FFF2-40B4-BE49-F238E27FC236}">
                  <a16:creationId xmlns:a16="http://schemas.microsoft.com/office/drawing/2014/main" id="{C42D6D2C-A882-4D0E-8F31-B90C6AEB747E}"/>
                </a:ext>
              </a:extLst>
            </p:cNvPr>
            <p:cNvSpPr/>
            <p:nvPr/>
          </p:nvSpPr>
          <p:spPr>
            <a:xfrm>
              <a:off x="2418735" y="855406"/>
              <a:ext cx="9173497" cy="5279923"/>
            </a:xfrm>
            <a:custGeom>
              <a:avLst/>
              <a:gdLst>
                <a:gd name="connsiteX0" fmla="*/ 0 w 9173497"/>
                <a:gd name="connsiteY0" fmla="*/ 88491 h 5279923"/>
                <a:gd name="connsiteX1" fmla="*/ 8967020 w 9173497"/>
                <a:gd name="connsiteY1" fmla="*/ 0 h 5279923"/>
                <a:gd name="connsiteX2" fmla="*/ 8967020 w 9173497"/>
                <a:gd name="connsiteY2" fmla="*/ 2123768 h 5279923"/>
                <a:gd name="connsiteX3" fmla="*/ 8967020 w 9173497"/>
                <a:gd name="connsiteY3" fmla="*/ 3598607 h 5279923"/>
                <a:gd name="connsiteX4" fmla="*/ 9055510 w 9173497"/>
                <a:gd name="connsiteY4" fmla="*/ 4660491 h 5279923"/>
                <a:gd name="connsiteX5" fmla="*/ 9173497 w 9173497"/>
                <a:gd name="connsiteY5" fmla="*/ 5073446 h 5279923"/>
                <a:gd name="connsiteX6" fmla="*/ 8790039 w 9173497"/>
                <a:gd name="connsiteY6" fmla="*/ 5279923 h 5279923"/>
                <a:gd name="connsiteX7" fmla="*/ 383459 w 9173497"/>
                <a:gd name="connsiteY7" fmla="*/ 5279923 h 5279923"/>
                <a:gd name="connsiteX8" fmla="*/ 29497 w 9173497"/>
                <a:gd name="connsiteY8" fmla="*/ 5279923 h 5279923"/>
                <a:gd name="connsiteX9" fmla="*/ 58994 w 9173497"/>
                <a:gd name="connsiteY9" fmla="*/ 3362633 h 5279923"/>
                <a:gd name="connsiteX10" fmla="*/ 29497 w 9173497"/>
                <a:gd name="connsiteY10" fmla="*/ 2035278 h 5279923"/>
                <a:gd name="connsiteX11" fmla="*/ 0 w 9173497"/>
                <a:gd name="connsiteY11" fmla="*/ 88491 h 527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73497" h="5279923">
                  <a:moveTo>
                    <a:pt x="0" y="88491"/>
                  </a:moveTo>
                  <a:lnTo>
                    <a:pt x="8967020" y="0"/>
                  </a:lnTo>
                  <a:lnTo>
                    <a:pt x="8967020" y="2123768"/>
                  </a:lnTo>
                  <a:lnTo>
                    <a:pt x="8967020" y="3598607"/>
                  </a:lnTo>
                  <a:lnTo>
                    <a:pt x="9055510" y="4660491"/>
                  </a:lnTo>
                  <a:lnTo>
                    <a:pt x="9173497" y="5073446"/>
                  </a:lnTo>
                  <a:lnTo>
                    <a:pt x="8790039" y="5279923"/>
                  </a:lnTo>
                  <a:lnTo>
                    <a:pt x="383459" y="5279923"/>
                  </a:lnTo>
                  <a:lnTo>
                    <a:pt x="29497" y="5279923"/>
                  </a:lnTo>
                  <a:lnTo>
                    <a:pt x="58994" y="3362633"/>
                  </a:lnTo>
                  <a:lnTo>
                    <a:pt x="29497" y="2035278"/>
                  </a:lnTo>
                  <a:lnTo>
                    <a:pt x="0" y="8849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DE2EE3B-B722-486C-AD90-210A439D50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781" y="648929"/>
              <a:ext cx="9810650" cy="5692878"/>
            </a:xfrm>
            <a:prstGeom prst="rect">
              <a:avLst/>
            </a:prstGeom>
          </p:spPr>
        </p:pic>
      </p:grpSp>
      <p:pic>
        <p:nvPicPr>
          <p:cNvPr id="13" name="Picture 12">
            <a:extLst>
              <a:ext uri="{FF2B5EF4-FFF2-40B4-BE49-F238E27FC236}">
                <a16:creationId xmlns:a16="http://schemas.microsoft.com/office/drawing/2014/main" id="{968839A8-8197-402A-9F5E-53A2EC6EB7B7}"/>
              </a:ext>
            </a:extLst>
          </p:cNvPr>
          <p:cNvPicPr>
            <a:picLocks noChangeAspect="1"/>
          </p:cNvPicPr>
          <p:nvPr/>
        </p:nvPicPr>
        <p:blipFill rotWithShape="1">
          <a:blip r:embed="rId3">
            <a:extLst>
              <a:ext uri="{28A0092B-C50C-407E-A947-70E740481C1C}">
                <a14:useLocalDpi xmlns:a14="http://schemas.microsoft.com/office/drawing/2010/main" val="0"/>
              </a:ext>
            </a:extLst>
          </a:blip>
          <a:srcRect r="19841" b="70734"/>
          <a:stretch/>
        </p:blipFill>
        <p:spPr>
          <a:xfrm>
            <a:off x="2846438" y="1470987"/>
            <a:ext cx="8318090" cy="1172968"/>
          </a:xfrm>
          <a:prstGeom prst="rect">
            <a:avLst/>
          </a:prstGeom>
        </p:spPr>
      </p:pic>
      <p:pic>
        <p:nvPicPr>
          <p:cNvPr id="5" name="Picture 4">
            <a:extLst>
              <a:ext uri="{FF2B5EF4-FFF2-40B4-BE49-F238E27FC236}">
                <a16:creationId xmlns:a16="http://schemas.microsoft.com/office/drawing/2014/main" id="{6872651D-F627-4409-A38C-BB1742D71D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2593257"/>
            <a:ext cx="4530213" cy="4530213"/>
          </a:xfrm>
          <a:prstGeom prst="rect">
            <a:avLst/>
          </a:prstGeom>
        </p:spPr>
      </p:pic>
      <p:sp>
        <p:nvSpPr>
          <p:cNvPr id="9" name="Rectangle 8"/>
          <p:cNvSpPr/>
          <p:nvPr/>
        </p:nvSpPr>
        <p:spPr>
          <a:xfrm>
            <a:off x="3306393" y="1648392"/>
            <a:ext cx="7398179" cy="923330"/>
          </a:xfrm>
          <a:prstGeom prst="rect">
            <a:avLst/>
          </a:prstGeom>
        </p:spPr>
        <p:txBody>
          <a:bodyPr wrap="none">
            <a:spAutoFit/>
          </a:bodyPr>
          <a:lstStyle/>
          <a:p>
            <a:pPr algn="ctr"/>
            <a:r>
              <a:rPr lang="en-US" sz="5400" b="1" dirty="0" err="1" smtClean="0">
                <a:solidFill>
                  <a:srgbClr val="0000CC"/>
                </a:solidFill>
                <a:latin typeface="Times New Roman" pitchFamily="18" charset="0"/>
                <a:cs typeface="Times New Roman" pitchFamily="18" charset="0"/>
              </a:rPr>
              <a:t>Đoạn</a:t>
            </a:r>
            <a:r>
              <a:rPr lang="en-US" sz="5400" b="1" dirty="0" smtClean="0">
                <a:solidFill>
                  <a:srgbClr val="0000CC"/>
                </a:solidFill>
                <a:latin typeface="Times New Roman" pitchFamily="18" charset="0"/>
                <a:cs typeface="Times New Roman" pitchFamily="18" charset="0"/>
              </a:rPr>
              <a:t> 1 </a:t>
            </a:r>
            <a:r>
              <a:rPr lang="en-US" sz="5400" b="1" dirty="0" err="1" smtClean="0">
                <a:solidFill>
                  <a:srgbClr val="0000CC"/>
                </a:solidFill>
                <a:latin typeface="Times New Roman" pitchFamily="18" charset="0"/>
                <a:cs typeface="Times New Roman" pitchFamily="18" charset="0"/>
              </a:rPr>
              <a:t>kể</a:t>
            </a:r>
            <a:r>
              <a:rPr lang="en-US" sz="5400" b="1" dirty="0" smtClean="0">
                <a:solidFill>
                  <a:srgbClr val="0000CC"/>
                </a:solidFill>
                <a:latin typeface="Times New Roman" pitchFamily="18" charset="0"/>
                <a:cs typeface="Times New Roman" pitchFamily="18" charset="0"/>
              </a:rPr>
              <a:t> </a:t>
            </a:r>
            <a:r>
              <a:rPr lang="en-US" sz="5400" b="1" dirty="0" err="1" smtClean="0">
                <a:solidFill>
                  <a:srgbClr val="0000CC"/>
                </a:solidFill>
                <a:latin typeface="Times New Roman" pitchFamily="18" charset="0"/>
                <a:cs typeface="Times New Roman" pitchFamily="18" charset="0"/>
              </a:rPr>
              <a:t>lại</a:t>
            </a:r>
            <a:r>
              <a:rPr lang="en-US" sz="5400" b="1" dirty="0" smtClean="0">
                <a:solidFill>
                  <a:srgbClr val="0000CC"/>
                </a:solidFill>
                <a:latin typeface="Times New Roman" pitchFamily="18" charset="0"/>
                <a:cs typeface="Times New Roman" pitchFamily="18" charset="0"/>
              </a:rPr>
              <a:t> </a:t>
            </a:r>
            <a:r>
              <a:rPr lang="en-US" sz="5400" b="1" dirty="0" err="1" smtClean="0">
                <a:solidFill>
                  <a:srgbClr val="0000CC"/>
                </a:solidFill>
                <a:latin typeface="Times New Roman" pitchFamily="18" charset="0"/>
                <a:cs typeface="Times New Roman" pitchFamily="18" charset="0"/>
              </a:rPr>
              <a:t>chuyện</a:t>
            </a:r>
            <a:r>
              <a:rPr lang="en-US" sz="5400" b="1" dirty="0" smtClean="0">
                <a:solidFill>
                  <a:srgbClr val="0000CC"/>
                </a:solidFill>
                <a:latin typeface="Times New Roman" pitchFamily="18" charset="0"/>
                <a:cs typeface="Times New Roman" pitchFamily="18" charset="0"/>
              </a:rPr>
              <a:t> </a:t>
            </a:r>
            <a:r>
              <a:rPr lang="en-US" sz="5400" b="1" dirty="0" err="1" smtClean="0">
                <a:solidFill>
                  <a:srgbClr val="0000CC"/>
                </a:solidFill>
                <a:latin typeface="Times New Roman" pitchFamily="18" charset="0"/>
                <a:cs typeface="Times New Roman" pitchFamily="18" charset="0"/>
              </a:rPr>
              <a:t>gì</a:t>
            </a:r>
            <a:r>
              <a:rPr lang="en-US" sz="5400" b="1" dirty="0" smtClean="0">
                <a:solidFill>
                  <a:srgbClr val="0000CC"/>
                </a:solidFill>
                <a:latin typeface="Times New Roman" pitchFamily="18" charset="0"/>
                <a:cs typeface="Times New Roman" pitchFamily="18" charset="0"/>
              </a:rPr>
              <a:t>?</a:t>
            </a:r>
            <a:endParaRPr lang="en-US" sz="5400" b="1" dirty="0">
              <a:solidFill>
                <a:srgbClr val="0000CC"/>
              </a:solidFill>
              <a:latin typeface="Times New Roman" pitchFamily="18" charset="0"/>
              <a:cs typeface="Times New Roman" pitchFamily="18" charset="0"/>
            </a:endParaRPr>
          </a:p>
        </p:txBody>
      </p:sp>
      <p:sp>
        <p:nvSpPr>
          <p:cNvPr id="10" name="Rectangle 9"/>
          <p:cNvSpPr/>
          <p:nvPr/>
        </p:nvSpPr>
        <p:spPr>
          <a:xfrm>
            <a:off x="3306393" y="3259536"/>
            <a:ext cx="7678271" cy="769441"/>
          </a:xfrm>
          <a:prstGeom prst="rect">
            <a:avLst/>
          </a:prstGeom>
          <a:solidFill>
            <a:schemeClr val="bg1"/>
          </a:solidFill>
        </p:spPr>
        <p:txBody>
          <a:bodyPr wrap="square">
            <a:spAutoFit/>
          </a:bodyPr>
          <a:lstStyle/>
          <a:p>
            <a:r>
              <a:rPr lang="en-US" sz="4400" b="1" dirty="0" smtClean="0">
                <a:solidFill>
                  <a:srgbClr val="FF0000"/>
                </a:solidFill>
                <a:latin typeface="Times New Roman" pitchFamily="18" charset="0"/>
                <a:cs typeface="Times New Roman" pitchFamily="18" charset="0"/>
              </a:rPr>
              <a:t>Ý 1: Tai </a:t>
            </a:r>
            <a:r>
              <a:rPr lang="en-US" sz="4400" b="1" dirty="0" err="1" smtClean="0">
                <a:solidFill>
                  <a:srgbClr val="FF0000"/>
                </a:solidFill>
                <a:latin typeface="Times New Roman" pitchFamily="18" charset="0"/>
                <a:cs typeface="Times New Roman" pitchFamily="18" charset="0"/>
              </a:rPr>
              <a:t>nạn</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của</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hai</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người</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bột</a:t>
            </a:r>
            <a:r>
              <a:rPr lang="en-US" sz="4400" b="1" dirty="0" smtClean="0">
                <a:solidFill>
                  <a:srgbClr val="FF0000"/>
                </a:solidFill>
                <a:latin typeface="Times New Roman" pitchFamily="18" charset="0"/>
                <a:cs typeface="Times New Roman" pitchFamily="18" charset="0"/>
              </a:rPr>
              <a:t>.</a:t>
            </a:r>
            <a:endParaRPr lang="en-US" sz="4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2619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7263" y="2052638"/>
            <a:ext cx="751205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4976699" y="2867881"/>
            <a:ext cx="5028942" cy="1323439"/>
          </a:xfrm>
          <a:prstGeom prst="rect">
            <a:avLst/>
          </a:prstGeom>
          <a:noFill/>
        </p:spPr>
        <p:txBody>
          <a:bodyPr wrap="none">
            <a:spAutoFit/>
            <a:scene3d>
              <a:camera prst="orthographicFront"/>
              <a:lightRig rig="threePt" dir="t"/>
            </a:scene3d>
            <a:sp3d extrusionH="57150">
              <a:bevelT w="57150" h="38100" prst="hardEdge"/>
            </a:sp3d>
          </a:bodyPr>
          <a:lstStyle/>
          <a:p>
            <a:pPr algn="ctr">
              <a:defRPr/>
            </a:pPr>
            <a:r>
              <a:rPr lang="en-US" sz="80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Khởi</a:t>
            </a:r>
            <a:r>
              <a:rPr lang="en-US" sz="80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 </a:t>
            </a:r>
            <a:r>
              <a:rPr lang="en-US" sz="80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động</a:t>
            </a:r>
            <a:endParaRPr lang="en-US" sz="80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endParaRPr>
          </a:p>
        </p:txBody>
      </p:sp>
      <p:grpSp>
        <p:nvGrpSpPr>
          <p:cNvPr id="26" name="组合 210"/>
          <p:cNvGrpSpPr>
            <a:grpSpLocks/>
          </p:cNvGrpSpPr>
          <p:nvPr/>
        </p:nvGrpSpPr>
        <p:grpSpPr bwMode="auto">
          <a:xfrm>
            <a:off x="10393363" y="1588"/>
            <a:ext cx="1668462" cy="2003425"/>
            <a:chOff x="2132930" y="1035327"/>
            <a:chExt cx="1307248" cy="1307248"/>
          </a:xfrm>
        </p:grpSpPr>
        <p:grpSp>
          <p:nvGrpSpPr>
            <p:cNvPr id="6171" name="组合 211"/>
            <p:cNvGrpSpPr>
              <a:grpSpLocks/>
            </p:cNvGrpSpPr>
            <p:nvPr/>
          </p:nvGrpSpPr>
          <p:grpSpPr bwMode="auto">
            <a:xfrm rot="-844640">
              <a:off x="2132930" y="1035327"/>
              <a:ext cx="1307248" cy="1307248"/>
              <a:chOff x="5153025" y="4019551"/>
              <a:chExt cx="1866899" cy="1866899"/>
            </a:xfrm>
          </p:grpSpPr>
          <p:sp>
            <p:nvSpPr>
              <p:cNvPr id="29"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6176" name="组合 214"/>
              <p:cNvGrpSpPr>
                <a:grpSpLocks/>
              </p:cNvGrpSpPr>
              <p:nvPr/>
            </p:nvGrpSpPr>
            <p:grpSpPr bwMode="auto">
              <a:xfrm>
                <a:off x="6050915" y="4019551"/>
                <a:ext cx="71120" cy="1866899"/>
                <a:chOff x="6072187" y="3914775"/>
                <a:chExt cx="0" cy="2143125"/>
              </a:xfrm>
            </p:grpSpPr>
            <p:cxnSp>
              <p:nvCxnSpPr>
                <p:cNvPr id="40" name="直接连接符 224">
                  <a:extLst>
                    <a:ext uri="{FF2B5EF4-FFF2-40B4-BE49-F238E27FC236}">
                      <a16:creationId xmlns:a16="http://schemas.microsoft.com/office/drawing/2014/main" id="{5B35119E-C896-41EB-B06A-6B1E986A1A16}"/>
                    </a:ext>
                  </a:extLst>
                </p:cNvPr>
                <p:cNvCxnSpPr/>
                <p:nvPr/>
              </p:nvCxnSpPr>
              <p:spPr>
                <a:xfrm>
                  <a:off x="3132593" y="3912986"/>
                  <a:ext cx="0" cy="247937"/>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直接连接符 225">
                  <a:extLst>
                    <a:ext uri="{FF2B5EF4-FFF2-40B4-BE49-F238E27FC236}">
                      <a16:creationId xmlns:a16="http://schemas.microsoft.com/office/drawing/2014/main" id="{B97B0B4C-F853-413C-B419-31B42B514010}"/>
                    </a:ext>
                  </a:extLst>
                </p:cNvPr>
                <p:cNvCxnSpPr/>
                <p:nvPr/>
              </p:nvCxnSpPr>
              <p:spPr>
                <a:xfrm>
                  <a:off x="4170890" y="5809224"/>
                  <a:ext cx="0" cy="247937"/>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6177" name="组合 215"/>
              <p:cNvGrpSpPr>
                <a:grpSpLocks/>
              </p:cNvGrpSpPr>
              <p:nvPr/>
            </p:nvGrpSpPr>
            <p:grpSpPr bwMode="auto">
              <a:xfrm rot="-5400000">
                <a:off x="6050915" y="4019551"/>
                <a:ext cx="71120" cy="1866899"/>
                <a:chOff x="6072187" y="3914775"/>
                <a:chExt cx="0" cy="2143125"/>
              </a:xfrm>
            </p:grpSpPr>
            <p:cxnSp>
              <p:nvCxnSpPr>
                <p:cNvPr id="38" name="直接连接符 222">
                  <a:extLst>
                    <a:ext uri="{FF2B5EF4-FFF2-40B4-BE49-F238E27FC236}">
                      <a16:creationId xmlns:a16="http://schemas.microsoft.com/office/drawing/2014/main" id="{AE546411-C256-4D9D-A014-4F64D2400B2C}"/>
                    </a:ext>
                  </a:extLst>
                </p:cNvPr>
                <p:cNvCxnSpPr/>
                <p:nvPr/>
              </p:nvCxnSpPr>
              <p:spPr>
                <a:xfrm>
                  <a:off x="7593997" y="3911315"/>
                  <a:ext cx="0" cy="246735"/>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接连接符 223">
                  <a:extLst>
                    <a:ext uri="{FF2B5EF4-FFF2-40B4-BE49-F238E27FC236}">
                      <a16:creationId xmlns:a16="http://schemas.microsoft.com/office/drawing/2014/main" id="{4B823C81-AAC7-4117-B927-36791371A80A}"/>
                    </a:ext>
                  </a:extLst>
                </p:cNvPr>
                <p:cNvCxnSpPr/>
                <p:nvPr/>
              </p:nvCxnSpPr>
              <p:spPr>
                <a:xfrm>
                  <a:off x="7137068" y="5807539"/>
                  <a:ext cx="0" cy="246735"/>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6178" name="组合 216"/>
              <p:cNvGrpSpPr>
                <a:grpSpLocks/>
              </p:cNvGrpSpPr>
              <p:nvPr/>
            </p:nvGrpSpPr>
            <p:grpSpPr bwMode="auto">
              <a:xfrm rot="2700000">
                <a:off x="6050915" y="4019551"/>
                <a:ext cx="71120" cy="1866899"/>
                <a:chOff x="6072187" y="3914775"/>
                <a:chExt cx="0" cy="2143125"/>
              </a:xfrm>
            </p:grpSpPr>
            <p:cxnSp>
              <p:nvCxnSpPr>
                <p:cNvPr id="36" name="直接连接符 220">
                  <a:extLst>
                    <a:ext uri="{FF2B5EF4-FFF2-40B4-BE49-F238E27FC236}">
                      <a16:creationId xmlns:a16="http://schemas.microsoft.com/office/drawing/2014/main" id="{8BF53C75-AF03-4218-91A0-CF197354E192}"/>
                    </a:ext>
                  </a:extLst>
                </p:cNvPr>
                <p:cNvCxnSpPr/>
                <p:nvPr/>
              </p:nvCxnSpPr>
              <p:spPr>
                <a:xfrm>
                  <a:off x="4823117" y="3910229"/>
                  <a:ext cx="0" cy="246734"/>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接连接符 221">
                  <a:extLst>
                    <a:ext uri="{FF2B5EF4-FFF2-40B4-BE49-F238E27FC236}">
                      <a16:creationId xmlns:a16="http://schemas.microsoft.com/office/drawing/2014/main" id="{8F54E177-1461-4BF0-B7D2-962AD2E2A05F}"/>
                    </a:ext>
                  </a:extLst>
                </p:cNvPr>
                <p:cNvCxnSpPr/>
                <p:nvPr/>
              </p:nvCxnSpPr>
              <p:spPr>
                <a:xfrm>
                  <a:off x="4871608" y="5807789"/>
                  <a:ext cx="0" cy="246735"/>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6179" name="组合 217"/>
              <p:cNvGrpSpPr>
                <a:grpSpLocks/>
              </p:cNvGrpSpPr>
              <p:nvPr/>
            </p:nvGrpSpPr>
            <p:grpSpPr bwMode="auto">
              <a:xfrm rot="18900000" flipH="1">
                <a:off x="6050915" y="4019551"/>
                <a:ext cx="71120" cy="1866899"/>
                <a:chOff x="6072187" y="3914775"/>
                <a:chExt cx="0" cy="2143125"/>
              </a:xfrm>
            </p:grpSpPr>
            <p:cxnSp>
              <p:nvCxnSpPr>
                <p:cNvPr id="34" name="直接连接符 218">
                  <a:extLst>
                    <a:ext uri="{FF2B5EF4-FFF2-40B4-BE49-F238E27FC236}">
                      <a16:creationId xmlns:a16="http://schemas.microsoft.com/office/drawing/2014/main" id="{9C493D0E-178C-4C7D-945F-7E0BF791151E}"/>
                    </a:ext>
                  </a:extLst>
                </p:cNvPr>
                <p:cNvCxnSpPr/>
                <p:nvPr/>
              </p:nvCxnSpPr>
              <p:spPr>
                <a:xfrm>
                  <a:off x="126827545" y="3911418"/>
                  <a:ext cx="0" cy="246735"/>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接连接符 219">
                  <a:extLst>
                    <a:ext uri="{FF2B5EF4-FFF2-40B4-BE49-F238E27FC236}">
                      <a16:creationId xmlns:a16="http://schemas.microsoft.com/office/drawing/2014/main" id="{6B5A93AE-ACC7-4866-976E-9D828ED03AFE}"/>
                    </a:ext>
                  </a:extLst>
                </p:cNvPr>
                <p:cNvCxnSpPr/>
                <p:nvPr/>
              </p:nvCxnSpPr>
              <p:spPr>
                <a:xfrm>
                  <a:off x="126781232" y="5808278"/>
                  <a:ext cx="0" cy="246734"/>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8" name="弧形 212">
              <a:extLst>
                <a:ext uri="{FF2B5EF4-FFF2-40B4-BE49-F238E27FC236}">
                  <a16:creationId xmlns:a16="http://schemas.microsoft.com/office/drawing/2014/main" id="{2BC34068-C9F2-4C34-B9EA-ACA712186FB8}"/>
                </a:ext>
              </a:extLst>
            </p:cNvPr>
            <p:cNvSpPr/>
            <p:nvPr/>
          </p:nvSpPr>
          <p:spPr>
            <a:xfrm>
              <a:off x="2477466" y="1366800"/>
              <a:ext cx="593300" cy="594580"/>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2" name="组合 226"/>
          <p:cNvGrpSpPr>
            <a:grpSpLocks/>
          </p:cNvGrpSpPr>
          <p:nvPr/>
        </p:nvGrpSpPr>
        <p:grpSpPr bwMode="auto">
          <a:xfrm>
            <a:off x="8964613" y="458788"/>
            <a:ext cx="2419350" cy="1782762"/>
            <a:chOff x="8726219" y="-661205"/>
            <a:chExt cx="2154936" cy="1322409"/>
          </a:xfrm>
        </p:grpSpPr>
        <p:sp>
          <p:nvSpPr>
            <p:cNvPr id="43" name="任意多边形 227">
              <a:extLst>
                <a:ext uri="{FF2B5EF4-FFF2-40B4-BE49-F238E27FC236}">
                  <a16:creationId xmlns:a16="http://schemas.microsoft.com/office/drawing/2014/main" id="{A730D124-97EC-423B-B1F8-E7016A54BA28}"/>
                </a:ext>
              </a:extLst>
            </p:cNvPr>
            <p:cNvSpPr/>
            <p:nvPr/>
          </p:nvSpPr>
          <p:spPr>
            <a:xfrm rot="21387068">
              <a:off x="8737531" y="-661205"/>
              <a:ext cx="2143624" cy="1322409"/>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45" name="Picture 4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892550"/>
            <a:ext cx="299720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组合 226"/>
          <p:cNvGrpSpPr>
            <a:grpSpLocks/>
          </p:cNvGrpSpPr>
          <p:nvPr/>
        </p:nvGrpSpPr>
        <p:grpSpPr bwMode="auto">
          <a:xfrm>
            <a:off x="6670675" y="204788"/>
            <a:ext cx="1641475" cy="1493837"/>
            <a:chOff x="8726219" y="-661205"/>
            <a:chExt cx="2154936" cy="1322409"/>
          </a:xfrm>
        </p:grpSpPr>
        <p:sp>
          <p:nvSpPr>
            <p:cNvPr id="47" name="任意多边形 227">
              <a:extLst>
                <a:ext uri="{FF2B5EF4-FFF2-40B4-BE49-F238E27FC236}">
                  <a16:creationId xmlns:a16="http://schemas.microsoft.com/office/drawing/2014/main" id="{A730D124-97EC-423B-B1F8-E7016A54BA28}"/>
                </a:ext>
              </a:extLst>
            </p:cNvPr>
            <p:cNvSpPr/>
            <p:nvPr/>
          </p:nvSpPr>
          <p:spPr>
            <a:xfrm rot="21387068">
              <a:off x="8738723" y="-661205"/>
              <a:ext cx="2142432" cy="1322409"/>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9" name="组合 226"/>
          <p:cNvGrpSpPr>
            <a:grpSpLocks/>
          </p:cNvGrpSpPr>
          <p:nvPr/>
        </p:nvGrpSpPr>
        <p:grpSpPr bwMode="auto">
          <a:xfrm>
            <a:off x="-65088" y="19050"/>
            <a:ext cx="2366963" cy="1597025"/>
            <a:chOff x="8726219" y="-661205"/>
            <a:chExt cx="2154936" cy="1322409"/>
          </a:xfrm>
        </p:grpSpPr>
        <p:sp>
          <p:nvSpPr>
            <p:cNvPr id="50" name="任意多边形 227">
              <a:extLst>
                <a:ext uri="{FF2B5EF4-FFF2-40B4-BE49-F238E27FC236}">
                  <a16:creationId xmlns:a16="http://schemas.microsoft.com/office/drawing/2014/main" id="{A730D124-97EC-423B-B1F8-E7016A54BA28}"/>
                </a:ext>
              </a:extLst>
            </p:cNvPr>
            <p:cNvSpPr/>
            <p:nvPr/>
          </p:nvSpPr>
          <p:spPr>
            <a:xfrm rot="21387068">
              <a:off x="8737781" y="-661205"/>
              <a:ext cx="2143374" cy="1322409"/>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2" name="组合 226"/>
          <p:cNvGrpSpPr>
            <a:grpSpLocks/>
          </p:cNvGrpSpPr>
          <p:nvPr/>
        </p:nvGrpSpPr>
        <p:grpSpPr bwMode="auto">
          <a:xfrm>
            <a:off x="3613150" y="1412875"/>
            <a:ext cx="2178050" cy="1274763"/>
            <a:chOff x="8726219" y="-661205"/>
            <a:chExt cx="2154936" cy="1322409"/>
          </a:xfrm>
        </p:grpSpPr>
        <p:sp>
          <p:nvSpPr>
            <p:cNvPr id="53" name="任意多边形 227">
              <a:extLst>
                <a:ext uri="{FF2B5EF4-FFF2-40B4-BE49-F238E27FC236}">
                  <a16:creationId xmlns:a16="http://schemas.microsoft.com/office/drawing/2014/main" id="{A730D124-97EC-423B-B1F8-E7016A54BA28}"/>
                </a:ext>
              </a:extLst>
            </p:cNvPr>
            <p:cNvSpPr/>
            <p:nvPr/>
          </p:nvSpPr>
          <p:spPr>
            <a:xfrm rot="21387068">
              <a:off x="8737214" y="-661205"/>
              <a:ext cx="2143941" cy="1322409"/>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1195388"/>
            <a:ext cx="1922463"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03906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42" presetClass="path" presetSubtype="0" accel="50000" decel="50000" fill="hold" nodeType="withEffect">
                                  <p:stCondLst>
                                    <p:cond delay="1000"/>
                                  </p:stCondLst>
                                  <p:childTnLst>
                                    <p:animMotion origin="layout" path="M -0.03789 0.06041 L -3.33333E-6 3.7037E-6 " pathEditMode="relative" rAng="0" ptsTypes="AA">
                                      <p:cBhvr>
                                        <p:cTn id="14" dur="1500" fill="hold"/>
                                        <p:tgtEl>
                                          <p:spTgt spid="26"/>
                                        </p:tgtEl>
                                        <p:attrNameLst>
                                          <p:attrName>ppt_x</p:attrName>
                                          <p:attrName>ppt_y</p:attrName>
                                        </p:attrNameLst>
                                      </p:cBhvr>
                                      <p:rCtr x="1888" y="-3032"/>
                                    </p:animMotion>
                                  </p:childTnLst>
                                </p:cTn>
                              </p:par>
                            </p:childTnLst>
                          </p:cTn>
                        </p:par>
                        <p:par>
                          <p:cTn id="15" fill="hold" nodeType="afterGroup">
                            <p:stCondLst>
                              <p:cond delay="2500"/>
                            </p:stCondLst>
                            <p:childTnLst>
                              <p:par>
                                <p:cTn id="16" presetID="42" presetClass="entr" presetSubtype="0"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1000"/>
                                        <p:tgtEl>
                                          <p:spTgt spid="46"/>
                                        </p:tgtEl>
                                      </p:cBhvr>
                                    </p:animEffect>
                                    <p:anim calcmode="lin" valueType="num">
                                      <p:cBhvr>
                                        <p:cTn id="19" dur="1000" fill="hold"/>
                                        <p:tgtEl>
                                          <p:spTgt spid="46"/>
                                        </p:tgtEl>
                                        <p:attrNameLst>
                                          <p:attrName>ppt_x</p:attrName>
                                        </p:attrNameLst>
                                      </p:cBhvr>
                                      <p:tavLst>
                                        <p:tav tm="0">
                                          <p:val>
                                            <p:strVal val="#ppt_x"/>
                                          </p:val>
                                        </p:tav>
                                        <p:tav tm="100000">
                                          <p:val>
                                            <p:strVal val="#ppt_x"/>
                                          </p:val>
                                        </p:tav>
                                      </p:tavLst>
                                    </p:anim>
                                    <p:anim calcmode="lin" valueType="num">
                                      <p:cBhvr>
                                        <p:cTn id="20" dur="1000" fill="hold"/>
                                        <p:tgtEl>
                                          <p:spTgt spid="46"/>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3500"/>
                            </p:stCondLst>
                            <p:childTnLst>
                              <p:par>
                                <p:cTn id="22" presetID="42" presetClass="entr" presetSubtype="0"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1000"/>
                                        <p:tgtEl>
                                          <p:spTgt spid="49"/>
                                        </p:tgtEl>
                                      </p:cBhvr>
                                    </p:animEffect>
                                    <p:anim calcmode="lin" valueType="num">
                                      <p:cBhvr>
                                        <p:cTn id="25" dur="1000" fill="hold"/>
                                        <p:tgtEl>
                                          <p:spTgt spid="49"/>
                                        </p:tgtEl>
                                        <p:attrNameLst>
                                          <p:attrName>ppt_x</p:attrName>
                                        </p:attrNameLst>
                                      </p:cBhvr>
                                      <p:tavLst>
                                        <p:tav tm="0">
                                          <p:val>
                                            <p:strVal val="#ppt_x"/>
                                          </p:val>
                                        </p:tav>
                                        <p:tav tm="100000">
                                          <p:val>
                                            <p:strVal val="#ppt_x"/>
                                          </p:val>
                                        </p:tav>
                                      </p:tavLst>
                                    </p:anim>
                                    <p:anim calcmode="lin" valueType="num">
                                      <p:cBhvr>
                                        <p:cTn id="26" dur="1000" fill="hold"/>
                                        <p:tgtEl>
                                          <p:spTgt spid="49"/>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4500"/>
                            </p:stCondLst>
                            <p:childTnLst>
                              <p:par>
                                <p:cTn id="28" presetID="42" presetClass="entr" presetSubtype="0" fill="hold"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anim calcmode="lin" valueType="num">
                                      <p:cBhvr>
                                        <p:cTn id="31" dur="1000" fill="hold"/>
                                        <p:tgtEl>
                                          <p:spTgt spid="52"/>
                                        </p:tgtEl>
                                        <p:attrNameLst>
                                          <p:attrName>ppt_x</p:attrName>
                                        </p:attrNameLst>
                                      </p:cBhvr>
                                      <p:tavLst>
                                        <p:tav tm="0">
                                          <p:val>
                                            <p:strVal val="#ppt_x"/>
                                          </p:val>
                                        </p:tav>
                                        <p:tav tm="100000">
                                          <p:val>
                                            <p:strVal val="#ppt_x"/>
                                          </p:val>
                                        </p:tav>
                                      </p:tavLst>
                                    </p:anim>
                                    <p:anim calcmode="lin" valueType="num">
                                      <p:cBhvr>
                                        <p:cTn id="32" dur="1000" fill="hold"/>
                                        <p:tgtEl>
                                          <p:spTgt spid="52"/>
                                        </p:tgtEl>
                                        <p:attrNameLst>
                                          <p:attrName>ppt_y</p:attrName>
                                        </p:attrNameLst>
                                      </p:cBhvr>
                                      <p:tavLst>
                                        <p:tav tm="0">
                                          <p:val>
                                            <p:strVal val="#ppt_y+.1"/>
                                          </p:val>
                                        </p:tav>
                                        <p:tav tm="100000">
                                          <p:val>
                                            <p:strVal val="#ppt_y"/>
                                          </p:val>
                                        </p:tav>
                                      </p:tavLst>
                                    </p:anim>
                                  </p:childTnLst>
                                </p:cTn>
                              </p:par>
                            </p:childTnLst>
                          </p:cTn>
                        </p:par>
                        <p:par>
                          <p:cTn id="33" fill="hold" nodeType="afterGroup">
                            <p:stCondLst>
                              <p:cond delay="5500"/>
                            </p:stCondLst>
                            <p:childTnLst>
                              <p:par>
                                <p:cTn id="34" presetID="6" presetClass="entr" presetSubtype="16" fill="hold"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circle(in)">
                                      <p:cBhvr>
                                        <p:cTn id="36" dur="2000"/>
                                        <p:tgtEl>
                                          <p:spTgt spid="4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1000" fill="hold"/>
                                        <p:tgtEl>
                                          <p:spTgt spid="23"/>
                                        </p:tgtEl>
                                        <p:attrNameLst>
                                          <p:attrName>ppt_w</p:attrName>
                                        </p:attrNameLst>
                                      </p:cBhvr>
                                      <p:tavLst>
                                        <p:tav tm="0">
                                          <p:val>
                                            <p:fltVal val="0"/>
                                          </p:val>
                                        </p:tav>
                                        <p:tav tm="100000">
                                          <p:val>
                                            <p:strVal val="#ppt_w"/>
                                          </p:val>
                                        </p:tav>
                                      </p:tavLst>
                                    </p:anim>
                                    <p:anim calcmode="lin" valueType="num">
                                      <p:cBhvr>
                                        <p:cTn id="42" dur="1000" fill="hold"/>
                                        <p:tgtEl>
                                          <p:spTgt spid="23"/>
                                        </p:tgtEl>
                                        <p:attrNameLst>
                                          <p:attrName>ppt_h</p:attrName>
                                        </p:attrNameLst>
                                      </p:cBhvr>
                                      <p:tavLst>
                                        <p:tav tm="0">
                                          <p:val>
                                            <p:fltVal val="0"/>
                                          </p:val>
                                        </p:tav>
                                        <p:tav tm="100000">
                                          <p:val>
                                            <p:strVal val="#ppt_h"/>
                                          </p:val>
                                        </p:tav>
                                      </p:tavLst>
                                    </p:anim>
                                    <p:anim calcmode="lin" valueType="num">
                                      <p:cBhvr>
                                        <p:cTn id="43" dur="1000" fill="hold"/>
                                        <p:tgtEl>
                                          <p:spTgt spid="23"/>
                                        </p:tgtEl>
                                        <p:attrNameLst>
                                          <p:attrName>style.rotation</p:attrName>
                                        </p:attrNameLst>
                                      </p:cBhvr>
                                      <p:tavLst>
                                        <p:tav tm="0">
                                          <p:val>
                                            <p:fltVal val="90"/>
                                          </p:val>
                                        </p:tav>
                                        <p:tav tm="100000">
                                          <p:val>
                                            <p:fltVal val="0"/>
                                          </p:val>
                                        </p:tav>
                                      </p:tavLst>
                                    </p:anim>
                                    <p:animEffect transition="in" filter="fade">
                                      <p:cBhvr>
                                        <p:cTn id="44" dur="1000"/>
                                        <p:tgtEl>
                                          <p:spTgt spid="2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anim calcmode="lin" valueType="num">
                                      <p:cBhvr>
                                        <p:cTn id="50" dur="1000" fill="hold"/>
                                        <p:tgtEl>
                                          <p:spTgt spid="55"/>
                                        </p:tgtEl>
                                        <p:attrNameLst>
                                          <p:attrName>ppt_x</p:attrName>
                                        </p:attrNameLst>
                                      </p:cBhvr>
                                      <p:tavLst>
                                        <p:tav tm="0">
                                          <p:val>
                                            <p:strVal val="#ppt_x"/>
                                          </p:val>
                                        </p:tav>
                                        <p:tav tm="100000">
                                          <p:val>
                                            <p:strVal val="#ppt_x"/>
                                          </p:val>
                                        </p:tav>
                                      </p:tavLst>
                                    </p:anim>
                                    <p:anim calcmode="lin" valueType="num">
                                      <p:cBhvr>
                                        <p:cTn id="5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CEE548-80F6-4537-9ECD-0AF8AEE18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228" y="209025"/>
            <a:ext cx="11793932" cy="6438204"/>
          </a:xfrm>
          <a:prstGeom prst="rect">
            <a:avLst/>
          </a:prstGeom>
        </p:spPr>
      </p:pic>
      <p:sp>
        <p:nvSpPr>
          <p:cNvPr id="7" name="Rectangle: Rounded Corners 6">
            <a:extLst>
              <a:ext uri="{FF2B5EF4-FFF2-40B4-BE49-F238E27FC236}">
                <a16:creationId xmlns:a16="http://schemas.microsoft.com/office/drawing/2014/main" id="{5CA95179-E7DA-4B89-A554-DBB2EEF7BA18}"/>
              </a:ext>
            </a:extLst>
          </p:cNvPr>
          <p:cNvSpPr/>
          <p:nvPr/>
        </p:nvSpPr>
        <p:spPr>
          <a:xfrm>
            <a:off x="9791699" y="970642"/>
            <a:ext cx="1822545"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31" name="Rectangle: Rounded Corners 30">
            <a:extLst>
              <a:ext uri="{FF2B5EF4-FFF2-40B4-BE49-F238E27FC236}">
                <a16:creationId xmlns:a16="http://schemas.microsoft.com/office/drawing/2014/main" id="{ACDF7A69-A477-4623-94AC-F65F316A6EE4}"/>
              </a:ext>
            </a:extLst>
          </p:cNvPr>
          <p:cNvSpPr/>
          <p:nvPr/>
        </p:nvSpPr>
        <p:spPr>
          <a:xfrm>
            <a:off x="418273" y="1338943"/>
            <a:ext cx="5538027"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pic>
        <p:nvPicPr>
          <p:cNvPr id="12" name="Picture 11">
            <a:extLst>
              <a:ext uri="{FF2B5EF4-FFF2-40B4-BE49-F238E27FC236}">
                <a16:creationId xmlns:a16="http://schemas.microsoft.com/office/drawing/2014/main" id="{6E3C8A3D-11AE-4312-8E39-70FAABC407C7}"/>
              </a:ext>
            </a:extLst>
          </p:cNvPr>
          <p:cNvPicPr>
            <a:picLocks noChangeAspect="1"/>
          </p:cNvPicPr>
          <p:nvPr/>
        </p:nvPicPr>
        <p:blipFill rotWithShape="1">
          <a:blip r:embed="rId3">
            <a:extLst>
              <a:ext uri="{28A0092B-C50C-407E-A947-70E740481C1C}">
                <a14:useLocalDpi xmlns:a14="http://schemas.microsoft.com/office/drawing/2010/main" val="0"/>
              </a:ext>
            </a:extLst>
          </a:blip>
          <a:srcRect r="19841" b="70734"/>
          <a:stretch/>
        </p:blipFill>
        <p:spPr>
          <a:xfrm>
            <a:off x="377371" y="-199576"/>
            <a:ext cx="11132458" cy="1070433"/>
          </a:xfrm>
          <a:prstGeom prst="rect">
            <a:avLst/>
          </a:prstGeom>
        </p:spPr>
      </p:pic>
      <p:pic>
        <p:nvPicPr>
          <p:cNvPr id="3" name="Picture 2">
            <a:extLst>
              <a:ext uri="{FF2B5EF4-FFF2-40B4-BE49-F238E27FC236}">
                <a16:creationId xmlns:a16="http://schemas.microsoft.com/office/drawing/2014/main" id="{492022C8-FD7F-4288-84D8-1FC1C16304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3150" y="4819650"/>
            <a:ext cx="2476500" cy="2476500"/>
          </a:xfrm>
          <a:prstGeom prst="rect">
            <a:avLst/>
          </a:prstGeom>
        </p:spPr>
      </p:pic>
      <p:pic>
        <p:nvPicPr>
          <p:cNvPr id="11" name="Picture 10">
            <a:extLst>
              <a:ext uri="{FF2B5EF4-FFF2-40B4-BE49-F238E27FC236}">
                <a16:creationId xmlns:a16="http://schemas.microsoft.com/office/drawing/2014/main" id="{86AF64E0-EC3E-4072-AA56-3D57035A7C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154" y="5172839"/>
            <a:ext cx="1115193" cy="718820"/>
          </a:xfrm>
          <a:prstGeom prst="rect">
            <a:avLst/>
          </a:prstGeom>
        </p:spPr>
      </p:pic>
      <p:sp>
        <p:nvSpPr>
          <p:cNvPr id="37" name="Rectangle 36">
            <a:extLst>
              <a:ext uri="{FF2B5EF4-FFF2-40B4-BE49-F238E27FC236}">
                <a16:creationId xmlns:a16="http://schemas.microsoft.com/office/drawing/2014/main" id="{D9F55A76-4909-4E53-A643-80CAA7F5526C}"/>
              </a:ext>
            </a:extLst>
          </p:cNvPr>
          <p:cNvSpPr/>
          <p:nvPr/>
        </p:nvSpPr>
        <p:spPr>
          <a:xfrm>
            <a:off x="1593616" y="5204463"/>
            <a:ext cx="8587615" cy="800219"/>
          </a:xfrm>
          <a:prstGeom prst="rect">
            <a:avLst/>
          </a:prstGeom>
        </p:spPr>
        <p:txBody>
          <a:bodyPr wrap="square">
            <a:spAutoFit/>
          </a:bodyPr>
          <a:lstStyle/>
          <a:p>
            <a:r>
              <a:rPr lang="vi-VN" sz="2300" b="1" dirty="0">
                <a:solidFill>
                  <a:srgbClr val="993300"/>
                </a:solidFill>
              </a:rPr>
              <a:t>Khi thấy hai người bột bị nạn, Đất Nung liền nhảy xuống, vớt cả hai lên bờ phơi nắng cho se bột lại.</a:t>
            </a:r>
            <a:endParaRPr lang="en-US" sz="2300" b="1" dirty="0">
              <a:solidFill>
                <a:srgbClr val="993300"/>
              </a:solidFill>
            </a:endParaRPr>
          </a:p>
        </p:txBody>
      </p:sp>
      <p:sp>
        <p:nvSpPr>
          <p:cNvPr id="41" name="TextBox 40">
            <a:extLst>
              <a:ext uri="{FF2B5EF4-FFF2-40B4-BE49-F238E27FC236}">
                <a16:creationId xmlns:a16="http://schemas.microsoft.com/office/drawing/2014/main" id="{283ACE6E-7939-4981-8920-711940343ACE}"/>
              </a:ext>
            </a:extLst>
          </p:cNvPr>
          <p:cNvSpPr txBox="1"/>
          <p:nvPr/>
        </p:nvSpPr>
        <p:spPr>
          <a:xfrm>
            <a:off x="1006022" y="159655"/>
            <a:ext cx="9574893" cy="553998"/>
          </a:xfrm>
          <a:prstGeom prst="rect">
            <a:avLst/>
          </a:prstGeom>
          <a:noFill/>
        </p:spPr>
        <p:txBody>
          <a:bodyPr wrap="square" rtlCol="0">
            <a:spAutoFit/>
          </a:bodyPr>
          <a:lstStyle/>
          <a:p>
            <a:pPr algn="ctr"/>
            <a:r>
              <a:rPr lang="vi-VN" sz="3000" b="1" dirty="0"/>
              <a:t>Đất Nung đã làm gì khi thấy hai người bột gặp nạn?</a:t>
            </a:r>
          </a:p>
        </p:txBody>
      </p:sp>
      <p:pic>
        <p:nvPicPr>
          <p:cNvPr id="16" name="Picture 15">
            <a:extLst>
              <a:ext uri="{FF2B5EF4-FFF2-40B4-BE49-F238E27FC236}">
                <a16:creationId xmlns:a16="http://schemas.microsoft.com/office/drawing/2014/main" id="{6F1747D1-B988-40DA-9DE4-4B0C194B9E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154" y="5021668"/>
            <a:ext cx="1115193" cy="718820"/>
          </a:xfrm>
          <a:prstGeom prst="rect">
            <a:avLst/>
          </a:prstGeom>
        </p:spPr>
      </p:pic>
      <p:sp>
        <p:nvSpPr>
          <p:cNvPr id="17" name="Rectangle 16">
            <a:extLst>
              <a:ext uri="{FF2B5EF4-FFF2-40B4-BE49-F238E27FC236}">
                <a16:creationId xmlns:a16="http://schemas.microsoft.com/office/drawing/2014/main" id="{04BAD279-4404-49E1-9BEC-75E083075E2A}"/>
              </a:ext>
            </a:extLst>
          </p:cNvPr>
          <p:cNvSpPr/>
          <p:nvPr/>
        </p:nvSpPr>
        <p:spPr>
          <a:xfrm>
            <a:off x="1593616" y="5053292"/>
            <a:ext cx="8464784" cy="1154162"/>
          </a:xfrm>
          <a:prstGeom prst="rect">
            <a:avLst/>
          </a:prstGeom>
        </p:spPr>
        <p:txBody>
          <a:bodyPr wrap="square">
            <a:spAutoFit/>
          </a:bodyPr>
          <a:lstStyle/>
          <a:p>
            <a:pPr algn="just"/>
            <a:r>
              <a:rPr lang="en-US" sz="2300" b="1" dirty="0" err="1">
                <a:solidFill>
                  <a:srgbClr val="993300"/>
                </a:solidFill>
              </a:rPr>
              <a:t>Vì</a:t>
            </a:r>
            <a:r>
              <a:rPr lang="en-US" sz="2300" b="1" dirty="0">
                <a:solidFill>
                  <a:srgbClr val="993300"/>
                </a:solidFill>
              </a:rPr>
              <a:t> </a:t>
            </a:r>
            <a:r>
              <a:rPr lang="en-US" sz="2300" b="1" dirty="0" err="1">
                <a:solidFill>
                  <a:srgbClr val="993300"/>
                </a:solidFill>
              </a:rPr>
              <a:t>Đất</a:t>
            </a:r>
            <a:r>
              <a:rPr lang="en-US" sz="2300" b="1" dirty="0">
                <a:solidFill>
                  <a:srgbClr val="993300"/>
                </a:solidFill>
              </a:rPr>
              <a:t> </a:t>
            </a:r>
            <a:r>
              <a:rPr lang="en-US" sz="2300" b="1" dirty="0" err="1">
                <a:solidFill>
                  <a:srgbClr val="993300"/>
                </a:solidFill>
              </a:rPr>
              <a:t>Nung</a:t>
            </a:r>
            <a:r>
              <a:rPr lang="en-US" sz="2300" b="1" dirty="0">
                <a:solidFill>
                  <a:srgbClr val="993300"/>
                </a:solidFill>
              </a:rPr>
              <a:t> </a:t>
            </a:r>
            <a:r>
              <a:rPr lang="en-US" sz="2300" b="1" dirty="0" err="1">
                <a:solidFill>
                  <a:srgbClr val="993300"/>
                </a:solidFill>
              </a:rPr>
              <a:t>đã</a:t>
            </a:r>
            <a:r>
              <a:rPr lang="en-US" sz="2300" b="1" dirty="0">
                <a:solidFill>
                  <a:srgbClr val="993300"/>
                </a:solidFill>
              </a:rPr>
              <a:t> </a:t>
            </a:r>
            <a:r>
              <a:rPr lang="en-US" sz="2300" b="1" dirty="0" err="1">
                <a:solidFill>
                  <a:srgbClr val="993300"/>
                </a:solidFill>
              </a:rPr>
              <a:t>được</a:t>
            </a:r>
            <a:r>
              <a:rPr lang="en-US" sz="2300" b="1" dirty="0">
                <a:solidFill>
                  <a:srgbClr val="993300"/>
                </a:solidFill>
              </a:rPr>
              <a:t> </a:t>
            </a:r>
            <a:r>
              <a:rPr lang="en-US" sz="2300" b="1" dirty="0" err="1">
                <a:solidFill>
                  <a:srgbClr val="993300"/>
                </a:solidFill>
              </a:rPr>
              <a:t>nung</a:t>
            </a:r>
            <a:r>
              <a:rPr lang="en-US" sz="2300" b="1" dirty="0">
                <a:solidFill>
                  <a:srgbClr val="993300"/>
                </a:solidFill>
              </a:rPr>
              <a:t> </a:t>
            </a:r>
            <a:r>
              <a:rPr lang="en-US" sz="2300" b="1" dirty="0" err="1">
                <a:solidFill>
                  <a:srgbClr val="993300"/>
                </a:solidFill>
              </a:rPr>
              <a:t>trong</a:t>
            </a:r>
            <a:r>
              <a:rPr lang="en-US" sz="2300" b="1" dirty="0">
                <a:solidFill>
                  <a:srgbClr val="993300"/>
                </a:solidFill>
              </a:rPr>
              <a:t> </a:t>
            </a:r>
            <a:r>
              <a:rPr lang="en-US" sz="2300" b="1" dirty="0" err="1">
                <a:solidFill>
                  <a:srgbClr val="993300"/>
                </a:solidFill>
              </a:rPr>
              <a:t>lửa</a:t>
            </a:r>
            <a:r>
              <a:rPr lang="en-US" sz="2300" b="1" dirty="0">
                <a:solidFill>
                  <a:srgbClr val="993300"/>
                </a:solidFill>
              </a:rPr>
              <a:t>, </a:t>
            </a:r>
            <a:r>
              <a:rPr lang="en-US" sz="2300" b="1" dirty="0" err="1">
                <a:solidFill>
                  <a:srgbClr val="993300"/>
                </a:solidFill>
              </a:rPr>
              <a:t>chịu</a:t>
            </a:r>
            <a:r>
              <a:rPr lang="en-US" sz="2300" b="1" dirty="0">
                <a:solidFill>
                  <a:srgbClr val="993300"/>
                </a:solidFill>
              </a:rPr>
              <a:t> </a:t>
            </a:r>
            <a:r>
              <a:rPr lang="en-US" sz="2300" b="1" dirty="0" err="1">
                <a:solidFill>
                  <a:srgbClr val="993300"/>
                </a:solidFill>
              </a:rPr>
              <a:t>được</a:t>
            </a:r>
            <a:r>
              <a:rPr lang="en-US" sz="2300" b="1" dirty="0">
                <a:solidFill>
                  <a:srgbClr val="993300"/>
                </a:solidFill>
              </a:rPr>
              <a:t> </a:t>
            </a:r>
            <a:r>
              <a:rPr lang="en-US" sz="2300" b="1" dirty="0" err="1">
                <a:solidFill>
                  <a:srgbClr val="993300"/>
                </a:solidFill>
              </a:rPr>
              <a:t>nắng</a:t>
            </a:r>
            <a:r>
              <a:rPr lang="en-US" sz="2300" b="1" dirty="0">
                <a:solidFill>
                  <a:srgbClr val="993300"/>
                </a:solidFill>
              </a:rPr>
              <a:t>, </a:t>
            </a:r>
            <a:r>
              <a:rPr lang="en-US" sz="2300" b="1" dirty="0" err="1">
                <a:solidFill>
                  <a:srgbClr val="993300"/>
                </a:solidFill>
              </a:rPr>
              <a:t>mưa</a:t>
            </a:r>
            <a:r>
              <a:rPr lang="en-US" sz="2300" b="1" dirty="0">
                <a:solidFill>
                  <a:srgbClr val="993300"/>
                </a:solidFill>
              </a:rPr>
              <a:t> </a:t>
            </a:r>
            <a:r>
              <a:rPr lang="en-US" sz="2300" b="1" dirty="0" err="1">
                <a:solidFill>
                  <a:srgbClr val="993300"/>
                </a:solidFill>
              </a:rPr>
              <a:t>nên</a:t>
            </a:r>
            <a:r>
              <a:rPr lang="en-US" sz="2300" b="1" dirty="0">
                <a:solidFill>
                  <a:srgbClr val="993300"/>
                </a:solidFill>
              </a:rPr>
              <a:t> </a:t>
            </a:r>
            <a:r>
              <a:rPr lang="en-US" sz="2300" b="1" dirty="0" err="1">
                <a:solidFill>
                  <a:srgbClr val="993300"/>
                </a:solidFill>
              </a:rPr>
              <a:t>không</a:t>
            </a:r>
            <a:r>
              <a:rPr lang="en-US" sz="2300" b="1" dirty="0">
                <a:solidFill>
                  <a:srgbClr val="993300"/>
                </a:solidFill>
              </a:rPr>
              <a:t> </a:t>
            </a:r>
            <a:r>
              <a:rPr lang="en-US" sz="2300" b="1" dirty="0" err="1">
                <a:solidFill>
                  <a:srgbClr val="993300"/>
                </a:solidFill>
              </a:rPr>
              <a:t>sợ</a:t>
            </a:r>
            <a:r>
              <a:rPr lang="en-US" sz="2300" b="1" dirty="0">
                <a:solidFill>
                  <a:srgbClr val="993300"/>
                </a:solidFill>
              </a:rPr>
              <a:t> </a:t>
            </a:r>
            <a:r>
              <a:rPr lang="en-US" sz="2300" b="1" dirty="0" err="1">
                <a:solidFill>
                  <a:srgbClr val="993300"/>
                </a:solidFill>
              </a:rPr>
              <a:t>nước</a:t>
            </a:r>
            <a:r>
              <a:rPr lang="en-US" sz="2300" b="1" dirty="0">
                <a:solidFill>
                  <a:srgbClr val="993300"/>
                </a:solidFill>
              </a:rPr>
              <a:t>, </a:t>
            </a:r>
            <a:r>
              <a:rPr lang="en-US" sz="2300" b="1" dirty="0" err="1">
                <a:solidFill>
                  <a:srgbClr val="993300"/>
                </a:solidFill>
              </a:rPr>
              <a:t>không</a:t>
            </a:r>
            <a:r>
              <a:rPr lang="en-US" sz="2300" b="1" dirty="0">
                <a:solidFill>
                  <a:srgbClr val="993300"/>
                </a:solidFill>
              </a:rPr>
              <a:t> </a:t>
            </a:r>
            <a:r>
              <a:rPr lang="en-US" sz="2300" b="1" dirty="0" err="1">
                <a:solidFill>
                  <a:srgbClr val="993300"/>
                </a:solidFill>
              </a:rPr>
              <a:t>sợ</a:t>
            </a:r>
            <a:r>
              <a:rPr lang="en-US" sz="2300" b="1" dirty="0">
                <a:solidFill>
                  <a:srgbClr val="993300"/>
                </a:solidFill>
              </a:rPr>
              <a:t> </a:t>
            </a:r>
            <a:r>
              <a:rPr lang="en-US" sz="2300" b="1" dirty="0" err="1">
                <a:solidFill>
                  <a:srgbClr val="993300"/>
                </a:solidFill>
              </a:rPr>
              <a:t>nhũn</a:t>
            </a:r>
            <a:r>
              <a:rPr lang="en-US" sz="2300" b="1" dirty="0">
                <a:solidFill>
                  <a:srgbClr val="993300"/>
                </a:solidFill>
              </a:rPr>
              <a:t> </a:t>
            </a:r>
            <a:r>
              <a:rPr lang="en-US" sz="2300" b="1" dirty="0" err="1">
                <a:solidFill>
                  <a:srgbClr val="993300"/>
                </a:solidFill>
              </a:rPr>
              <a:t>tay</a:t>
            </a:r>
            <a:r>
              <a:rPr lang="en-US" sz="2300" b="1" dirty="0">
                <a:solidFill>
                  <a:srgbClr val="993300"/>
                </a:solidFill>
              </a:rPr>
              <a:t> </a:t>
            </a:r>
            <a:r>
              <a:rPr lang="en-US" sz="2300" b="1" dirty="0" err="1">
                <a:solidFill>
                  <a:srgbClr val="993300"/>
                </a:solidFill>
              </a:rPr>
              <a:t>chân</a:t>
            </a:r>
            <a:r>
              <a:rPr lang="en-US" sz="2300" b="1" dirty="0">
                <a:solidFill>
                  <a:srgbClr val="993300"/>
                </a:solidFill>
              </a:rPr>
              <a:t> </a:t>
            </a:r>
            <a:r>
              <a:rPr lang="en-US" sz="2300" b="1" dirty="0" err="1">
                <a:solidFill>
                  <a:srgbClr val="993300"/>
                </a:solidFill>
              </a:rPr>
              <a:t>như</a:t>
            </a:r>
            <a:r>
              <a:rPr lang="en-US" sz="2300" b="1" dirty="0">
                <a:solidFill>
                  <a:srgbClr val="993300"/>
                </a:solidFill>
              </a:rPr>
              <a:t> </a:t>
            </a:r>
            <a:r>
              <a:rPr lang="en-US" sz="2300" b="1" dirty="0" err="1">
                <a:solidFill>
                  <a:srgbClr val="993300"/>
                </a:solidFill>
              </a:rPr>
              <a:t>hai</a:t>
            </a:r>
            <a:r>
              <a:rPr lang="en-US" sz="2300" b="1" dirty="0">
                <a:solidFill>
                  <a:srgbClr val="993300"/>
                </a:solidFill>
              </a:rPr>
              <a:t> </a:t>
            </a:r>
            <a:r>
              <a:rPr lang="en-US" sz="2300" b="1" dirty="0" err="1">
                <a:solidFill>
                  <a:srgbClr val="993300"/>
                </a:solidFill>
              </a:rPr>
              <a:t>người</a:t>
            </a:r>
            <a:r>
              <a:rPr lang="en-US" sz="2300" b="1" dirty="0">
                <a:solidFill>
                  <a:srgbClr val="993300"/>
                </a:solidFill>
              </a:rPr>
              <a:t> </a:t>
            </a:r>
            <a:r>
              <a:rPr lang="en-US" sz="2300" b="1" dirty="0" err="1">
                <a:solidFill>
                  <a:srgbClr val="993300"/>
                </a:solidFill>
              </a:rPr>
              <a:t>bột</a:t>
            </a:r>
            <a:r>
              <a:rPr lang="en-US" sz="2300" b="1" dirty="0">
                <a:solidFill>
                  <a:srgbClr val="993300"/>
                </a:solidFill>
              </a:rPr>
              <a:t>.</a:t>
            </a:r>
          </a:p>
        </p:txBody>
      </p:sp>
      <p:pic>
        <p:nvPicPr>
          <p:cNvPr id="18" name="Picture 17">
            <a:extLst>
              <a:ext uri="{FF2B5EF4-FFF2-40B4-BE49-F238E27FC236}">
                <a16:creationId xmlns:a16="http://schemas.microsoft.com/office/drawing/2014/main" id="{10794418-8DE2-4EEF-83CA-0E796126CBF0}"/>
              </a:ext>
            </a:extLst>
          </p:cNvPr>
          <p:cNvPicPr>
            <a:picLocks noChangeAspect="1"/>
          </p:cNvPicPr>
          <p:nvPr/>
        </p:nvPicPr>
        <p:blipFill rotWithShape="1">
          <a:blip r:embed="rId3">
            <a:extLst>
              <a:ext uri="{28A0092B-C50C-407E-A947-70E740481C1C}">
                <a14:useLocalDpi xmlns:a14="http://schemas.microsoft.com/office/drawing/2010/main" val="0"/>
              </a:ext>
            </a:extLst>
          </a:blip>
          <a:srcRect r="19841" b="70734"/>
          <a:stretch/>
        </p:blipFill>
        <p:spPr>
          <a:xfrm>
            <a:off x="396421" y="-180526"/>
            <a:ext cx="11132458" cy="1070433"/>
          </a:xfrm>
          <a:prstGeom prst="rect">
            <a:avLst/>
          </a:prstGeom>
        </p:spPr>
      </p:pic>
      <p:sp>
        <p:nvSpPr>
          <p:cNvPr id="19" name="TextBox 18">
            <a:extLst>
              <a:ext uri="{FF2B5EF4-FFF2-40B4-BE49-F238E27FC236}">
                <a16:creationId xmlns:a16="http://schemas.microsoft.com/office/drawing/2014/main" id="{910FA717-1553-4A33-A542-FFD9B2ED1C55}"/>
              </a:ext>
            </a:extLst>
          </p:cNvPr>
          <p:cNvSpPr txBox="1"/>
          <p:nvPr/>
        </p:nvSpPr>
        <p:spPr>
          <a:xfrm>
            <a:off x="1025072" y="178705"/>
            <a:ext cx="9776278" cy="553998"/>
          </a:xfrm>
          <a:prstGeom prst="rect">
            <a:avLst/>
          </a:prstGeom>
          <a:noFill/>
        </p:spPr>
        <p:txBody>
          <a:bodyPr wrap="square" rtlCol="0">
            <a:spAutoFit/>
          </a:bodyPr>
          <a:lstStyle/>
          <a:p>
            <a:pPr algn="ctr"/>
            <a:r>
              <a:rPr lang="en-US" sz="3000" b="1" dirty="0" err="1"/>
              <a:t>Tại</a:t>
            </a:r>
            <a:r>
              <a:rPr lang="en-US" sz="3000" b="1" dirty="0"/>
              <a:t> </a:t>
            </a:r>
            <a:r>
              <a:rPr lang="en-US" sz="3000" b="1" dirty="0" err="1"/>
              <a:t>sao</a:t>
            </a:r>
            <a:r>
              <a:rPr lang="en-US" sz="3000" b="1" dirty="0"/>
              <a:t> </a:t>
            </a:r>
            <a:r>
              <a:rPr lang="en-US" sz="3000" b="1" dirty="0" err="1"/>
              <a:t>Đất</a:t>
            </a:r>
            <a:r>
              <a:rPr lang="en-US" sz="3000" b="1" dirty="0"/>
              <a:t> </a:t>
            </a:r>
            <a:r>
              <a:rPr lang="en-US" sz="3000" b="1" dirty="0" err="1"/>
              <a:t>Nung</a:t>
            </a:r>
            <a:r>
              <a:rPr lang="en-US" sz="3000" b="1" dirty="0"/>
              <a:t> </a:t>
            </a:r>
            <a:r>
              <a:rPr lang="en-US" sz="3000" b="1" dirty="0" err="1"/>
              <a:t>có</a:t>
            </a:r>
            <a:r>
              <a:rPr lang="en-US" sz="3000" b="1" dirty="0"/>
              <a:t> </a:t>
            </a:r>
            <a:r>
              <a:rPr lang="en-US" sz="3000" b="1" dirty="0" err="1"/>
              <a:t>thể</a:t>
            </a:r>
            <a:r>
              <a:rPr lang="en-US" sz="3000" b="1" dirty="0"/>
              <a:t> </a:t>
            </a:r>
            <a:r>
              <a:rPr lang="en-US" sz="3000" b="1" dirty="0" err="1"/>
              <a:t>nhảy</a:t>
            </a:r>
            <a:r>
              <a:rPr lang="en-US" sz="3000" b="1" dirty="0"/>
              <a:t> </a:t>
            </a:r>
            <a:r>
              <a:rPr lang="en-US" sz="3000" b="1" dirty="0" err="1"/>
              <a:t>xuống</a:t>
            </a:r>
            <a:r>
              <a:rPr lang="en-US" sz="3000" b="1" dirty="0"/>
              <a:t> </a:t>
            </a:r>
            <a:r>
              <a:rPr lang="en-US" sz="3000" b="1" dirty="0" err="1"/>
              <a:t>nước</a:t>
            </a:r>
            <a:r>
              <a:rPr lang="en-US" sz="3000" b="1" dirty="0"/>
              <a:t> </a:t>
            </a:r>
            <a:r>
              <a:rPr lang="en-US" sz="3000" b="1" dirty="0" err="1"/>
              <a:t>cứu</a:t>
            </a:r>
            <a:r>
              <a:rPr lang="en-US" sz="3000" b="1" dirty="0"/>
              <a:t> </a:t>
            </a:r>
            <a:r>
              <a:rPr lang="en-US" sz="3000" b="1" dirty="0" err="1"/>
              <a:t>bạn</a:t>
            </a:r>
            <a:r>
              <a:rPr lang="en-US" sz="3000" b="1" dirty="0"/>
              <a:t>?</a:t>
            </a:r>
            <a:endParaRPr lang="vi-VN" sz="3000" b="1" dirty="0"/>
          </a:p>
        </p:txBody>
      </p:sp>
      <p:sp>
        <p:nvSpPr>
          <p:cNvPr id="21" name="Rectangle: Rounded Corners 20">
            <a:extLst>
              <a:ext uri="{FF2B5EF4-FFF2-40B4-BE49-F238E27FC236}">
                <a16:creationId xmlns:a16="http://schemas.microsoft.com/office/drawing/2014/main" id="{2B9A9203-FAC3-4A1A-9407-F7CC37B0BE8E}"/>
              </a:ext>
            </a:extLst>
          </p:cNvPr>
          <p:cNvSpPr/>
          <p:nvPr/>
        </p:nvSpPr>
        <p:spPr>
          <a:xfrm>
            <a:off x="2533677" y="2403467"/>
            <a:ext cx="9066920"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22" name="Rectangle: Rounded Corners 21">
            <a:extLst>
              <a:ext uri="{FF2B5EF4-FFF2-40B4-BE49-F238E27FC236}">
                <a16:creationId xmlns:a16="http://schemas.microsoft.com/office/drawing/2014/main" id="{CAA70D3B-1247-4B15-8EE6-82BCFBE7CA9C}"/>
              </a:ext>
            </a:extLst>
          </p:cNvPr>
          <p:cNvSpPr/>
          <p:nvPr/>
        </p:nvSpPr>
        <p:spPr>
          <a:xfrm>
            <a:off x="445571" y="2731013"/>
            <a:ext cx="783154"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8" name="Rectangle 7">
            <a:extLst>
              <a:ext uri="{FF2B5EF4-FFF2-40B4-BE49-F238E27FC236}">
                <a16:creationId xmlns:a16="http://schemas.microsoft.com/office/drawing/2014/main" id="{3BD24125-82E6-4FCA-8569-B60F426D77E0}"/>
              </a:ext>
            </a:extLst>
          </p:cNvPr>
          <p:cNvSpPr/>
          <p:nvPr/>
        </p:nvSpPr>
        <p:spPr>
          <a:xfrm>
            <a:off x="341195" y="928002"/>
            <a:ext cx="11371834" cy="3985706"/>
          </a:xfrm>
          <a:prstGeom prst="rect">
            <a:avLst/>
          </a:prstGeom>
        </p:spPr>
        <p:txBody>
          <a:bodyPr wrap="square">
            <a:spAutoFit/>
          </a:bodyPr>
          <a:lstStyle/>
          <a:p>
            <a:pPr algn="just"/>
            <a:r>
              <a:rPr lang="en-US" sz="2300" dirty="0">
                <a:solidFill>
                  <a:srgbClr val="000000"/>
                </a:solidFill>
              </a:rPr>
              <a:t>	</a:t>
            </a:r>
            <a:r>
              <a:rPr lang="vi-VN" sz="2300" dirty="0"/>
              <a:t>Lúc ấy, Đất Nung đang đi dọc bờ con ngòi. Thấy hai người bị nạn, chú liền nhảy xuống, vớt lên bờ phơi nắng cho se bột lại.</a:t>
            </a:r>
          </a:p>
          <a:p>
            <a:pPr algn="just"/>
            <a:r>
              <a:rPr lang="vi-VN" sz="2300" dirty="0"/>
              <a:t>	Hai người bột tỉnh dần, nhận ra bạn cũ thì lạ quá, kêu lên:</a:t>
            </a:r>
          </a:p>
          <a:p>
            <a:pPr algn="just"/>
            <a:r>
              <a:rPr lang="vi-VN" sz="2300" dirty="0"/>
              <a:t>	- Ôi, chính anh đã cứu chúng tôi đấy ư? Sao trông anh khác thế?</a:t>
            </a:r>
          </a:p>
          <a:p>
            <a:pPr algn="just"/>
            <a:r>
              <a:rPr lang="vi-VN" sz="2300" dirty="0"/>
              <a:t>	- Có gì đâu, tại tớ nung trong lửa. Bây giờ có thể phơi nắng, phơi mưa hàng đời người.</a:t>
            </a:r>
          </a:p>
          <a:p>
            <a:pPr algn="just"/>
            <a:r>
              <a:rPr lang="vi-VN" sz="2300" dirty="0"/>
              <a:t>	Nàng công chúa phục quá, thì thào với chàng kị sĩ:</a:t>
            </a:r>
          </a:p>
          <a:p>
            <a:pPr algn="just"/>
            <a:r>
              <a:rPr lang="vi-VN" sz="2300" dirty="0"/>
              <a:t>	- Thế mà chúng mình mới chìm xuống nước đã vữa ra.</a:t>
            </a:r>
          </a:p>
          <a:p>
            <a:pPr algn="just"/>
            <a:r>
              <a:rPr lang="en-US" sz="2300" dirty="0"/>
              <a:t>	</a:t>
            </a:r>
            <a:r>
              <a:rPr lang="vi-VN" sz="2300" dirty="0"/>
              <a:t>Đất Nung đánh một câu cộc tuếch:</a:t>
            </a:r>
          </a:p>
          <a:p>
            <a:pPr algn="just"/>
            <a:r>
              <a:rPr lang="vi-VN" sz="2300" dirty="0"/>
              <a:t>	- Vì các đằng ấy đựng trong lọ thủy tinh mà.</a:t>
            </a:r>
          </a:p>
          <a:p>
            <a:pPr algn="just"/>
            <a:r>
              <a:rPr lang="vi-VN" sz="2300" dirty="0"/>
              <a:t>															(Theo NGUYỄN KIÊN)</a:t>
            </a:r>
          </a:p>
        </p:txBody>
      </p:sp>
    </p:spTree>
    <p:extLst>
      <p:ext uri="{BB962C8B-B14F-4D97-AF65-F5344CB8AC3E}">
        <p14:creationId xmlns:p14="http://schemas.microsoft.com/office/powerpoint/2010/main" val="3053924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left)">
                                      <p:cBhvr>
                                        <p:cTn id="10" dur="500"/>
                                        <p:tgtEl>
                                          <p:spTgt spid="4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41"/>
                                        </p:tgtEl>
                                      </p:cBhvr>
                                    </p:animEffect>
                                    <p:set>
                                      <p:cBhvr>
                                        <p:cTn id="40" dur="1" fill="hold">
                                          <p:stCondLst>
                                            <p:cond delay="499"/>
                                          </p:stCondLst>
                                        </p:cTn>
                                        <p:tgtEl>
                                          <p:spTgt spid="41"/>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37"/>
                                        </p:tgtEl>
                                      </p:cBhvr>
                                    </p:animEffect>
                                    <p:set>
                                      <p:cBhvr>
                                        <p:cTn id="46" dur="1" fill="hold">
                                          <p:stCondLst>
                                            <p:cond delay="499"/>
                                          </p:stCondLst>
                                        </p:cTn>
                                        <p:tgtEl>
                                          <p:spTgt spid="37"/>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left)">
                                      <p:cBhvr>
                                        <p:cTn id="65" dur="500"/>
                                        <p:tgtEl>
                                          <p:spTgt spid="21"/>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left)">
                                      <p:cBhvr>
                                        <p:cTn id="69" dur="5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wipe(left)">
                                      <p:cBhvr>
                                        <p:cTn id="7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31" grpId="0" animBg="1"/>
      <p:bldP spid="31" grpId="1" animBg="1"/>
      <p:bldP spid="37" grpId="0"/>
      <p:bldP spid="37" grpId="1"/>
      <p:bldP spid="41" grpId="0"/>
      <p:bldP spid="41" grpId="1"/>
      <p:bldP spid="17" grpId="0"/>
      <p:bldP spid="19" grpId="0"/>
      <p:bldP spid="21" grpId="0" animBg="1"/>
      <p:bldP spid="22"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3BC6536-650A-461F-AB4B-4B9D5D9D3FFA}"/>
              </a:ext>
            </a:extLst>
          </p:cNvPr>
          <p:cNvGrpSpPr/>
          <p:nvPr/>
        </p:nvGrpSpPr>
        <p:grpSpPr>
          <a:xfrm>
            <a:off x="2005781" y="648929"/>
            <a:ext cx="9810650" cy="5692878"/>
            <a:chOff x="2005781" y="648929"/>
            <a:chExt cx="9810650" cy="5692878"/>
          </a:xfrm>
        </p:grpSpPr>
        <p:sp>
          <p:nvSpPr>
            <p:cNvPr id="6" name="Freeform: Shape 5">
              <a:extLst>
                <a:ext uri="{FF2B5EF4-FFF2-40B4-BE49-F238E27FC236}">
                  <a16:creationId xmlns:a16="http://schemas.microsoft.com/office/drawing/2014/main" id="{C42D6D2C-A882-4D0E-8F31-B90C6AEB747E}"/>
                </a:ext>
              </a:extLst>
            </p:cNvPr>
            <p:cNvSpPr/>
            <p:nvPr/>
          </p:nvSpPr>
          <p:spPr>
            <a:xfrm>
              <a:off x="2418735" y="855406"/>
              <a:ext cx="9173497" cy="5279923"/>
            </a:xfrm>
            <a:custGeom>
              <a:avLst/>
              <a:gdLst>
                <a:gd name="connsiteX0" fmla="*/ 0 w 9173497"/>
                <a:gd name="connsiteY0" fmla="*/ 88491 h 5279923"/>
                <a:gd name="connsiteX1" fmla="*/ 8967020 w 9173497"/>
                <a:gd name="connsiteY1" fmla="*/ 0 h 5279923"/>
                <a:gd name="connsiteX2" fmla="*/ 8967020 w 9173497"/>
                <a:gd name="connsiteY2" fmla="*/ 2123768 h 5279923"/>
                <a:gd name="connsiteX3" fmla="*/ 8967020 w 9173497"/>
                <a:gd name="connsiteY3" fmla="*/ 3598607 h 5279923"/>
                <a:gd name="connsiteX4" fmla="*/ 9055510 w 9173497"/>
                <a:gd name="connsiteY4" fmla="*/ 4660491 h 5279923"/>
                <a:gd name="connsiteX5" fmla="*/ 9173497 w 9173497"/>
                <a:gd name="connsiteY5" fmla="*/ 5073446 h 5279923"/>
                <a:gd name="connsiteX6" fmla="*/ 8790039 w 9173497"/>
                <a:gd name="connsiteY6" fmla="*/ 5279923 h 5279923"/>
                <a:gd name="connsiteX7" fmla="*/ 383459 w 9173497"/>
                <a:gd name="connsiteY7" fmla="*/ 5279923 h 5279923"/>
                <a:gd name="connsiteX8" fmla="*/ 29497 w 9173497"/>
                <a:gd name="connsiteY8" fmla="*/ 5279923 h 5279923"/>
                <a:gd name="connsiteX9" fmla="*/ 58994 w 9173497"/>
                <a:gd name="connsiteY9" fmla="*/ 3362633 h 5279923"/>
                <a:gd name="connsiteX10" fmla="*/ 29497 w 9173497"/>
                <a:gd name="connsiteY10" fmla="*/ 2035278 h 5279923"/>
                <a:gd name="connsiteX11" fmla="*/ 0 w 9173497"/>
                <a:gd name="connsiteY11" fmla="*/ 88491 h 527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73497" h="5279923">
                  <a:moveTo>
                    <a:pt x="0" y="88491"/>
                  </a:moveTo>
                  <a:lnTo>
                    <a:pt x="8967020" y="0"/>
                  </a:lnTo>
                  <a:lnTo>
                    <a:pt x="8967020" y="2123768"/>
                  </a:lnTo>
                  <a:lnTo>
                    <a:pt x="8967020" y="3598607"/>
                  </a:lnTo>
                  <a:lnTo>
                    <a:pt x="9055510" y="4660491"/>
                  </a:lnTo>
                  <a:lnTo>
                    <a:pt x="9173497" y="5073446"/>
                  </a:lnTo>
                  <a:lnTo>
                    <a:pt x="8790039" y="5279923"/>
                  </a:lnTo>
                  <a:lnTo>
                    <a:pt x="383459" y="5279923"/>
                  </a:lnTo>
                  <a:lnTo>
                    <a:pt x="29497" y="5279923"/>
                  </a:lnTo>
                  <a:lnTo>
                    <a:pt x="58994" y="3362633"/>
                  </a:lnTo>
                  <a:lnTo>
                    <a:pt x="29497" y="2035278"/>
                  </a:lnTo>
                  <a:lnTo>
                    <a:pt x="0" y="8849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DE2EE3B-B722-486C-AD90-210A439D50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781" y="648929"/>
              <a:ext cx="9810650" cy="5692878"/>
            </a:xfrm>
            <a:prstGeom prst="rect">
              <a:avLst/>
            </a:prstGeom>
          </p:spPr>
        </p:pic>
      </p:grpSp>
      <p:pic>
        <p:nvPicPr>
          <p:cNvPr id="10" name="Picture 9">
            <a:extLst>
              <a:ext uri="{FF2B5EF4-FFF2-40B4-BE49-F238E27FC236}">
                <a16:creationId xmlns:a16="http://schemas.microsoft.com/office/drawing/2014/main" id="{5AB2762E-D653-45C6-ADA3-A02E5D0B6B43}"/>
              </a:ext>
            </a:extLst>
          </p:cNvPr>
          <p:cNvPicPr>
            <a:picLocks noChangeAspect="1"/>
          </p:cNvPicPr>
          <p:nvPr/>
        </p:nvPicPr>
        <p:blipFill rotWithShape="1">
          <a:blip r:embed="rId3">
            <a:extLst>
              <a:ext uri="{28A0092B-C50C-407E-A947-70E740481C1C}">
                <a14:useLocalDpi xmlns:a14="http://schemas.microsoft.com/office/drawing/2010/main" val="0"/>
              </a:ext>
            </a:extLst>
          </a:blip>
          <a:srcRect r="19841" b="70734"/>
          <a:stretch/>
        </p:blipFill>
        <p:spPr>
          <a:xfrm>
            <a:off x="2861187" y="862309"/>
            <a:ext cx="8318090" cy="1615420"/>
          </a:xfrm>
          <a:prstGeom prst="rect">
            <a:avLst/>
          </a:prstGeom>
        </p:spPr>
      </p:pic>
      <p:pic>
        <p:nvPicPr>
          <p:cNvPr id="5" name="Picture 4">
            <a:extLst>
              <a:ext uri="{FF2B5EF4-FFF2-40B4-BE49-F238E27FC236}">
                <a16:creationId xmlns:a16="http://schemas.microsoft.com/office/drawing/2014/main" id="{6872651D-F627-4409-A38C-BB1742D71D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2593257"/>
            <a:ext cx="4530213" cy="4530213"/>
          </a:xfrm>
          <a:prstGeom prst="rect">
            <a:avLst/>
          </a:prstGeom>
        </p:spPr>
      </p:pic>
      <p:sp>
        <p:nvSpPr>
          <p:cNvPr id="8" name="TextBox 7">
            <a:extLst>
              <a:ext uri="{FF2B5EF4-FFF2-40B4-BE49-F238E27FC236}">
                <a16:creationId xmlns:a16="http://schemas.microsoft.com/office/drawing/2014/main" id="{32272A8B-499A-4E6E-A0A3-6756A1AB4946}"/>
              </a:ext>
            </a:extLst>
          </p:cNvPr>
          <p:cNvSpPr txBox="1"/>
          <p:nvPr/>
        </p:nvSpPr>
        <p:spPr>
          <a:xfrm>
            <a:off x="3149456" y="1233828"/>
            <a:ext cx="7308994" cy="1169551"/>
          </a:xfrm>
          <a:prstGeom prst="rect">
            <a:avLst/>
          </a:prstGeom>
          <a:noFill/>
        </p:spPr>
        <p:txBody>
          <a:bodyPr wrap="square" rtlCol="0">
            <a:spAutoFit/>
          </a:bodyPr>
          <a:lstStyle/>
          <a:p>
            <a:pPr algn="ctr">
              <a:spcBef>
                <a:spcPct val="50000"/>
              </a:spcBef>
            </a:pPr>
            <a:r>
              <a:rPr lang="en-US" sz="3500" b="1" dirty="0"/>
              <a:t>Theo </a:t>
            </a:r>
            <a:r>
              <a:rPr lang="en-US" sz="3500" b="1" dirty="0" err="1"/>
              <a:t>em</a:t>
            </a:r>
            <a:r>
              <a:rPr lang="en-US" sz="3500" b="1" dirty="0"/>
              <a:t>, </a:t>
            </a:r>
            <a:r>
              <a:rPr lang="en-US" sz="3500" b="1" dirty="0" err="1"/>
              <a:t>câu</a:t>
            </a:r>
            <a:r>
              <a:rPr lang="en-US" sz="3500" b="1" dirty="0"/>
              <a:t> </a:t>
            </a:r>
            <a:r>
              <a:rPr lang="en-US" sz="3500" b="1" dirty="0" err="1"/>
              <a:t>nói</a:t>
            </a:r>
            <a:r>
              <a:rPr lang="en-US" sz="3500" b="1" dirty="0"/>
              <a:t> </a:t>
            </a:r>
            <a:r>
              <a:rPr lang="en-US" sz="3500" b="1" dirty="0" err="1"/>
              <a:t>cộc</a:t>
            </a:r>
            <a:r>
              <a:rPr lang="en-US" sz="3500" b="1" dirty="0"/>
              <a:t> </a:t>
            </a:r>
            <a:r>
              <a:rPr lang="en-US" sz="3500" b="1" dirty="0" err="1"/>
              <a:t>tuếch</a:t>
            </a:r>
            <a:r>
              <a:rPr lang="en-US" sz="3500" b="1" dirty="0"/>
              <a:t> </a:t>
            </a:r>
            <a:r>
              <a:rPr lang="en-US" sz="3500" b="1" dirty="0" err="1"/>
              <a:t>của</a:t>
            </a:r>
            <a:r>
              <a:rPr lang="en-US" sz="3500" b="1" dirty="0"/>
              <a:t> </a:t>
            </a:r>
            <a:r>
              <a:rPr lang="en-US" sz="3500" b="1" dirty="0" err="1"/>
              <a:t>Đất</a:t>
            </a:r>
            <a:r>
              <a:rPr lang="en-US" sz="3500" b="1" dirty="0"/>
              <a:t> </a:t>
            </a:r>
            <a:r>
              <a:rPr lang="en-US" sz="3500" b="1" dirty="0" err="1"/>
              <a:t>Nung</a:t>
            </a:r>
            <a:r>
              <a:rPr lang="en-US" sz="3500" b="1" dirty="0"/>
              <a:t> </a:t>
            </a:r>
            <a:r>
              <a:rPr lang="en-US" sz="3500" b="1" dirty="0" err="1"/>
              <a:t>có</a:t>
            </a:r>
            <a:r>
              <a:rPr lang="en-US" sz="3500" b="1" dirty="0"/>
              <a:t> ý </a:t>
            </a:r>
            <a:r>
              <a:rPr lang="en-US" sz="3500" b="1" dirty="0" err="1"/>
              <a:t>nghĩa</a:t>
            </a:r>
            <a:r>
              <a:rPr lang="en-US" sz="3500" b="1" dirty="0"/>
              <a:t> </a:t>
            </a:r>
            <a:r>
              <a:rPr lang="en-US" sz="3500" b="1" dirty="0" err="1"/>
              <a:t>gì</a:t>
            </a:r>
            <a:r>
              <a:rPr lang="en-US" sz="3500" b="1" dirty="0"/>
              <a:t>?</a:t>
            </a:r>
            <a:endParaRPr lang="en-US" sz="3500" b="1" dirty="0">
              <a:solidFill>
                <a:schemeClr val="bg1"/>
              </a:solidFill>
            </a:endParaRPr>
          </a:p>
        </p:txBody>
      </p:sp>
      <p:sp>
        <p:nvSpPr>
          <p:cNvPr id="9" name="Rectangle 8">
            <a:extLst>
              <a:ext uri="{FF2B5EF4-FFF2-40B4-BE49-F238E27FC236}">
                <a16:creationId xmlns:a16="http://schemas.microsoft.com/office/drawing/2014/main" id="{DAAECD1A-B9A8-48D6-A2A9-71A368C202ED}"/>
              </a:ext>
            </a:extLst>
          </p:cNvPr>
          <p:cNvSpPr/>
          <p:nvPr/>
        </p:nvSpPr>
        <p:spPr>
          <a:xfrm>
            <a:off x="3143250" y="2727370"/>
            <a:ext cx="7600950" cy="2785378"/>
          </a:xfrm>
          <a:prstGeom prst="rect">
            <a:avLst/>
          </a:prstGeom>
        </p:spPr>
        <p:txBody>
          <a:bodyPr wrap="square">
            <a:spAutoFit/>
          </a:bodyPr>
          <a:lstStyle/>
          <a:p>
            <a:pPr algn="just"/>
            <a:r>
              <a:rPr lang="en-US" sz="3500" dirty="0">
                <a:solidFill>
                  <a:srgbClr val="000000"/>
                </a:solidFill>
              </a:rPr>
              <a:t>	</a:t>
            </a:r>
            <a:r>
              <a:rPr lang="vi-VN" sz="3500" dirty="0">
                <a:solidFill>
                  <a:srgbClr val="000000"/>
                </a:solidFill>
              </a:rPr>
              <a:t>Câu nói cộc tuếch của Đất Nung ở cuối truyện có nghĩa là cần phải chịu rèn luyện, thử thách khó khăn thì mới cứng rắn, chịu được nắng mưa mới trở thành người hữu ích được.</a:t>
            </a:r>
            <a:endParaRPr lang="en-US" sz="3500" dirty="0"/>
          </a:p>
        </p:txBody>
      </p:sp>
    </p:spTree>
    <p:extLst>
      <p:ext uri="{BB962C8B-B14F-4D97-AF65-F5344CB8AC3E}">
        <p14:creationId xmlns:p14="http://schemas.microsoft.com/office/powerpoint/2010/main" val="2755894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1"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3BC6536-650A-461F-AB4B-4B9D5D9D3FFA}"/>
              </a:ext>
            </a:extLst>
          </p:cNvPr>
          <p:cNvGrpSpPr/>
          <p:nvPr/>
        </p:nvGrpSpPr>
        <p:grpSpPr>
          <a:xfrm>
            <a:off x="2005781" y="648929"/>
            <a:ext cx="9810650" cy="5692878"/>
            <a:chOff x="2005781" y="648929"/>
            <a:chExt cx="9810650" cy="5692878"/>
          </a:xfrm>
        </p:grpSpPr>
        <p:sp>
          <p:nvSpPr>
            <p:cNvPr id="6" name="Freeform: Shape 5">
              <a:extLst>
                <a:ext uri="{FF2B5EF4-FFF2-40B4-BE49-F238E27FC236}">
                  <a16:creationId xmlns:a16="http://schemas.microsoft.com/office/drawing/2014/main" id="{C42D6D2C-A882-4D0E-8F31-B90C6AEB747E}"/>
                </a:ext>
              </a:extLst>
            </p:cNvPr>
            <p:cNvSpPr/>
            <p:nvPr/>
          </p:nvSpPr>
          <p:spPr>
            <a:xfrm>
              <a:off x="2418735" y="855406"/>
              <a:ext cx="9173497" cy="5279923"/>
            </a:xfrm>
            <a:custGeom>
              <a:avLst/>
              <a:gdLst>
                <a:gd name="connsiteX0" fmla="*/ 0 w 9173497"/>
                <a:gd name="connsiteY0" fmla="*/ 88491 h 5279923"/>
                <a:gd name="connsiteX1" fmla="*/ 8967020 w 9173497"/>
                <a:gd name="connsiteY1" fmla="*/ 0 h 5279923"/>
                <a:gd name="connsiteX2" fmla="*/ 8967020 w 9173497"/>
                <a:gd name="connsiteY2" fmla="*/ 2123768 h 5279923"/>
                <a:gd name="connsiteX3" fmla="*/ 8967020 w 9173497"/>
                <a:gd name="connsiteY3" fmla="*/ 3598607 h 5279923"/>
                <a:gd name="connsiteX4" fmla="*/ 9055510 w 9173497"/>
                <a:gd name="connsiteY4" fmla="*/ 4660491 h 5279923"/>
                <a:gd name="connsiteX5" fmla="*/ 9173497 w 9173497"/>
                <a:gd name="connsiteY5" fmla="*/ 5073446 h 5279923"/>
                <a:gd name="connsiteX6" fmla="*/ 8790039 w 9173497"/>
                <a:gd name="connsiteY6" fmla="*/ 5279923 h 5279923"/>
                <a:gd name="connsiteX7" fmla="*/ 383459 w 9173497"/>
                <a:gd name="connsiteY7" fmla="*/ 5279923 h 5279923"/>
                <a:gd name="connsiteX8" fmla="*/ 29497 w 9173497"/>
                <a:gd name="connsiteY8" fmla="*/ 5279923 h 5279923"/>
                <a:gd name="connsiteX9" fmla="*/ 58994 w 9173497"/>
                <a:gd name="connsiteY9" fmla="*/ 3362633 h 5279923"/>
                <a:gd name="connsiteX10" fmla="*/ 29497 w 9173497"/>
                <a:gd name="connsiteY10" fmla="*/ 2035278 h 5279923"/>
                <a:gd name="connsiteX11" fmla="*/ 0 w 9173497"/>
                <a:gd name="connsiteY11" fmla="*/ 88491 h 527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73497" h="5279923">
                  <a:moveTo>
                    <a:pt x="0" y="88491"/>
                  </a:moveTo>
                  <a:lnTo>
                    <a:pt x="8967020" y="0"/>
                  </a:lnTo>
                  <a:lnTo>
                    <a:pt x="8967020" y="2123768"/>
                  </a:lnTo>
                  <a:lnTo>
                    <a:pt x="8967020" y="3598607"/>
                  </a:lnTo>
                  <a:lnTo>
                    <a:pt x="9055510" y="4660491"/>
                  </a:lnTo>
                  <a:lnTo>
                    <a:pt x="9173497" y="5073446"/>
                  </a:lnTo>
                  <a:lnTo>
                    <a:pt x="8790039" y="5279923"/>
                  </a:lnTo>
                  <a:lnTo>
                    <a:pt x="383459" y="5279923"/>
                  </a:lnTo>
                  <a:lnTo>
                    <a:pt x="29497" y="5279923"/>
                  </a:lnTo>
                  <a:lnTo>
                    <a:pt x="58994" y="3362633"/>
                  </a:lnTo>
                  <a:lnTo>
                    <a:pt x="29497" y="2035278"/>
                  </a:lnTo>
                  <a:lnTo>
                    <a:pt x="0" y="8849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DE2EE3B-B722-486C-AD90-210A439D50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781" y="648929"/>
              <a:ext cx="9810650" cy="5692878"/>
            </a:xfrm>
            <a:prstGeom prst="rect">
              <a:avLst/>
            </a:prstGeom>
          </p:spPr>
        </p:pic>
      </p:grpSp>
      <p:pic>
        <p:nvPicPr>
          <p:cNvPr id="13" name="Picture 12">
            <a:extLst>
              <a:ext uri="{FF2B5EF4-FFF2-40B4-BE49-F238E27FC236}">
                <a16:creationId xmlns:a16="http://schemas.microsoft.com/office/drawing/2014/main" id="{968839A8-8197-402A-9F5E-53A2EC6EB7B7}"/>
              </a:ext>
            </a:extLst>
          </p:cNvPr>
          <p:cNvPicPr>
            <a:picLocks noChangeAspect="1"/>
          </p:cNvPicPr>
          <p:nvPr/>
        </p:nvPicPr>
        <p:blipFill rotWithShape="1">
          <a:blip r:embed="rId3">
            <a:extLst>
              <a:ext uri="{28A0092B-C50C-407E-A947-70E740481C1C}">
                <a14:useLocalDpi xmlns:a14="http://schemas.microsoft.com/office/drawing/2010/main" val="0"/>
              </a:ext>
            </a:extLst>
          </a:blip>
          <a:srcRect r="19841" b="70734"/>
          <a:stretch/>
        </p:blipFill>
        <p:spPr>
          <a:xfrm>
            <a:off x="2846438" y="1107740"/>
            <a:ext cx="8318090" cy="1172968"/>
          </a:xfrm>
          <a:prstGeom prst="rect">
            <a:avLst/>
          </a:prstGeom>
        </p:spPr>
      </p:pic>
      <p:pic>
        <p:nvPicPr>
          <p:cNvPr id="5" name="Picture 4">
            <a:extLst>
              <a:ext uri="{FF2B5EF4-FFF2-40B4-BE49-F238E27FC236}">
                <a16:creationId xmlns:a16="http://schemas.microsoft.com/office/drawing/2014/main" id="{6872651D-F627-4409-A38C-BB1742D71D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2593257"/>
            <a:ext cx="4530213" cy="4530213"/>
          </a:xfrm>
          <a:prstGeom prst="rect">
            <a:avLst/>
          </a:prstGeom>
        </p:spPr>
      </p:pic>
      <p:sp>
        <p:nvSpPr>
          <p:cNvPr id="14" name="Rectangle 13"/>
          <p:cNvSpPr/>
          <p:nvPr/>
        </p:nvSpPr>
        <p:spPr>
          <a:xfrm>
            <a:off x="3259748" y="1308833"/>
            <a:ext cx="8745438" cy="830997"/>
          </a:xfrm>
          <a:prstGeom prst="rect">
            <a:avLst/>
          </a:prstGeom>
        </p:spPr>
        <p:txBody>
          <a:bodyPr wrap="square">
            <a:spAutoFit/>
          </a:bodyPr>
          <a:lstStyle/>
          <a:p>
            <a:r>
              <a:rPr lang="en-US" sz="4800" b="1" dirty="0" err="1" smtClean="0">
                <a:latin typeface="Times New Roman" pitchFamily="18" charset="0"/>
                <a:cs typeface="Times New Roman" pitchFamily="18" charset="0"/>
              </a:rPr>
              <a:t>Đoạn</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cuối</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bài</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kể</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chuyện</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gì</a:t>
            </a:r>
            <a:r>
              <a:rPr lang="en-US" sz="4800" b="1" dirty="0" smtClean="0">
                <a:latin typeface="Times New Roman" pitchFamily="18" charset="0"/>
                <a:cs typeface="Times New Roman" pitchFamily="18" charset="0"/>
              </a:rPr>
              <a:t>?</a:t>
            </a:r>
            <a:endParaRPr lang="en-US" sz="4800" b="1" dirty="0">
              <a:latin typeface="Times New Roman" pitchFamily="18" charset="0"/>
              <a:cs typeface="Times New Roman" pitchFamily="18" charset="0"/>
            </a:endParaRPr>
          </a:p>
        </p:txBody>
      </p:sp>
      <p:sp>
        <p:nvSpPr>
          <p:cNvPr id="15" name="Rectangle 14"/>
          <p:cNvSpPr/>
          <p:nvPr/>
        </p:nvSpPr>
        <p:spPr>
          <a:xfrm>
            <a:off x="3003540" y="2812036"/>
            <a:ext cx="8160988" cy="769441"/>
          </a:xfrm>
          <a:prstGeom prst="rect">
            <a:avLst/>
          </a:prstGeom>
          <a:solidFill>
            <a:schemeClr val="bg1"/>
          </a:solidFill>
        </p:spPr>
        <p:txBody>
          <a:bodyPr wrap="square">
            <a:spAutoFit/>
          </a:bodyPr>
          <a:lstStyle/>
          <a:p>
            <a:pPr algn="ctr"/>
            <a:r>
              <a:rPr lang="en-US" sz="4400" b="1" dirty="0" smtClean="0">
                <a:solidFill>
                  <a:srgbClr val="FF0000"/>
                </a:solidFill>
                <a:latin typeface="Times New Roman" pitchFamily="18" charset="0"/>
                <a:cs typeface="Times New Roman" pitchFamily="18" charset="0"/>
              </a:rPr>
              <a:t>Ý2: </a:t>
            </a:r>
            <a:r>
              <a:rPr lang="en-US" sz="4400" b="1" dirty="0" err="1" smtClean="0">
                <a:solidFill>
                  <a:srgbClr val="FF0000"/>
                </a:solidFill>
                <a:latin typeface="Times New Roman" pitchFamily="18" charset="0"/>
                <a:cs typeface="Times New Roman" pitchFamily="18" charset="0"/>
              </a:rPr>
              <a:t>Đất</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Nung</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cứu</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bạn</a:t>
            </a:r>
            <a:r>
              <a:rPr lang="en-US" sz="4400" b="1" dirty="0" smtClean="0">
                <a:solidFill>
                  <a:srgbClr val="FF0000"/>
                </a:solidFill>
                <a:latin typeface="Times New Roman" pitchFamily="18" charset="0"/>
                <a:cs typeface="Times New Roman" pitchFamily="18" charset="0"/>
              </a:rPr>
              <a:t>.</a:t>
            </a:r>
            <a:endParaRPr lang="en-US" sz="4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0111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3BC6536-650A-461F-AB4B-4B9D5D9D3FFA}"/>
              </a:ext>
            </a:extLst>
          </p:cNvPr>
          <p:cNvGrpSpPr/>
          <p:nvPr/>
        </p:nvGrpSpPr>
        <p:grpSpPr>
          <a:xfrm>
            <a:off x="2005781" y="648929"/>
            <a:ext cx="9810650" cy="5692878"/>
            <a:chOff x="2005781" y="648929"/>
            <a:chExt cx="9810650" cy="5692878"/>
          </a:xfrm>
        </p:grpSpPr>
        <p:sp>
          <p:nvSpPr>
            <p:cNvPr id="6" name="Freeform: Shape 5">
              <a:extLst>
                <a:ext uri="{FF2B5EF4-FFF2-40B4-BE49-F238E27FC236}">
                  <a16:creationId xmlns:a16="http://schemas.microsoft.com/office/drawing/2014/main" id="{C42D6D2C-A882-4D0E-8F31-B90C6AEB747E}"/>
                </a:ext>
              </a:extLst>
            </p:cNvPr>
            <p:cNvSpPr/>
            <p:nvPr/>
          </p:nvSpPr>
          <p:spPr>
            <a:xfrm>
              <a:off x="2418735" y="855406"/>
              <a:ext cx="9173497" cy="5279923"/>
            </a:xfrm>
            <a:custGeom>
              <a:avLst/>
              <a:gdLst>
                <a:gd name="connsiteX0" fmla="*/ 0 w 9173497"/>
                <a:gd name="connsiteY0" fmla="*/ 88491 h 5279923"/>
                <a:gd name="connsiteX1" fmla="*/ 8967020 w 9173497"/>
                <a:gd name="connsiteY1" fmla="*/ 0 h 5279923"/>
                <a:gd name="connsiteX2" fmla="*/ 8967020 w 9173497"/>
                <a:gd name="connsiteY2" fmla="*/ 2123768 h 5279923"/>
                <a:gd name="connsiteX3" fmla="*/ 8967020 w 9173497"/>
                <a:gd name="connsiteY3" fmla="*/ 3598607 h 5279923"/>
                <a:gd name="connsiteX4" fmla="*/ 9055510 w 9173497"/>
                <a:gd name="connsiteY4" fmla="*/ 4660491 h 5279923"/>
                <a:gd name="connsiteX5" fmla="*/ 9173497 w 9173497"/>
                <a:gd name="connsiteY5" fmla="*/ 5073446 h 5279923"/>
                <a:gd name="connsiteX6" fmla="*/ 8790039 w 9173497"/>
                <a:gd name="connsiteY6" fmla="*/ 5279923 h 5279923"/>
                <a:gd name="connsiteX7" fmla="*/ 383459 w 9173497"/>
                <a:gd name="connsiteY7" fmla="*/ 5279923 h 5279923"/>
                <a:gd name="connsiteX8" fmla="*/ 29497 w 9173497"/>
                <a:gd name="connsiteY8" fmla="*/ 5279923 h 5279923"/>
                <a:gd name="connsiteX9" fmla="*/ 58994 w 9173497"/>
                <a:gd name="connsiteY9" fmla="*/ 3362633 h 5279923"/>
                <a:gd name="connsiteX10" fmla="*/ 29497 w 9173497"/>
                <a:gd name="connsiteY10" fmla="*/ 2035278 h 5279923"/>
                <a:gd name="connsiteX11" fmla="*/ 0 w 9173497"/>
                <a:gd name="connsiteY11" fmla="*/ 88491 h 527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73497" h="5279923">
                  <a:moveTo>
                    <a:pt x="0" y="88491"/>
                  </a:moveTo>
                  <a:lnTo>
                    <a:pt x="8967020" y="0"/>
                  </a:lnTo>
                  <a:lnTo>
                    <a:pt x="8967020" y="2123768"/>
                  </a:lnTo>
                  <a:lnTo>
                    <a:pt x="8967020" y="3598607"/>
                  </a:lnTo>
                  <a:lnTo>
                    <a:pt x="9055510" y="4660491"/>
                  </a:lnTo>
                  <a:lnTo>
                    <a:pt x="9173497" y="5073446"/>
                  </a:lnTo>
                  <a:lnTo>
                    <a:pt x="8790039" y="5279923"/>
                  </a:lnTo>
                  <a:lnTo>
                    <a:pt x="383459" y="5279923"/>
                  </a:lnTo>
                  <a:lnTo>
                    <a:pt x="29497" y="5279923"/>
                  </a:lnTo>
                  <a:lnTo>
                    <a:pt x="58994" y="3362633"/>
                  </a:lnTo>
                  <a:lnTo>
                    <a:pt x="29497" y="2035278"/>
                  </a:lnTo>
                  <a:lnTo>
                    <a:pt x="0" y="8849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DE2EE3B-B722-486C-AD90-210A439D50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781" y="648929"/>
              <a:ext cx="9810650" cy="5692878"/>
            </a:xfrm>
            <a:prstGeom prst="rect">
              <a:avLst/>
            </a:prstGeom>
          </p:spPr>
        </p:pic>
      </p:grpSp>
      <p:pic>
        <p:nvPicPr>
          <p:cNvPr id="13" name="Picture 12">
            <a:extLst>
              <a:ext uri="{FF2B5EF4-FFF2-40B4-BE49-F238E27FC236}">
                <a16:creationId xmlns:a16="http://schemas.microsoft.com/office/drawing/2014/main" id="{968839A8-8197-402A-9F5E-53A2EC6EB7B7}"/>
              </a:ext>
            </a:extLst>
          </p:cNvPr>
          <p:cNvPicPr>
            <a:picLocks noChangeAspect="1"/>
          </p:cNvPicPr>
          <p:nvPr/>
        </p:nvPicPr>
        <p:blipFill rotWithShape="1">
          <a:blip r:embed="rId3">
            <a:extLst>
              <a:ext uri="{28A0092B-C50C-407E-A947-70E740481C1C}">
                <a14:useLocalDpi xmlns:a14="http://schemas.microsoft.com/office/drawing/2010/main" val="0"/>
              </a:ext>
            </a:extLst>
          </a:blip>
          <a:srcRect r="19841" b="70734"/>
          <a:stretch/>
        </p:blipFill>
        <p:spPr>
          <a:xfrm>
            <a:off x="2861187" y="862309"/>
            <a:ext cx="8318090" cy="1172968"/>
          </a:xfrm>
          <a:prstGeom prst="rect">
            <a:avLst/>
          </a:prstGeom>
        </p:spPr>
      </p:pic>
      <p:pic>
        <p:nvPicPr>
          <p:cNvPr id="5" name="Picture 4">
            <a:extLst>
              <a:ext uri="{FF2B5EF4-FFF2-40B4-BE49-F238E27FC236}">
                <a16:creationId xmlns:a16="http://schemas.microsoft.com/office/drawing/2014/main" id="{6872651D-F627-4409-A38C-BB1742D71D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2593257"/>
            <a:ext cx="4530213" cy="4530213"/>
          </a:xfrm>
          <a:prstGeom prst="rect">
            <a:avLst/>
          </a:prstGeom>
        </p:spPr>
      </p:pic>
      <p:sp>
        <p:nvSpPr>
          <p:cNvPr id="8" name="TextBox 7">
            <a:extLst>
              <a:ext uri="{FF2B5EF4-FFF2-40B4-BE49-F238E27FC236}">
                <a16:creationId xmlns:a16="http://schemas.microsoft.com/office/drawing/2014/main" id="{32272A8B-499A-4E6E-A0A3-6756A1AB4946}"/>
              </a:ext>
            </a:extLst>
          </p:cNvPr>
          <p:cNvSpPr txBox="1"/>
          <p:nvPr/>
        </p:nvSpPr>
        <p:spPr>
          <a:xfrm>
            <a:off x="3149456" y="1233828"/>
            <a:ext cx="7308994" cy="630942"/>
          </a:xfrm>
          <a:prstGeom prst="rect">
            <a:avLst/>
          </a:prstGeom>
          <a:noFill/>
        </p:spPr>
        <p:txBody>
          <a:bodyPr wrap="square" rtlCol="0">
            <a:spAutoFit/>
          </a:bodyPr>
          <a:lstStyle/>
          <a:p>
            <a:pPr algn="ctr">
              <a:spcBef>
                <a:spcPct val="50000"/>
              </a:spcBef>
            </a:pPr>
            <a:r>
              <a:rPr lang="en-US" sz="3500" b="1" dirty="0" err="1"/>
              <a:t>Đặt</a:t>
            </a:r>
            <a:r>
              <a:rPr lang="en-US" sz="3500" b="1" dirty="0"/>
              <a:t> </a:t>
            </a:r>
            <a:r>
              <a:rPr lang="en-US" sz="3500" b="1" dirty="0" err="1"/>
              <a:t>thêm</a:t>
            </a:r>
            <a:r>
              <a:rPr lang="en-US" sz="3500" b="1" dirty="0"/>
              <a:t> </a:t>
            </a:r>
            <a:r>
              <a:rPr lang="en-US" sz="3500" b="1" dirty="0" err="1"/>
              <a:t>tên</a:t>
            </a:r>
            <a:r>
              <a:rPr lang="en-US" sz="3500" b="1" dirty="0"/>
              <a:t> </a:t>
            </a:r>
            <a:r>
              <a:rPr lang="en-US" sz="3500" b="1" dirty="0" err="1"/>
              <a:t>khác</a:t>
            </a:r>
            <a:r>
              <a:rPr lang="en-US" sz="3500" b="1" dirty="0"/>
              <a:t> </a:t>
            </a:r>
            <a:r>
              <a:rPr lang="en-US" sz="3500" b="1" dirty="0" err="1"/>
              <a:t>cho</a:t>
            </a:r>
            <a:r>
              <a:rPr lang="en-US" sz="3500" b="1" dirty="0"/>
              <a:t> </a:t>
            </a:r>
            <a:r>
              <a:rPr lang="en-US" sz="3500" b="1" dirty="0" err="1"/>
              <a:t>truyện</a:t>
            </a:r>
            <a:endParaRPr lang="en-US" sz="3500" b="1" dirty="0">
              <a:solidFill>
                <a:schemeClr val="bg1"/>
              </a:solidFill>
            </a:endParaRPr>
          </a:p>
        </p:txBody>
      </p:sp>
      <p:sp>
        <p:nvSpPr>
          <p:cNvPr id="9" name="Rectangle 8">
            <a:extLst>
              <a:ext uri="{FF2B5EF4-FFF2-40B4-BE49-F238E27FC236}">
                <a16:creationId xmlns:a16="http://schemas.microsoft.com/office/drawing/2014/main" id="{DAAECD1A-B9A8-48D6-A2A9-71A368C202ED}"/>
              </a:ext>
            </a:extLst>
          </p:cNvPr>
          <p:cNvSpPr/>
          <p:nvPr/>
        </p:nvSpPr>
        <p:spPr>
          <a:xfrm>
            <a:off x="2438400" y="2022520"/>
            <a:ext cx="7600950" cy="646331"/>
          </a:xfrm>
          <a:prstGeom prst="rect">
            <a:avLst/>
          </a:prstGeom>
        </p:spPr>
        <p:txBody>
          <a:bodyPr wrap="square">
            <a:spAutoFit/>
          </a:bodyPr>
          <a:lstStyle/>
          <a:p>
            <a:pPr algn="just"/>
            <a:r>
              <a:rPr lang="en-US" sz="3500" dirty="0">
                <a:solidFill>
                  <a:srgbClr val="000000"/>
                </a:solidFill>
              </a:rPr>
              <a:t>	</a:t>
            </a:r>
            <a:r>
              <a:rPr lang="en-US" sz="3600" dirty="0" err="1">
                <a:solidFill>
                  <a:srgbClr val="000000"/>
                </a:solidFill>
              </a:rPr>
              <a:t>Hãy</a:t>
            </a:r>
            <a:r>
              <a:rPr lang="en-US" sz="3600" dirty="0">
                <a:solidFill>
                  <a:srgbClr val="000000"/>
                </a:solidFill>
              </a:rPr>
              <a:t> </a:t>
            </a:r>
            <a:r>
              <a:rPr lang="en-US" sz="3600" dirty="0" err="1">
                <a:solidFill>
                  <a:srgbClr val="000000"/>
                </a:solidFill>
              </a:rPr>
              <a:t>tôi</a:t>
            </a:r>
            <a:r>
              <a:rPr lang="en-US" sz="3600" dirty="0">
                <a:solidFill>
                  <a:srgbClr val="000000"/>
                </a:solidFill>
              </a:rPr>
              <a:t> </a:t>
            </a:r>
            <a:r>
              <a:rPr lang="en-US" sz="3600" dirty="0" err="1">
                <a:solidFill>
                  <a:srgbClr val="000000"/>
                </a:solidFill>
              </a:rPr>
              <a:t>luyện</a:t>
            </a:r>
            <a:r>
              <a:rPr lang="en-US" sz="3600" dirty="0">
                <a:solidFill>
                  <a:srgbClr val="000000"/>
                </a:solidFill>
              </a:rPr>
              <a:t> </a:t>
            </a:r>
            <a:r>
              <a:rPr lang="en-US" sz="3600" dirty="0" err="1">
                <a:solidFill>
                  <a:srgbClr val="000000"/>
                </a:solidFill>
              </a:rPr>
              <a:t>trong</a:t>
            </a:r>
            <a:r>
              <a:rPr lang="en-US" sz="3600" dirty="0">
                <a:solidFill>
                  <a:srgbClr val="000000"/>
                </a:solidFill>
              </a:rPr>
              <a:t> </a:t>
            </a:r>
            <a:r>
              <a:rPr lang="en-US" sz="3600" dirty="0" err="1">
                <a:solidFill>
                  <a:srgbClr val="000000"/>
                </a:solidFill>
              </a:rPr>
              <a:t>lửa</a:t>
            </a:r>
            <a:r>
              <a:rPr lang="en-US" sz="3600" dirty="0">
                <a:solidFill>
                  <a:srgbClr val="000000"/>
                </a:solidFill>
              </a:rPr>
              <a:t> </a:t>
            </a:r>
            <a:r>
              <a:rPr lang="en-US" sz="3600" dirty="0" err="1">
                <a:solidFill>
                  <a:srgbClr val="000000"/>
                </a:solidFill>
              </a:rPr>
              <a:t>đỏ</a:t>
            </a:r>
            <a:endParaRPr lang="en-US" sz="3600" dirty="0">
              <a:solidFill>
                <a:srgbClr val="000000"/>
              </a:solidFill>
            </a:endParaRPr>
          </a:p>
        </p:txBody>
      </p:sp>
      <p:sp>
        <p:nvSpPr>
          <p:cNvPr id="10" name="Rectangle 9">
            <a:extLst>
              <a:ext uri="{FF2B5EF4-FFF2-40B4-BE49-F238E27FC236}">
                <a16:creationId xmlns:a16="http://schemas.microsoft.com/office/drawing/2014/main" id="{46EE666C-3435-4E12-B062-ED992E64ECAC}"/>
              </a:ext>
            </a:extLst>
          </p:cNvPr>
          <p:cNvSpPr/>
          <p:nvPr/>
        </p:nvSpPr>
        <p:spPr>
          <a:xfrm>
            <a:off x="2305050" y="2917870"/>
            <a:ext cx="8801100" cy="646331"/>
          </a:xfrm>
          <a:prstGeom prst="rect">
            <a:avLst/>
          </a:prstGeom>
        </p:spPr>
        <p:txBody>
          <a:bodyPr wrap="square">
            <a:spAutoFit/>
          </a:bodyPr>
          <a:lstStyle/>
          <a:p>
            <a:pPr algn="just"/>
            <a:r>
              <a:rPr lang="en-US" sz="3500" dirty="0">
                <a:solidFill>
                  <a:srgbClr val="000000"/>
                </a:solidFill>
              </a:rPr>
              <a:t>	</a:t>
            </a:r>
            <a:r>
              <a:rPr lang="en-US" sz="3600" dirty="0">
                <a:solidFill>
                  <a:srgbClr val="000000"/>
                </a:solidFill>
              </a:rPr>
              <a:t> </a:t>
            </a:r>
            <a:r>
              <a:rPr lang="en-US" sz="3600" dirty="0" err="1">
                <a:solidFill>
                  <a:srgbClr val="000000"/>
                </a:solidFill>
              </a:rPr>
              <a:t>Có</a:t>
            </a:r>
            <a:r>
              <a:rPr lang="en-US" sz="3600" dirty="0">
                <a:solidFill>
                  <a:srgbClr val="000000"/>
                </a:solidFill>
              </a:rPr>
              <a:t> </a:t>
            </a:r>
            <a:r>
              <a:rPr lang="en-US" sz="3600" dirty="0" err="1">
                <a:solidFill>
                  <a:srgbClr val="000000"/>
                </a:solidFill>
              </a:rPr>
              <a:t>chịu</a:t>
            </a:r>
            <a:r>
              <a:rPr lang="en-US" sz="3600" dirty="0">
                <a:solidFill>
                  <a:srgbClr val="000000"/>
                </a:solidFill>
              </a:rPr>
              <a:t> </a:t>
            </a:r>
            <a:r>
              <a:rPr lang="en-US" sz="3600" dirty="0" err="1">
                <a:solidFill>
                  <a:srgbClr val="000000"/>
                </a:solidFill>
              </a:rPr>
              <a:t>rèn</a:t>
            </a:r>
            <a:r>
              <a:rPr lang="en-US" sz="3600" dirty="0">
                <a:solidFill>
                  <a:srgbClr val="000000"/>
                </a:solidFill>
              </a:rPr>
              <a:t> </a:t>
            </a:r>
            <a:r>
              <a:rPr lang="en-US" sz="3600" dirty="0" err="1">
                <a:solidFill>
                  <a:srgbClr val="000000"/>
                </a:solidFill>
              </a:rPr>
              <a:t>luyện</a:t>
            </a:r>
            <a:r>
              <a:rPr lang="en-US" sz="3600" dirty="0">
                <a:solidFill>
                  <a:srgbClr val="000000"/>
                </a:solidFill>
              </a:rPr>
              <a:t> </a:t>
            </a:r>
            <a:r>
              <a:rPr lang="en-US" sz="3600" dirty="0" err="1">
                <a:solidFill>
                  <a:srgbClr val="000000"/>
                </a:solidFill>
              </a:rPr>
              <a:t>mới</a:t>
            </a:r>
            <a:r>
              <a:rPr lang="en-US" sz="3600" dirty="0">
                <a:solidFill>
                  <a:srgbClr val="000000"/>
                </a:solidFill>
              </a:rPr>
              <a:t> </a:t>
            </a:r>
            <a:r>
              <a:rPr lang="en-US" sz="3600" dirty="0" err="1">
                <a:solidFill>
                  <a:srgbClr val="000000"/>
                </a:solidFill>
              </a:rPr>
              <a:t>trở</a:t>
            </a:r>
            <a:r>
              <a:rPr lang="en-US" sz="3600" dirty="0">
                <a:solidFill>
                  <a:srgbClr val="000000"/>
                </a:solidFill>
              </a:rPr>
              <a:t> </a:t>
            </a:r>
            <a:r>
              <a:rPr lang="en-US" sz="3600" dirty="0" err="1">
                <a:solidFill>
                  <a:srgbClr val="000000"/>
                </a:solidFill>
              </a:rPr>
              <a:t>nên</a:t>
            </a:r>
            <a:r>
              <a:rPr lang="en-US" sz="3600" dirty="0">
                <a:solidFill>
                  <a:srgbClr val="000000"/>
                </a:solidFill>
              </a:rPr>
              <a:t> </a:t>
            </a:r>
            <a:r>
              <a:rPr lang="en-US" sz="3600" dirty="0" err="1">
                <a:solidFill>
                  <a:srgbClr val="000000"/>
                </a:solidFill>
              </a:rPr>
              <a:t>hữu</a:t>
            </a:r>
            <a:r>
              <a:rPr lang="en-US" sz="3600" dirty="0">
                <a:solidFill>
                  <a:srgbClr val="000000"/>
                </a:solidFill>
              </a:rPr>
              <a:t> </a:t>
            </a:r>
            <a:r>
              <a:rPr lang="en-US" sz="3600" dirty="0" err="1">
                <a:solidFill>
                  <a:srgbClr val="000000"/>
                </a:solidFill>
              </a:rPr>
              <a:t>ích</a:t>
            </a:r>
            <a:endParaRPr lang="en-US" sz="3600" dirty="0">
              <a:solidFill>
                <a:srgbClr val="000000"/>
              </a:solidFill>
            </a:endParaRPr>
          </a:p>
        </p:txBody>
      </p:sp>
      <p:sp>
        <p:nvSpPr>
          <p:cNvPr id="11" name="Rectangle 10">
            <a:extLst>
              <a:ext uri="{FF2B5EF4-FFF2-40B4-BE49-F238E27FC236}">
                <a16:creationId xmlns:a16="http://schemas.microsoft.com/office/drawing/2014/main" id="{BA7138D3-172E-4902-985F-AEC1F5211FFB}"/>
              </a:ext>
            </a:extLst>
          </p:cNvPr>
          <p:cNvSpPr/>
          <p:nvPr/>
        </p:nvSpPr>
        <p:spPr>
          <a:xfrm>
            <a:off x="2438400" y="3813220"/>
            <a:ext cx="7600950" cy="646331"/>
          </a:xfrm>
          <a:prstGeom prst="rect">
            <a:avLst/>
          </a:prstGeom>
        </p:spPr>
        <p:txBody>
          <a:bodyPr wrap="square">
            <a:spAutoFit/>
          </a:bodyPr>
          <a:lstStyle/>
          <a:p>
            <a:pPr algn="just"/>
            <a:r>
              <a:rPr lang="en-US" sz="3500" dirty="0">
                <a:solidFill>
                  <a:srgbClr val="000000"/>
                </a:solidFill>
              </a:rPr>
              <a:t>	</a:t>
            </a:r>
            <a:r>
              <a:rPr lang="en-US" sz="3600" dirty="0" err="1">
                <a:solidFill>
                  <a:srgbClr val="000000"/>
                </a:solidFill>
              </a:rPr>
              <a:t>Lửa</a:t>
            </a:r>
            <a:r>
              <a:rPr lang="en-US" sz="3600" dirty="0">
                <a:solidFill>
                  <a:srgbClr val="000000"/>
                </a:solidFill>
              </a:rPr>
              <a:t> </a:t>
            </a:r>
            <a:r>
              <a:rPr lang="en-US" sz="3600" dirty="0" err="1">
                <a:solidFill>
                  <a:srgbClr val="000000"/>
                </a:solidFill>
              </a:rPr>
              <a:t>thử</a:t>
            </a:r>
            <a:r>
              <a:rPr lang="en-US" sz="3600" dirty="0">
                <a:solidFill>
                  <a:srgbClr val="000000"/>
                </a:solidFill>
              </a:rPr>
              <a:t> </a:t>
            </a:r>
            <a:r>
              <a:rPr lang="en-US" sz="3600" dirty="0" err="1">
                <a:solidFill>
                  <a:srgbClr val="000000"/>
                </a:solidFill>
              </a:rPr>
              <a:t>vàng</a:t>
            </a:r>
            <a:r>
              <a:rPr lang="en-US" sz="3600" dirty="0">
                <a:solidFill>
                  <a:srgbClr val="000000"/>
                </a:solidFill>
              </a:rPr>
              <a:t>, </a:t>
            </a:r>
            <a:r>
              <a:rPr lang="en-US" sz="3600" dirty="0" err="1">
                <a:solidFill>
                  <a:srgbClr val="000000"/>
                </a:solidFill>
              </a:rPr>
              <a:t>gian</a:t>
            </a:r>
            <a:r>
              <a:rPr lang="en-US" sz="3600" dirty="0">
                <a:solidFill>
                  <a:srgbClr val="000000"/>
                </a:solidFill>
              </a:rPr>
              <a:t> nan </a:t>
            </a:r>
            <a:r>
              <a:rPr lang="en-US" sz="3600" dirty="0" err="1">
                <a:solidFill>
                  <a:srgbClr val="000000"/>
                </a:solidFill>
              </a:rPr>
              <a:t>thử</a:t>
            </a:r>
            <a:r>
              <a:rPr lang="en-US" sz="3600" dirty="0">
                <a:solidFill>
                  <a:srgbClr val="000000"/>
                </a:solidFill>
              </a:rPr>
              <a:t> </a:t>
            </a:r>
            <a:r>
              <a:rPr lang="en-US" sz="3600" dirty="0" err="1">
                <a:solidFill>
                  <a:srgbClr val="000000"/>
                </a:solidFill>
              </a:rPr>
              <a:t>sức</a:t>
            </a:r>
            <a:endParaRPr lang="en-US" sz="3600" dirty="0">
              <a:solidFill>
                <a:srgbClr val="000000"/>
              </a:solidFill>
            </a:endParaRPr>
          </a:p>
        </p:txBody>
      </p:sp>
      <p:sp>
        <p:nvSpPr>
          <p:cNvPr id="12" name="Rectangle 11">
            <a:extLst>
              <a:ext uri="{FF2B5EF4-FFF2-40B4-BE49-F238E27FC236}">
                <a16:creationId xmlns:a16="http://schemas.microsoft.com/office/drawing/2014/main" id="{B7E5BBCC-5FCD-48DE-A605-E7B9DD524FC4}"/>
              </a:ext>
            </a:extLst>
          </p:cNvPr>
          <p:cNvSpPr/>
          <p:nvPr/>
        </p:nvSpPr>
        <p:spPr>
          <a:xfrm>
            <a:off x="2305050" y="4708570"/>
            <a:ext cx="8801100" cy="646331"/>
          </a:xfrm>
          <a:prstGeom prst="rect">
            <a:avLst/>
          </a:prstGeom>
        </p:spPr>
        <p:txBody>
          <a:bodyPr wrap="square">
            <a:spAutoFit/>
          </a:bodyPr>
          <a:lstStyle/>
          <a:p>
            <a:pPr algn="just"/>
            <a:r>
              <a:rPr lang="en-US" sz="3500" dirty="0">
                <a:solidFill>
                  <a:srgbClr val="000000"/>
                </a:solidFill>
              </a:rPr>
              <a:t>	</a:t>
            </a:r>
            <a:r>
              <a:rPr lang="en-US" sz="3600" dirty="0">
                <a:solidFill>
                  <a:srgbClr val="000000"/>
                </a:solidFill>
              </a:rPr>
              <a:t> </a:t>
            </a:r>
            <a:r>
              <a:rPr lang="en-US" sz="3600" dirty="0" err="1">
                <a:solidFill>
                  <a:srgbClr val="000000"/>
                </a:solidFill>
              </a:rPr>
              <a:t>Vào</a:t>
            </a:r>
            <a:r>
              <a:rPr lang="en-US" sz="3600" dirty="0">
                <a:solidFill>
                  <a:srgbClr val="000000"/>
                </a:solidFill>
              </a:rPr>
              <a:t> </a:t>
            </a:r>
            <a:r>
              <a:rPr lang="en-US" sz="3600" dirty="0" err="1">
                <a:solidFill>
                  <a:srgbClr val="000000"/>
                </a:solidFill>
              </a:rPr>
              <a:t>đời</a:t>
            </a:r>
            <a:r>
              <a:rPr lang="en-US" sz="3600" dirty="0">
                <a:solidFill>
                  <a:srgbClr val="000000"/>
                </a:solidFill>
              </a:rPr>
              <a:t> </a:t>
            </a:r>
            <a:r>
              <a:rPr lang="en-US" sz="3600" dirty="0" err="1">
                <a:solidFill>
                  <a:srgbClr val="000000"/>
                </a:solidFill>
              </a:rPr>
              <a:t>mới</a:t>
            </a:r>
            <a:r>
              <a:rPr lang="en-US" sz="3600" dirty="0">
                <a:solidFill>
                  <a:srgbClr val="000000"/>
                </a:solidFill>
              </a:rPr>
              <a:t> </a:t>
            </a:r>
            <a:r>
              <a:rPr lang="en-US" sz="3600" dirty="0" err="1">
                <a:solidFill>
                  <a:srgbClr val="000000"/>
                </a:solidFill>
              </a:rPr>
              <a:t>biết</a:t>
            </a:r>
            <a:r>
              <a:rPr lang="en-US" sz="3600" dirty="0">
                <a:solidFill>
                  <a:srgbClr val="000000"/>
                </a:solidFill>
              </a:rPr>
              <a:t> ai </a:t>
            </a:r>
            <a:r>
              <a:rPr lang="en-US" sz="3600" dirty="0" err="1">
                <a:solidFill>
                  <a:srgbClr val="000000"/>
                </a:solidFill>
              </a:rPr>
              <a:t>hơn</a:t>
            </a:r>
            <a:r>
              <a:rPr lang="en-US" sz="3600" dirty="0">
                <a:solidFill>
                  <a:srgbClr val="000000"/>
                </a:solidFill>
              </a:rPr>
              <a:t> ai</a:t>
            </a:r>
          </a:p>
        </p:txBody>
      </p:sp>
    </p:spTree>
    <p:extLst>
      <p:ext uri="{BB962C8B-B14F-4D97-AF65-F5344CB8AC3E}">
        <p14:creationId xmlns:p14="http://schemas.microsoft.com/office/powerpoint/2010/main" val="356947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900" decel="100000" fill="hold"/>
                                        <p:tgtEl>
                                          <p:spTgt spid="9"/>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900" decel="100000" fill="hold"/>
                                        <p:tgtEl>
                                          <p:spTgt spid="10"/>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900" decel="100000" fill="hold"/>
                                        <p:tgtEl>
                                          <p:spTgt spid="11"/>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7"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900" decel="100000" fill="hold"/>
                                        <p:tgtEl>
                                          <p:spTgt spid="12"/>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9828B04-2A7D-4F2E-A1DA-C474A4A205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486400"/>
            <a:ext cx="12192000" cy="11739282"/>
          </a:xfrm>
          <a:prstGeom prst="rect">
            <a:avLst/>
          </a:prstGeom>
        </p:spPr>
      </p:pic>
      <p:pic>
        <p:nvPicPr>
          <p:cNvPr id="9" name="Picture 8">
            <a:extLst>
              <a:ext uri="{FF2B5EF4-FFF2-40B4-BE49-F238E27FC236}">
                <a16:creationId xmlns:a16="http://schemas.microsoft.com/office/drawing/2014/main" id="{858FA214-7F69-46EF-8F46-B5B937C9B8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852" y="-2176584"/>
            <a:ext cx="10252588" cy="9769505"/>
          </a:xfrm>
          <a:prstGeom prst="rect">
            <a:avLst/>
          </a:prstGeom>
        </p:spPr>
      </p:pic>
      <p:sp>
        <p:nvSpPr>
          <p:cNvPr id="7" name="Rectangle 6"/>
          <p:cNvSpPr/>
          <p:nvPr/>
        </p:nvSpPr>
        <p:spPr>
          <a:xfrm>
            <a:off x="1466846" y="2842640"/>
            <a:ext cx="8789417" cy="3046988"/>
          </a:xfrm>
          <a:prstGeom prst="rect">
            <a:avLst/>
          </a:prstGeom>
        </p:spPr>
        <p:txBody>
          <a:bodyPr wrap="square">
            <a:spAutoFit/>
          </a:bodyPr>
          <a:lstStyle/>
          <a:p>
            <a:pPr algn="just"/>
            <a:r>
              <a:rPr lang="vi-VN" sz="4800" b="1" dirty="0">
                <a:latin typeface="Times New Roman" panose="02020603050405020304" pitchFamily="18" charset="0"/>
                <a:cs typeface="Times New Roman" panose="02020603050405020304" pitchFamily="18" charset="0"/>
              </a:rPr>
              <a:t>Câu chuyện khuyên chúng ta muốn trở thành người có ích phải biết rèn luyện, không sợ gian khổ, khó </a:t>
            </a:r>
            <a:r>
              <a:rPr lang="vi-VN" sz="4800" b="1" dirty="0" smtClean="0">
                <a:latin typeface="Times New Roman" panose="02020603050405020304" pitchFamily="18" charset="0"/>
                <a:cs typeface="Times New Roman" panose="02020603050405020304" pitchFamily="18" charset="0"/>
              </a:rPr>
              <a:t>kh</a:t>
            </a:r>
            <a:r>
              <a:rPr lang="en-US" sz="4800" b="1" dirty="0">
                <a:latin typeface="Times New Roman" panose="02020603050405020304" pitchFamily="18" charset="0"/>
                <a:cs typeface="Times New Roman" panose="02020603050405020304" pitchFamily="18" charset="0"/>
              </a:rPr>
              <a:t>ă</a:t>
            </a:r>
            <a:r>
              <a:rPr lang="vi-VN" sz="4800" b="1" dirty="0" smtClean="0">
                <a:latin typeface="Times New Roman" panose="02020603050405020304" pitchFamily="18" charset="0"/>
                <a:cs typeface="Times New Roman" panose="02020603050405020304" pitchFamily="18" charset="0"/>
              </a:rPr>
              <a:t>n</a:t>
            </a:r>
            <a:r>
              <a:rPr lang="en-US" sz="4800" b="1" dirty="0" smtClean="0">
                <a:latin typeface="Times New Roman" panose="02020603050405020304" pitchFamily="18" charset="0"/>
                <a:cs typeface="Times New Roman" panose="02020603050405020304" pitchFamily="18" charset="0"/>
              </a:rPr>
              <a:t>.</a:t>
            </a:r>
            <a:endParaRPr lang="en-US" sz="7200" b="1" dirty="0">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1CC1366F-4894-4DC8-84AD-51E56DB7B30F}"/>
              </a:ext>
            </a:extLst>
          </p:cNvPr>
          <p:cNvGrpSpPr/>
          <p:nvPr/>
        </p:nvGrpSpPr>
        <p:grpSpPr>
          <a:xfrm>
            <a:off x="1429867" y="1321023"/>
            <a:ext cx="4723279" cy="710127"/>
            <a:chOff x="381001" y="1321023"/>
            <a:chExt cx="4723279" cy="710127"/>
          </a:xfrm>
        </p:grpSpPr>
        <p:sp>
          <p:nvSpPr>
            <p:cNvPr id="16" name="Rectangle 15">
              <a:extLst>
                <a:ext uri="{FF2B5EF4-FFF2-40B4-BE49-F238E27FC236}">
                  <a16:creationId xmlns:a16="http://schemas.microsoft.com/office/drawing/2014/main" id="{CA1DCCB3-5B97-408B-A9C3-36FE9E25F17A}"/>
                </a:ext>
              </a:extLst>
            </p:cNvPr>
            <p:cNvSpPr/>
            <p:nvPr/>
          </p:nvSpPr>
          <p:spPr>
            <a:xfrm>
              <a:off x="381001" y="1321023"/>
              <a:ext cx="4686300" cy="707886"/>
            </a:xfrm>
            <a:prstGeom prst="rect">
              <a:avLst/>
            </a:prstGeom>
          </p:spPr>
          <p:txBody>
            <a:bodyPr wrap="square">
              <a:spAutoFit/>
            </a:bodyPr>
            <a:lstStyle/>
            <a:p>
              <a:pPr algn="just"/>
              <a:r>
                <a:rPr lang="en-US" sz="4000" b="1" dirty="0">
                  <a:solidFill>
                    <a:schemeClr val="bg1"/>
                  </a:solidFill>
                  <a:latin typeface="Times New Roman" panose="02020603050405020304" pitchFamily="18" charset="0"/>
                  <a:cs typeface="Times New Roman" panose="02020603050405020304" pitchFamily="18" charset="0"/>
                </a:rPr>
                <a:t>NỘI </a:t>
              </a:r>
              <a:r>
                <a:rPr lang="en-US" sz="4000" b="1" dirty="0" smtClean="0">
                  <a:solidFill>
                    <a:schemeClr val="bg1"/>
                  </a:solidFill>
                  <a:latin typeface="Times New Roman" panose="02020603050405020304" pitchFamily="18" charset="0"/>
                  <a:cs typeface="Times New Roman" panose="02020603050405020304" pitchFamily="18" charset="0"/>
                </a:rPr>
                <a:t>DUNG</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B6644E26-B476-4CBA-B10E-D426AD29332D}"/>
                </a:ext>
              </a:extLst>
            </p:cNvPr>
            <p:cNvSpPr/>
            <p:nvPr/>
          </p:nvSpPr>
          <p:spPr>
            <a:xfrm>
              <a:off x="417980" y="1323264"/>
              <a:ext cx="4686300" cy="707886"/>
            </a:xfrm>
            <a:prstGeom prst="rect">
              <a:avLst/>
            </a:prstGeom>
          </p:spPr>
          <p:txBody>
            <a:bodyPr wrap="square">
              <a:spAutoFit/>
            </a:bodyPr>
            <a:lstStyle/>
            <a:p>
              <a:pPr algn="just"/>
              <a:r>
                <a:rPr lang="en-US" sz="4000" b="1" dirty="0">
                  <a:solidFill>
                    <a:srgbClr val="993300"/>
                  </a:solidFill>
                  <a:latin typeface="Times New Roman" panose="02020603050405020304" pitchFamily="18" charset="0"/>
                  <a:cs typeface="Times New Roman" panose="02020603050405020304" pitchFamily="18" charset="0"/>
                </a:rPr>
                <a:t>NỘI </a:t>
              </a:r>
              <a:r>
                <a:rPr lang="en-US" sz="4000" b="1" dirty="0" smtClean="0">
                  <a:solidFill>
                    <a:srgbClr val="993300"/>
                  </a:solidFill>
                  <a:latin typeface="Times New Roman" panose="02020603050405020304" pitchFamily="18" charset="0"/>
                  <a:cs typeface="Times New Roman" panose="02020603050405020304" pitchFamily="18" charset="0"/>
                </a:rPr>
                <a:t>DUNG</a:t>
              </a:r>
              <a:endParaRPr lang="en-US" sz="4000" b="1" dirty="0">
                <a:solidFill>
                  <a:srgbClr val="993300"/>
                </a:solidFill>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1765842947"/>
      </p:ext>
    </p:extLst>
  </p:cSld>
  <p:clrMapOvr>
    <a:masterClrMapping/>
  </p:clrMapOvr>
  <mc:AlternateContent xmlns:mc="http://schemas.openxmlformats.org/markup-compatibility/2006" xmlns:p14="http://schemas.microsoft.com/office/powerpoint/2010/main">
    <mc:Choice Requires="p14">
      <p:transition spd="slow" p14:dur="1500" advTm="24617">
        <p:random/>
      </p:transition>
    </mc:Choice>
    <mc:Fallback xmlns="">
      <p:transition spd="slow" advTm="2461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 calcmode="lin" valueType="num">
                                      <p:cBhvr>
                                        <p:cTn id="13" dur="500" fill="hold"/>
                                        <p:tgtEl>
                                          <p:spTgt spid="12"/>
                                        </p:tgtEl>
                                        <p:attrNameLst>
                                          <p:attrName>style.rotation</p:attrName>
                                        </p:attrNameLst>
                                      </p:cBhvr>
                                      <p:tavLst>
                                        <p:tav tm="0">
                                          <p:val>
                                            <p:fltVal val="360"/>
                                          </p:val>
                                        </p:tav>
                                        <p:tav tm="100000">
                                          <p:val>
                                            <p:fltVal val="0"/>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7F9A68D-0E2B-451A-B1E8-AEFE6F60A965}"/>
              </a:ext>
            </a:extLst>
          </p:cNvPr>
          <p:cNvGrpSpPr/>
          <p:nvPr/>
        </p:nvGrpSpPr>
        <p:grpSpPr>
          <a:xfrm>
            <a:off x="0" y="-1219200"/>
            <a:ext cx="12192000" cy="8077200"/>
            <a:chOff x="0" y="-1219200"/>
            <a:chExt cx="12192000" cy="8077200"/>
          </a:xfrm>
        </p:grpSpPr>
        <p:sp>
          <p:nvSpPr>
            <p:cNvPr id="4" name="Rectangle 3">
              <a:extLst>
                <a:ext uri="{FF2B5EF4-FFF2-40B4-BE49-F238E27FC236}">
                  <a16:creationId xmlns:a16="http://schemas.microsoft.com/office/drawing/2014/main" id="{9126E0F8-24ED-48DE-93DD-9FC0B80F23B7}"/>
                </a:ext>
              </a:extLst>
            </p:cNvPr>
            <p:cNvSpPr/>
            <p:nvPr/>
          </p:nvSpPr>
          <p:spPr>
            <a:xfrm>
              <a:off x="0" y="2686050"/>
              <a:ext cx="12192000" cy="4171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05D1328-C0FD-4A2C-B4AC-B566EC31AD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6900" y="-1219200"/>
              <a:ext cx="8077200" cy="8077200"/>
            </a:xfrm>
            <a:prstGeom prst="rect">
              <a:avLst/>
            </a:prstGeom>
          </p:spPr>
        </p:pic>
      </p:grpSp>
      <p:sp>
        <p:nvSpPr>
          <p:cNvPr id="5" name="TextBox 4">
            <a:extLst>
              <a:ext uri="{FF2B5EF4-FFF2-40B4-BE49-F238E27FC236}">
                <a16:creationId xmlns:a16="http://schemas.microsoft.com/office/drawing/2014/main" id="{443406E8-6C82-48C7-BB86-BD49DD57617C}"/>
              </a:ext>
            </a:extLst>
          </p:cNvPr>
          <p:cNvSpPr txBox="1"/>
          <p:nvPr/>
        </p:nvSpPr>
        <p:spPr>
          <a:xfrm>
            <a:off x="457200" y="3072348"/>
            <a:ext cx="11182350" cy="3785652"/>
          </a:xfrm>
          <a:prstGeom prst="rect">
            <a:avLst/>
          </a:prstGeom>
          <a:noFill/>
        </p:spPr>
        <p:txBody>
          <a:bodyPr wrap="square" rtlCol="0">
            <a:spAutoFit/>
          </a:bodyPr>
          <a:lstStyle/>
          <a:p>
            <a:pPr algn="ctr"/>
            <a:r>
              <a:rPr lang="en-US" sz="12000" dirty="0">
                <a:solidFill>
                  <a:srgbClr val="993300"/>
                </a:solidFill>
                <a:effectLst>
                  <a:glow rad="101600">
                    <a:srgbClr val="FFC000">
                      <a:alpha val="60000"/>
                    </a:srgbClr>
                  </a:glow>
                </a:effectLst>
                <a:latin typeface="Times New Roman" panose="02020603050405020304" pitchFamily="18" charset="0"/>
                <a:cs typeface="Times New Roman" panose="02020603050405020304" pitchFamily="18" charset="0"/>
              </a:rPr>
              <a:t>LUYỆN ĐỌC DIỄN CẢM</a:t>
            </a:r>
          </a:p>
        </p:txBody>
      </p:sp>
    </p:spTree>
    <p:extLst>
      <p:ext uri="{BB962C8B-B14F-4D97-AF65-F5344CB8AC3E}">
        <p14:creationId xmlns:p14="http://schemas.microsoft.com/office/powerpoint/2010/main" val="191314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313EE66-B7D4-45FD-8CCD-009050AC6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2192000"/>
          </a:xfrm>
          <a:prstGeom prst="rect">
            <a:avLst/>
          </a:prstGeom>
        </p:spPr>
      </p:pic>
      <p:pic>
        <p:nvPicPr>
          <p:cNvPr id="15" name="Picture 14">
            <a:extLst>
              <a:ext uri="{FF2B5EF4-FFF2-40B4-BE49-F238E27FC236}">
                <a16:creationId xmlns:a16="http://schemas.microsoft.com/office/drawing/2014/main" id="{8D1F0C68-DB76-48D1-9866-84086EC649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687739" y="-516051"/>
            <a:ext cx="9550532" cy="8081218"/>
          </a:xfrm>
          <a:prstGeom prst="rect">
            <a:avLst/>
          </a:prstGeom>
        </p:spPr>
      </p:pic>
      <p:sp>
        <p:nvSpPr>
          <p:cNvPr id="2" name="Rectangle 16"/>
          <p:cNvSpPr>
            <a:spLocks noChangeArrowheads="1"/>
          </p:cNvSpPr>
          <p:nvPr/>
        </p:nvSpPr>
        <p:spPr bwMode="auto">
          <a:xfrm>
            <a:off x="3628103" y="1884055"/>
            <a:ext cx="5928853" cy="1708160"/>
          </a:xfrm>
          <a:prstGeom prst="rect">
            <a:avLst/>
          </a:prstGeom>
          <a:noFill/>
          <a:ln w="9525">
            <a:noFill/>
            <a:miter lim="800000"/>
            <a:headEnd/>
            <a:tailEnd/>
          </a:ln>
        </p:spPr>
        <p:txBody>
          <a:bodyPr wrap="square">
            <a:spAutoFit/>
          </a:bodyPr>
          <a:lstStyle/>
          <a:p>
            <a:pPr algn="l" eaLnBrk="1" hangingPunct="1">
              <a:spcBef>
                <a:spcPct val="20000"/>
              </a:spcBef>
              <a:buClr>
                <a:schemeClr val="hlink"/>
              </a:buClr>
            </a:pPr>
            <a:r>
              <a:rPr lang="en-US" sz="3500" dirty="0"/>
              <a:t>	</a:t>
            </a:r>
            <a:r>
              <a:rPr lang="en-US" sz="3500" dirty="0" err="1"/>
              <a:t>Chuyển</a:t>
            </a:r>
            <a:r>
              <a:rPr lang="en-US" sz="3500" dirty="0"/>
              <a:t> </a:t>
            </a:r>
            <a:r>
              <a:rPr lang="en-US" sz="3500" dirty="0" err="1"/>
              <a:t>giọng</a:t>
            </a:r>
            <a:r>
              <a:rPr lang="en-US" sz="3500" dirty="0"/>
              <a:t> </a:t>
            </a:r>
            <a:r>
              <a:rPr lang="en-US" sz="3500" dirty="0" err="1"/>
              <a:t>linh</a:t>
            </a:r>
            <a:r>
              <a:rPr lang="en-US" sz="3500" dirty="0"/>
              <a:t> </a:t>
            </a:r>
            <a:r>
              <a:rPr lang="en-US" sz="3500" dirty="0" err="1"/>
              <a:t>hoạt</a:t>
            </a:r>
            <a:r>
              <a:rPr lang="en-US" sz="3500" dirty="0"/>
              <a:t> </a:t>
            </a:r>
            <a:r>
              <a:rPr lang="en-US" sz="3500" dirty="0" err="1"/>
              <a:t>phù</a:t>
            </a:r>
            <a:r>
              <a:rPr lang="en-US" sz="3500" dirty="0"/>
              <a:t> </a:t>
            </a:r>
            <a:r>
              <a:rPr lang="en-US" sz="3500" dirty="0" err="1"/>
              <a:t>hợp</a:t>
            </a:r>
            <a:r>
              <a:rPr lang="en-US" sz="3500" dirty="0"/>
              <a:t> </a:t>
            </a:r>
            <a:r>
              <a:rPr lang="en-US" sz="3500" dirty="0" err="1"/>
              <a:t>với</a:t>
            </a:r>
            <a:r>
              <a:rPr lang="en-US" sz="3500" dirty="0"/>
              <a:t> </a:t>
            </a:r>
            <a:r>
              <a:rPr lang="en-US" sz="3500" dirty="0" err="1"/>
              <a:t>diễn</a:t>
            </a:r>
            <a:r>
              <a:rPr lang="en-US" sz="3500" dirty="0"/>
              <a:t> </a:t>
            </a:r>
            <a:r>
              <a:rPr lang="en-US" sz="3500" dirty="0" err="1"/>
              <a:t>biến</a:t>
            </a:r>
            <a:r>
              <a:rPr lang="en-US" sz="3500" dirty="0"/>
              <a:t> </a:t>
            </a:r>
            <a:r>
              <a:rPr lang="en-US" sz="3500" dirty="0" err="1"/>
              <a:t>của</a:t>
            </a:r>
            <a:r>
              <a:rPr lang="en-US" sz="3500" dirty="0"/>
              <a:t> </a:t>
            </a:r>
            <a:r>
              <a:rPr lang="en-US" sz="3500" dirty="0" err="1"/>
              <a:t>truyện</a:t>
            </a:r>
            <a:r>
              <a:rPr lang="en-US" sz="3500" dirty="0"/>
              <a:t>.</a:t>
            </a:r>
          </a:p>
        </p:txBody>
      </p:sp>
      <p:sp>
        <p:nvSpPr>
          <p:cNvPr id="3" name="Rectangle 17"/>
          <p:cNvSpPr>
            <a:spLocks noChangeArrowheads="1"/>
          </p:cNvSpPr>
          <p:nvPr/>
        </p:nvSpPr>
        <p:spPr bwMode="auto">
          <a:xfrm>
            <a:off x="3728792" y="3910944"/>
            <a:ext cx="6123131" cy="1169551"/>
          </a:xfrm>
          <a:prstGeom prst="rect">
            <a:avLst/>
          </a:prstGeom>
          <a:noFill/>
          <a:ln w="9525">
            <a:noFill/>
            <a:miter lim="800000"/>
            <a:headEnd/>
            <a:tailEnd/>
          </a:ln>
        </p:spPr>
        <p:txBody>
          <a:bodyPr wrap="square">
            <a:spAutoFit/>
          </a:bodyPr>
          <a:lstStyle/>
          <a:p>
            <a:pPr algn="l" eaLnBrk="1" hangingPunct="1">
              <a:spcBef>
                <a:spcPct val="20000"/>
              </a:spcBef>
              <a:buClr>
                <a:schemeClr val="hlink"/>
              </a:buClr>
            </a:pPr>
            <a:r>
              <a:rPr lang="en-US" sz="3500" dirty="0" err="1"/>
              <a:t>Đọc</a:t>
            </a:r>
            <a:r>
              <a:rPr lang="en-US" sz="3500" dirty="0"/>
              <a:t> </a:t>
            </a:r>
            <a:r>
              <a:rPr lang="en-US" sz="3500" dirty="0" err="1"/>
              <a:t>phân</a:t>
            </a:r>
            <a:r>
              <a:rPr lang="en-US" sz="3500" dirty="0"/>
              <a:t> </a:t>
            </a:r>
            <a:r>
              <a:rPr lang="en-US" sz="3500" dirty="0" err="1"/>
              <a:t>biệt</a:t>
            </a:r>
            <a:r>
              <a:rPr lang="en-US" sz="3500" dirty="0"/>
              <a:t> </a:t>
            </a:r>
            <a:r>
              <a:rPr lang="en-US" sz="3500" dirty="0" err="1"/>
              <a:t>lời</a:t>
            </a:r>
            <a:r>
              <a:rPr lang="en-US" sz="3500" dirty="0"/>
              <a:t> </a:t>
            </a:r>
            <a:r>
              <a:rPr lang="en-US" sz="3500" dirty="0" err="1"/>
              <a:t>người</a:t>
            </a:r>
            <a:r>
              <a:rPr lang="en-US" sz="3500" dirty="0"/>
              <a:t> </a:t>
            </a:r>
            <a:r>
              <a:rPr lang="en-US" sz="3500" dirty="0" err="1"/>
              <a:t>kể</a:t>
            </a:r>
            <a:r>
              <a:rPr lang="en-US" sz="3500" dirty="0"/>
              <a:t> </a:t>
            </a:r>
            <a:r>
              <a:rPr lang="en-US" sz="3500" dirty="0" err="1"/>
              <a:t>chuyện</a:t>
            </a:r>
            <a:r>
              <a:rPr lang="en-US" sz="3500" dirty="0"/>
              <a:t> </a:t>
            </a:r>
            <a:r>
              <a:rPr lang="en-US" sz="3500" dirty="0" err="1"/>
              <a:t>với</a:t>
            </a:r>
            <a:r>
              <a:rPr lang="en-US" sz="3500" dirty="0"/>
              <a:t> </a:t>
            </a:r>
            <a:r>
              <a:rPr lang="en-US" sz="3500" dirty="0" err="1"/>
              <a:t>lời</a:t>
            </a:r>
            <a:r>
              <a:rPr lang="en-US" sz="3500" dirty="0"/>
              <a:t> </a:t>
            </a:r>
            <a:r>
              <a:rPr lang="en-US" sz="3500" dirty="0" err="1"/>
              <a:t>các</a:t>
            </a:r>
            <a:r>
              <a:rPr lang="en-US" sz="3500" dirty="0"/>
              <a:t> </a:t>
            </a:r>
            <a:r>
              <a:rPr lang="en-US" sz="3500" dirty="0" err="1"/>
              <a:t>nhân</a:t>
            </a:r>
            <a:r>
              <a:rPr lang="en-US" sz="3500" dirty="0"/>
              <a:t> </a:t>
            </a:r>
            <a:r>
              <a:rPr lang="en-US" sz="3500" dirty="0" err="1"/>
              <a:t>vật</a:t>
            </a:r>
            <a:r>
              <a:rPr lang="en-US" sz="3500" dirty="0"/>
              <a:t>.</a:t>
            </a:r>
          </a:p>
        </p:txBody>
      </p:sp>
      <p:pic>
        <p:nvPicPr>
          <p:cNvPr id="11" name="Picture 10">
            <a:extLst>
              <a:ext uri="{FF2B5EF4-FFF2-40B4-BE49-F238E27FC236}">
                <a16:creationId xmlns:a16="http://schemas.microsoft.com/office/drawing/2014/main" id="{7E08BA7D-AFF4-43D9-A2C9-C0F23133B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891" y="2634431"/>
            <a:ext cx="5000936" cy="5000936"/>
          </a:xfrm>
          <a:prstGeom prst="rect">
            <a:avLst/>
          </a:prstGeom>
        </p:spPr>
      </p:pic>
      <p:pic>
        <p:nvPicPr>
          <p:cNvPr id="8" name="Picture 7">
            <a:extLst>
              <a:ext uri="{FF2B5EF4-FFF2-40B4-BE49-F238E27FC236}">
                <a16:creationId xmlns:a16="http://schemas.microsoft.com/office/drawing/2014/main" id="{2FE0D5E2-EDAF-48A9-AF3B-AF97CD2E8CD1}"/>
              </a:ext>
            </a:extLst>
          </p:cNvPr>
          <p:cNvPicPr>
            <a:picLocks noChangeAspect="1"/>
          </p:cNvPicPr>
          <p:nvPr/>
        </p:nvPicPr>
        <p:blipFill rotWithShape="1">
          <a:blip r:embed="rId6">
            <a:extLst>
              <a:ext uri="{28A0092B-C50C-407E-A947-70E740481C1C}">
                <a14:useLocalDpi xmlns:a14="http://schemas.microsoft.com/office/drawing/2010/main" val="0"/>
              </a:ext>
            </a:extLst>
          </a:blip>
          <a:srcRect r="19841" b="70734"/>
          <a:stretch/>
        </p:blipFill>
        <p:spPr>
          <a:xfrm>
            <a:off x="1592826" y="-140581"/>
            <a:ext cx="8701549" cy="1172968"/>
          </a:xfrm>
          <a:prstGeom prst="rect">
            <a:avLst/>
          </a:prstGeom>
        </p:spPr>
      </p:pic>
      <p:sp>
        <p:nvSpPr>
          <p:cNvPr id="4" name="文本框 9">
            <a:extLst>
              <a:ext uri="{FF2B5EF4-FFF2-40B4-BE49-F238E27FC236}">
                <a16:creationId xmlns:a16="http://schemas.microsoft.com/office/drawing/2014/main" id="{49EEA855-E31E-4C64-A3F3-97BFD72129DD}"/>
              </a:ext>
            </a:extLst>
          </p:cNvPr>
          <p:cNvSpPr txBox="1"/>
          <p:nvPr/>
        </p:nvSpPr>
        <p:spPr>
          <a:xfrm>
            <a:off x="2012281" y="272409"/>
            <a:ext cx="7746879" cy="58477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sz="3200" b="1" dirty="0">
                <a:ea typeface="造字工房悦黑演示版常规体" pitchFamily="50" charset="-122"/>
                <a:cs typeface="文泉驿微米黑" panose="020B0606030804020204" pitchFamily="34" charset="-122"/>
              </a:rPr>
              <a:t>HƯỚNG DẪN LUYỆN ĐỌC DIỄN CẢM:</a:t>
            </a:r>
            <a:endParaRPr lang="zh-CN" altLang="en-US" sz="1600" b="1" dirty="0">
              <a:ea typeface="造字工房悦黑演示版常规体" pitchFamily="50" charset="-122"/>
              <a:cs typeface="文泉驿微米黑" panose="020B0606030804020204" pitchFamily="34" charset="-122"/>
            </a:endParaRPr>
          </a:p>
        </p:txBody>
      </p:sp>
    </p:spTree>
    <p:custDataLst>
      <p:tags r:id="rId1"/>
    </p:custDataLst>
    <p:extLst>
      <p:ext uri="{BB962C8B-B14F-4D97-AF65-F5344CB8AC3E}">
        <p14:creationId xmlns:p14="http://schemas.microsoft.com/office/powerpoint/2010/main" val="3104085357"/>
      </p:ext>
    </p:extLst>
  </p:cSld>
  <p:clrMapOvr>
    <a:masterClrMapping/>
  </p:clrMapOvr>
  <mc:AlternateContent xmlns:mc="http://schemas.openxmlformats.org/markup-compatibility/2006" xmlns:p14="http://schemas.microsoft.com/office/powerpoint/2010/main">
    <mc:Choice Requires="p14">
      <p:transition spd="slow" p14:dur="1500" advTm="14263">
        <p:random/>
      </p:transition>
    </mc:Choice>
    <mc:Fallback xmlns="">
      <p:transition spd="slow" advTm="1426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B74474-172C-4027-BCC1-13CFB5947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 y="3307974"/>
            <a:ext cx="12322629" cy="5183465"/>
          </a:xfrm>
          <a:prstGeom prst="rect">
            <a:avLst/>
          </a:prstGeom>
        </p:spPr>
      </p:pic>
      <p:grpSp>
        <p:nvGrpSpPr>
          <p:cNvPr id="2" name="Group 1">
            <a:extLst>
              <a:ext uri="{FF2B5EF4-FFF2-40B4-BE49-F238E27FC236}">
                <a16:creationId xmlns:a16="http://schemas.microsoft.com/office/drawing/2014/main" id="{7464000C-C379-493B-A5FB-1BF92E188169}"/>
              </a:ext>
            </a:extLst>
          </p:cNvPr>
          <p:cNvGrpSpPr/>
          <p:nvPr/>
        </p:nvGrpSpPr>
        <p:grpSpPr>
          <a:xfrm>
            <a:off x="565094" y="1253672"/>
            <a:ext cx="10886702" cy="5566228"/>
            <a:chOff x="-10221362" y="-4611324"/>
            <a:chExt cx="8131507" cy="3903668"/>
          </a:xfrm>
        </p:grpSpPr>
        <p:sp>
          <p:nvSpPr>
            <p:cNvPr id="3" name="Freeform: Shape 2">
              <a:extLst>
                <a:ext uri="{FF2B5EF4-FFF2-40B4-BE49-F238E27FC236}">
                  <a16:creationId xmlns:a16="http://schemas.microsoft.com/office/drawing/2014/main" id="{323D000B-50CE-4C64-8408-F97AC905FABB}"/>
                </a:ext>
              </a:extLst>
            </p:cNvPr>
            <p:cNvSpPr/>
            <p:nvPr/>
          </p:nvSpPr>
          <p:spPr>
            <a:xfrm>
              <a:off x="-10188598" y="-4578536"/>
              <a:ext cx="8098743" cy="3870880"/>
            </a:xfrm>
            <a:custGeom>
              <a:avLst/>
              <a:gdLst>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70713 w 6215270"/>
                <a:gd name="connsiteY4" fmla="*/ 132522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32522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52734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56243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97276 w 6176109"/>
                <a:gd name="connsiteY8" fmla="*/ 3327680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75485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40685 w 6176109"/>
                <a:gd name="connsiteY3" fmla="*/ 29999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76109" h="3684105">
                  <a:moveTo>
                    <a:pt x="424070" y="92765"/>
                  </a:moveTo>
                  <a:lnTo>
                    <a:pt x="3458817" y="13252"/>
                  </a:lnTo>
                  <a:lnTo>
                    <a:pt x="5194852" y="0"/>
                  </a:lnTo>
                  <a:lnTo>
                    <a:pt x="5540685" y="29999"/>
                  </a:lnTo>
                  <a:cubicBezTo>
                    <a:pt x="5645431" y="60495"/>
                    <a:pt x="5705330" y="56700"/>
                    <a:pt x="5840395" y="157748"/>
                  </a:cubicBezTo>
                  <a:cubicBezTo>
                    <a:pt x="5931714" y="356957"/>
                    <a:pt x="5964924" y="556165"/>
                    <a:pt x="6027188" y="755374"/>
                  </a:cubicBezTo>
                  <a:lnTo>
                    <a:pt x="6176109" y="2557670"/>
                  </a:lnTo>
                  <a:lnTo>
                    <a:pt x="6127218" y="2968487"/>
                  </a:lnTo>
                  <a:lnTo>
                    <a:pt x="6017375" y="3282353"/>
                  </a:lnTo>
                  <a:lnTo>
                    <a:pt x="5857073" y="3462313"/>
                  </a:lnTo>
                  <a:lnTo>
                    <a:pt x="5327374" y="3604592"/>
                  </a:lnTo>
                  <a:lnTo>
                    <a:pt x="3538330" y="3684105"/>
                  </a:lnTo>
                  <a:lnTo>
                    <a:pt x="2531165" y="3657600"/>
                  </a:lnTo>
                  <a:lnTo>
                    <a:pt x="1378226" y="3591339"/>
                  </a:lnTo>
                  <a:lnTo>
                    <a:pt x="424070" y="3432313"/>
                  </a:lnTo>
                  <a:lnTo>
                    <a:pt x="193158" y="3325656"/>
                  </a:lnTo>
                  <a:cubicBezTo>
                    <a:pt x="94640" y="3204101"/>
                    <a:pt x="117395" y="3158222"/>
                    <a:pt x="79513" y="3074505"/>
                  </a:cubicBezTo>
                  <a:lnTo>
                    <a:pt x="13252" y="1987826"/>
                  </a:lnTo>
                  <a:lnTo>
                    <a:pt x="0" y="1086679"/>
                  </a:lnTo>
                  <a:lnTo>
                    <a:pt x="39757" y="556592"/>
                  </a:lnTo>
                  <a:lnTo>
                    <a:pt x="424070" y="92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C88FF2E-6E0A-46A1-BF1C-190FD3393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362" y="-4611324"/>
              <a:ext cx="8113072" cy="3882887"/>
            </a:xfrm>
            <a:prstGeom prst="rect">
              <a:avLst/>
            </a:prstGeom>
          </p:spPr>
        </p:pic>
      </p:grpSp>
      <p:pic>
        <p:nvPicPr>
          <p:cNvPr id="6" name="Picture 5">
            <a:extLst>
              <a:ext uri="{FF2B5EF4-FFF2-40B4-BE49-F238E27FC236}">
                <a16:creationId xmlns:a16="http://schemas.microsoft.com/office/drawing/2014/main" id="{8669D616-98B7-48E2-8137-C27ABB1DF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56" y="827314"/>
            <a:ext cx="1531257" cy="1531257"/>
          </a:xfrm>
          <a:prstGeom prst="rect">
            <a:avLst/>
          </a:prstGeom>
        </p:spPr>
      </p:pic>
      <p:pic>
        <p:nvPicPr>
          <p:cNvPr id="9" name="Picture 8">
            <a:extLst>
              <a:ext uri="{FF2B5EF4-FFF2-40B4-BE49-F238E27FC236}">
                <a16:creationId xmlns:a16="http://schemas.microsoft.com/office/drawing/2014/main" id="{10C1BAE0-B7F4-4584-8D1E-1A3112E629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833" b="26667"/>
          <a:stretch/>
        </p:blipFill>
        <p:spPr>
          <a:xfrm>
            <a:off x="8267700" y="-812960"/>
            <a:ext cx="4495800" cy="2070259"/>
          </a:xfrm>
          <a:prstGeom prst="rect">
            <a:avLst/>
          </a:prstGeom>
        </p:spPr>
      </p:pic>
      <p:sp>
        <p:nvSpPr>
          <p:cNvPr id="10" name="TextBox 9">
            <a:extLst>
              <a:ext uri="{FF2B5EF4-FFF2-40B4-BE49-F238E27FC236}">
                <a16:creationId xmlns:a16="http://schemas.microsoft.com/office/drawing/2014/main" id="{AC64F699-6CB3-4CD6-B477-D1C59307E006}"/>
              </a:ext>
            </a:extLst>
          </p:cNvPr>
          <p:cNvSpPr txBox="1"/>
          <p:nvPr/>
        </p:nvSpPr>
        <p:spPr>
          <a:xfrm>
            <a:off x="8724899" y="58056"/>
            <a:ext cx="3467101" cy="630942"/>
          </a:xfrm>
          <a:prstGeom prst="rect">
            <a:avLst/>
          </a:prstGeom>
          <a:noFill/>
        </p:spPr>
        <p:txBody>
          <a:bodyPr wrap="square" rtlCol="0">
            <a:spAutoFit/>
          </a:bodyPr>
          <a:lstStyle/>
          <a:p>
            <a:pPr algn="ctr"/>
            <a:r>
              <a:rPr lang="en-US" sz="3500" b="1" dirty="0" err="1"/>
              <a:t>Đọc</a:t>
            </a:r>
            <a:r>
              <a:rPr lang="en-US" sz="3500" b="1" dirty="0"/>
              <a:t> </a:t>
            </a:r>
            <a:r>
              <a:rPr lang="en-US" sz="3500" b="1" dirty="0" err="1"/>
              <a:t>phân</a:t>
            </a:r>
            <a:r>
              <a:rPr lang="en-US" sz="3500" b="1" dirty="0"/>
              <a:t> </a:t>
            </a:r>
            <a:r>
              <a:rPr lang="en-US" sz="3500" b="1" dirty="0" err="1"/>
              <a:t>vai</a:t>
            </a:r>
            <a:endParaRPr lang="en-US" sz="3500" b="1" dirty="0"/>
          </a:p>
        </p:txBody>
      </p:sp>
      <p:sp>
        <p:nvSpPr>
          <p:cNvPr id="12" name="TextBox 11">
            <a:extLst>
              <a:ext uri="{FF2B5EF4-FFF2-40B4-BE49-F238E27FC236}">
                <a16:creationId xmlns:a16="http://schemas.microsoft.com/office/drawing/2014/main" id="{270E0E2A-5989-438C-A08D-D9A94EB6FC20}"/>
              </a:ext>
            </a:extLst>
          </p:cNvPr>
          <p:cNvSpPr txBox="1"/>
          <p:nvPr/>
        </p:nvSpPr>
        <p:spPr>
          <a:xfrm>
            <a:off x="647700" y="1743761"/>
            <a:ext cx="10477500" cy="4708981"/>
          </a:xfrm>
          <a:prstGeom prst="rect">
            <a:avLst/>
          </a:prstGeom>
          <a:noFill/>
        </p:spPr>
        <p:txBody>
          <a:bodyPr wrap="square">
            <a:spAutoFit/>
          </a:bodyPr>
          <a:lstStyle/>
          <a:p>
            <a:pPr algn="just"/>
            <a:r>
              <a:rPr lang="en-US" sz="3000" dirty="0">
                <a:solidFill>
                  <a:srgbClr val="000000"/>
                </a:solidFill>
              </a:rPr>
              <a:t>		</a:t>
            </a:r>
            <a:r>
              <a:rPr lang="vi-VN" sz="3000" dirty="0">
                <a:solidFill>
                  <a:srgbClr val="000000"/>
                </a:solidFill>
              </a:rPr>
              <a:t>Hai người bột tỉnh dần, nhận ra bạn cũ thì </a:t>
            </a:r>
            <a:r>
              <a:rPr lang="vi-VN" sz="3000" b="1" i="1" dirty="0">
                <a:solidFill>
                  <a:srgbClr val="000000"/>
                </a:solidFill>
              </a:rPr>
              <a:t>lạ quá</a:t>
            </a:r>
            <a:r>
              <a:rPr lang="vi-VN" sz="3000" dirty="0">
                <a:solidFill>
                  <a:srgbClr val="000000"/>
                </a:solidFill>
              </a:rPr>
              <a:t>, kêu lên:</a:t>
            </a:r>
          </a:p>
          <a:p>
            <a:pPr algn="just"/>
            <a:r>
              <a:rPr lang="en-US" sz="3000" dirty="0">
                <a:solidFill>
                  <a:srgbClr val="000000"/>
                </a:solidFill>
              </a:rPr>
              <a:t>		</a:t>
            </a:r>
            <a:r>
              <a:rPr lang="vi-VN" sz="3000" dirty="0">
                <a:solidFill>
                  <a:srgbClr val="000000"/>
                </a:solidFill>
              </a:rPr>
              <a:t>- Ôi, chính anh đã cứu chúng tôi đấy ư? Sao trông anh </a:t>
            </a:r>
            <a:r>
              <a:rPr lang="vi-VN" sz="3000" b="1" i="1" dirty="0">
                <a:solidFill>
                  <a:srgbClr val="000000"/>
                </a:solidFill>
              </a:rPr>
              <a:t>khác thế</a:t>
            </a:r>
            <a:r>
              <a:rPr lang="vi-VN" sz="3000" dirty="0">
                <a:solidFill>
                  <a:srgbClr val="000000"/>
                </a:solidFill>
              </a:rPr>
              <a:t>?</a:t>
            </a:r>
          </a:p>
          <a:p>
            <a:pPr algn="just"/>
            <a:r>
              <a:rPr lang="en-US" sz="3000" dirty="0">
                <a:solidFill>
                  <a:srgbClr val="000000"/>
                </a:solidFill>
              </a:rPr>
              <a:t>		</a:t>
            </a:r>
            <a:r>
              <a:rPr lang="vi-VN" sz="3000" dirty="0">
                <a:solidFill>
                  <a:srgbClr val="000000"/>
                </a:solidFill>
              </a:rPr>
              <a:t>- Có gì đâu, tại tớ nung trong lửa. Bây giờ có thể phơi nắng, phơi mưa hàng đời người.</a:t>
            </a:r>
          </a:p>
          <a:p>
            <a:pPr algn="just"/>
            <a:r>
              <a:rPr lang="en-US" sz="3000" dirty="0">
                <a:solidFill>
                  <a:srgbClr val="000000"/>
                </a:solidFill>
              </a:rPr>
              <a:t>		</a:t>
            </a:r>
            <a:r>
              <a:rPr lang="vi-VN" sz="3000" dirty="0">
                <a:solidFill>
                  <a:srgbClr val="000000"/>
                </a:solidFill>
              </a:rPr>
              <a:t>Nàng công chúa </a:t>
            </a:r>
            <a:r>
              <a:rPr lang="vi-VN" sz="3000" b="1" i="1" dirty="0">
                <a:solidFill>
                  <a:srgbClr val="000000"/>
                </a:solidFill>
              </a:rPr>
              <a:t>phục quá</a:t>
            </a:r>
            <a:r>
              <a:rPr lang="vi-VN" sz="3000" dirty="0">
                <a:solidFill>
                  <a:srgbClr val="000000"/>
                </a:solidFill>
              </a:rPr>
              <a:t>, thì thào với chàng kị sĩ:</a:t>
            </a:r>
          </a:p>
          <a:p>
            <a:pPr algn="just"/>
            <a:r>
              <a:rPr lang="en-US" sz="3000" dirty="0">
                <a:solidFill>
                  <a:srgbClr val="000000"/>
                </a:solidFill>
              </a:rPr>
              <a:t>		</a:t>
            </a:r>
            <a:r>
              <a:rPr lang="vi-VN" sz="3000" dirty="0">
                <a:solidFill>
                  <a:srgbClr val="000000"/>
                </a:solidFill>
              </a:rPr>
              <a:t>- Thế mà chúng mình mới chìm xuống nước đã </a:t>
            </a:r>
            <a:r>
              <a:rPr lang="vi-VN" sz="3000" b="1" i="1" dirty="0">
                <a:solidFill>
                  <a:srgbClr val="000000"/>
                </a:solidFill>
              </a:rPr>
              <a:t>vữa ra</a:t>
            </a:r>
            <a:r>
              <a:rPr lang="vi-VN" sz="3000" dirty="0">
                <a:solidFill>
                  <a:srgbClr val="000000"/>
                </a:solidFill>
              </a:rPr>
              <a:t>.</a:t>
            </a:r>
          </a:p>
          <a:p>
            <a:pPr lvl="1" algn="just"/>
            <a:r>
              <a:rPr lang="en-US" sz="3000" dirty="0">
                <a:solidFill>
                  <a:srgbClr val="000000"/>
                </a:solidFill>
              </a:rPr>
              <a:t>	</a:t>
            </a:r>
            <a:r>
              <a:rPr lang="vi-VN" sz="3000" dirty="0">
                <a:solidFill>
                  <a:srgbClr val="000000"/>
                </a:solidFill>
              </a:rPr>
              <a:t>Đất Nung đánh một câu </a:t>
            </a:r>
            <a:r>
              <a:rPr lang="vi-VN" sz="3000" b="1" i="1" dirty="0">
                <a:solidFill>
                  <a:srgbClr val="000000"/>
                </a:solidFill>
              </a:rPr>
              <a:t>cộc tuếch</a:t>
            </a:r>
            <a:r>
              <a:rPr lang="vi-VN" sz="3000" dirty="0">
                <a:solidFill>
                  <a:srgbClr val="000000"/>
                </a:solidFill>
              </a:rPr>
              <a:t>:</a:t>
            </a:r>
          </a:p>
          <a:p>
            <a:pPr algn="just"/>
            <a:r>
              <a:rPr lang="en-US" sz="3000" dirty="0">
                <a:solidFill>
                  <a:srgbClr val="000000"/>
                </a:solidFill>
              </a:rPr>
              <a:t>		</a:t>
            </a:r>
            <a:r>
              <a:rPr lang="vi-VN" sz="3000" dirty="0">
                <a:solidFill>
                  <a:srgbClr val="000000"/>
                </a:solidFill>
              </a:rPr>
              <a:t>- Vì các đằng ấy đựng trong </a:t>
            </a:r>
            <a:r>
              <a:rPr lang="vi-VN" sz="3000" b="1" i="1" dirty="0">
                <a:solidFill>
                  <a:srgbClr val="000000"/>
                </a:solidFill>
              </a:rPr>
              <a:t>lọ thủy tinh </a:t>
            </a:r>
            <a:r>
              <a:rPr lang="vi-VN" sz="3000" dirty="0">
                <a:solidFill>
                  <a:srgbClr val="000000"/>
                </a:solidFill>
              </a:rPr>
              <a:t>mà.</a:t>
            </a:r>
          </a:p>
        </p:txBody>
      </p:sp>
    </p:spTree>
    <p:extLst>
      <p:ext uri="{BB962C8B-B14F-4D97-AF65-F5344CB8AC3E}">
        <p14:creationId xmlns:p14="http://schemas.microsoft.com/office/powerpoint/2010/main" val="716478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ppt_w</p:attrName>
                                        </p:attrNameLst>
                                      </p:cBhvr>
                                      <p:tavLst>
                                        <p:tav tm="0" fmla="#ppt_w*sin(2.5*pi*$)">
                                          <p:val>
                                            <p:fltVal val="0"/>
                                          </p:val>
                                        </p:tav>
                                        <p:tav tm="100000">
                                          <p:val>
                                            <p:fltVal val="1"/>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C9577E9-807D-4F55-BCF8-1394A03384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2873" y="1663747"/>
            <a:ext cx="8132769" cy="3244429"/>
          </a:xfrm>
          <a:prstGeom prst="rect">
            <a:avLst/>
          </a:prstGeom>
        </p:spPr>
      </p:pic>
      <p:sp>
        <p:nvSpPr>
          <p:cNvPr id="21" name="TextBox 20">
            <a:extLst>
              <a:ext uri="{FF2B5EF4-FFF2-40B4-BE49-F238E27FC236}">
                <a16:creationId xmlns:a16="http://schemas.microsoft.com/office/drawing/2014/main" id="{AC64F699-6CB3-4CD6-B477-D1C59307E006}"/>
              </a:ext>
            </a:extLst>
          </p:cNvPr>
          <p:cNvSpPr txBox="1"/>
          <p:nvPr/>
        </p:nvSpPr>
        <p:spPr>
          <a:xfrm>
            <a:off x="3010806" y="2317162"/>
            <a:ext cx="5676901" cy="1938992"/>
          </a:xfrm>
          <a:prstGeom prst="rect">
            <a:avLst/>
          </a:prstGeom>
          <a:noFill/>
        </p:spPr>
        <p:txBody>
          <a:bodyPr wrap="square" rtlCol="0">
            <a:spAutoFit/>
          </a:bodyPr>
          <a:lstStyle/>
          <a:p>
            <a:pPr algn="ctr"/>
            <a:r>
              <a:rPr lang="en-US" sz="6000" b="1" dirty="0" err="1" smtClean="0">
                <a:solidFill>
                  <a:srgbClr val="FF0000"/>
                </a:solidFill>
                <a:latin typeface="Times New Roman" panose="02020603050405020304" pitchFamily="18" charset="0"/>
                <a:cs typeface="Times New Roman" panose="02020603050405020304" pitchFamily="18" charset="0"/>
              </a:rPr>
              <a:t>Chúc</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err="1" smtClean="0">
                <a:solidFill>
                  <a:srgbClr val="FF0000"/>
                </a:solidFill>
                <a:latin typeface="Times New Roman" panose="02020603050405020304" pitchFamily="18" charset="0"/>
                <a:cs typeface="Times New Roman" panose="02020603050405020304" pitchFamily="18" charset="0"/>
              </a:rPr>
              <a:t>các</a:t>
            </a:r>
            <a:r>
              <a:rPr lang="en-US" sz="6000" b="1" dirty="0" smtClean="0">
                <a:solidFill>
                  <a:srgbClr val="FF0000"/>
                </a:solidFill>
                <a:latin typeface="Times New Roman" panose="02020603050405020304" pitchFamily="18" charset="0"/>
                <a:cs typeface="Times New Roman" panose="02020603050405020304" pitchFamily="18" charset="0"/>
              </a:rPr>
              <a:t> con </a:t>
            </a:r>
            <a:r>
              <a:rPr lang="en-US" sz="6000" b="1" dirty="0" err="1" smtClean="0">
                <a:solidFill>
                  <a:srgbClr val="FF0000"/>
                </a:solidFill>
                <a:latin typeface="Times New Roman" panose="02020603050405020304" pitchFamily="18" charset="0"/>
                <a:cs typeface="Times New Roman" panose="02020603050405020304" pitchFamily="18" charset="0"/>
              </a:rPr>
              <a:t>học</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err="1" smtClean="0">
                <a:solidFill>
                  <a:srgbClr val="FF0000"/>
                </a:solidFill>
                <a:latin typeface="Times New Roman" panose="02020603050405020304" pitchFamily="18" charset="0"/>
                <a:cs typeface="Times New Roman" panose="02020603050405020304" pitchFamily="18" charset="0"/>
              </a:rPr>
              <a:t>tốt</a:t>
            </a:r>
            <a:r>
              <a:rPr lang="en-US" sz="6000" b="1" dirty="0" smtClean="0">
                <a:solidFill>
                  <a:srgbClr val="FF0000"/>
                </a:solidFill>
                <a:latin typeface="Times New Roman" panose="02020603050405020304" pitchFamily="18" charset="0"/>
                <a:cs typeface="Times New Roman" panose="02020603050405020304" pitchFamily="18" charset="0"/>
              </a:rPr>
              <a:t>!</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620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ppt_w</p:attrName>
                                        </p:attrNameLst>
                                      </p:cBhvr>
                                      <p:tavLst>
                                        <p:tav tm="0" fmla="#ppt_w*sin(2.5*pi*$)">
                                          <p:val>
                                            <p:fltVal val="0"/>
                                          </p:val>
                                        </p:tav>
                                        <p:tav tm="100000">
                                          <p:val>
                                            <p:fltVal val="1"/>
                                          </p:val>
                                        </p:tav>
                                      </p:tavLst>
                                    </p:anim>
                                    <p:anim calcmode="lin" valueType="num">
                                      <p:cBhvr>
                                        <p:cTn id="9" dur="1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25BB0E6-822B-4A17-88D6-EA9AC61CBF3E}"/>
              </a:ext>
            </a:extLst>
          </p:cNvPr>
          <p:cNvGrpSpPr/>
          <p:nvPr/>
        </p:nvGrpSpPr>
        <p:grpSpPr>
          <a:xfrm>
            <a:off x="295341" y="1047693"/>
            <a:ext cx="11618752" cy="4156086"/>
            <a:chOff x="-10202927" y="-4590543"/>
            <a:chExt cx="8113072" cy="3882887"/>
          </a:xfrm>
        </p:grpSpPr>
        <p:sp>
          <p:nvSpPr>
            <p:cNvPr id="4" name="Freeform: Shape 22">
              <a:extLst>
                <a:ext uri="{FF2B5EF4-FFF2-40B4-BE49-F238E27FC236}">
                  <a16:creationId xmlns:a16="http://schemas.microsoft.com/office/drawing/2014/main" id="{2F0D926E-BFE5-4203-BE05-8F0B34FB182F}"/>
                </a:ext>
              </a:extLst>
            </p:cNvPr>
            <p:cNvSpPr/>
            <p:nvPr/>
          </p:nvSpPr>
          <p:spPr>
            <a:xfrm>
              <a:off x="-10188598" y="-4578536"/>
              <a:ext cx="8098743" cy="3870880"/>
            </a:xfrm>
            <a:custGeom>
              <a:avLst/>
              <a:gdLst>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70713 w 6215270"/>
                <a:gd name="connsiteY4" fmla="*/ 132522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32522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52734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56243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97276 w 6176109"/>
                <a:gd name="connsiteY8" fmla="*/ 3327680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75485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40685 w 6176109"/>
                <a:gd name="connsiteY3" fmla="*/ 29999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76109" h="3684105">
                  <a:moveTo>
                    <a:pt x="424070" y="92765"/>
                  </a:moveTo>
                  <a:lnTo>
                    <a:pt x="3458817" y="13252"/>
                  </a:lnTo>
                  <a:lnTo>
                    <a:pt x="5194852" y="0"/>
                  </a:lnTo>
                  <a:lnTo>
                    <a:pt x="5540685" y="29999"/>
                  </a:lnTo>
                  <a:cubicBezTo>
                    <a:pt x="5645431" y="60495"/>
                    <a:pt x="5705330" y="56700"/>
                    <a:pt x="5840395" y="157748"/>
                  </a:cubicBezTo>
                  <a:cubicBezTo>
                    <a:pt x="5931714" y="356957"/>
                    <a:pt x="5964924" y="556165"/>
                    <a:pt x="6027188" y="755374"/>
                  </a:cubicBezTo>
                  <a:lnTo>
                    <a:pt x="6176109" y="2557670"/>
                  </a:lnTo>
                  <a:lnTo>
                    <a:pt x="6127218" y="2968487"/>
                  </a:lnTo>
                  <a:lnTo>
                    <a:pt x="6017375" y="3282353"/>
                  </a:lnTo>
                  <a:lnTo>
                    <a:pt x="5857073" y="3462313"/>
                  </a:lnTo>
                  <a:lnTo>
                    <a:pt x="5327374" y="3604592"/>
                  </a:lnTo>
                  <a:lnTo>
                    <a:pt x="3538330" y="3684105"/>
                  </a:lnTo>
                  <a:lnTo>
                    <a:pt x="2531165" y="3657600"/>
                  </a:lnTo>
                  <a:lnTo>
                    <a:pt x="1378226" y="3591339"/>
                  </a:lnTo>
                  <a:lnTo>
                    <a:pt x="424070" y="3432313"/>
                  </a:lnTo>
                  <a:lnTo>
                    <a:pt x="193158" y="3325656"/>
                  </a:lnTo>
                  <a:cubicBezTo>
                    <a:pt x="94640" y="3204101"/>
                    <a:pt x="117395" y="3158222"/>
                    <a:pt x="79513" y="3074505"/>
                  </a:cubicBezTo>
                  <a:lnTo>
                    <a:pt x="13252" y="1987826"/>
                  </a:lnTo>
                  <a:lnTo>
                    <a:pt x="0" y="1086679"/>
                  </a:lnTo>
                  <a:lnTo>
                    <a:pt x="39757" y="556592"/>
                  </a:lnTo>
                  <a:lnTo>
                    <a:pt x="424070" y="92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1572404F-7966-4623-8352-FC836E986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2927" y="-4590543"/>
              <a:ext cx="8113072" cy="3882887"/>
            </a:xfrm>
            <a:prstGeom prst="rect">
              <a:avLst/>
            </a:prstGeom>
          </p:spPr>
        </p:pic>
      </p:grpSp>
      <p:sp>
        <p:nvSpPr>
          <p:cNvPr id="2" name="Rectangle 1"/>
          <p:cNvSpPr/>
          <p:nvPr/>
        </p:nvSpPr>
        <p:spPr>
          <a:xfrm>
            <a:off x="729378" y="1882153"/>
            <a:ext cx="10750679" cy="1077218"/>
          </a:xfrm>
          <a:prstGeom prst="rect">
            <a:avLst/>
          </a:prstGeom>
        </p:spPr>
        <p:txBody>
          <a:bodyPr wrap="square">
            <a:spAutoFit/>
          </a:bodyPr>
          <a:lstStyle/>
          <a:p>
            <a:pPr algn="ct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1, 2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a:t>
            </a:r>
            <a:r>
              <a:rPr lang="en-US" sz="3200" b="1" dirty="0" err="1" smtClean="0">
                <a:latin typeface="Times New Roman" panose="02020603050405020304" pitchFamily="18" charset="0"/>
                <a:cs typeface="Times New Roman" panose="02020603050405020304" pitchFamily="18" charset="0"/>
              </a:rPr>
              <a:t>Chú</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Đất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Nung</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giọng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6" name="Rectangle 5"/>
          <p:cNvSpPr/>
          <p:nvPr/>
        </p:nvSpPr>
        <p:spPr>
          <a:xfrm>
            <a:off x="463780" y="3260556"/>
            <a:ext cx="10750679" cy="584775"/>
          </a:xfrm>
          <a:prstGeom prst="rect">
            <a:avLst/>
          </a:prstGeom>
        </p:spPr>
        <p:txBody>
          <a:bodyPr wrap="square">
            <a:spAutoFit/>
          </a:bodyPr>
          <a:lstStyle/>
          <a:p>
            <a:pPr algn="ct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3bài “</a:t>
            </a:r>
            <a:r>
              <a:rPr lang="en-US" sz="3200" b="1" dirty="0" err="1" smtClean="0">
                <a:latin typeface="Times New Roman" panose="02020603050405020304" pitchFamily="18" charset="0"/>
                <a:cs typeface="Times New Roman" panose="02020603050405020304" pitchFamily="18" charset="0"/>
              </a:rPr>
              <a:t>Chú</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Đất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Nung</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nêu</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nội</a:t>
            </a:r>
            <a:r>
              <a:rPr lang="en-US" sz="3200" b="1" dirty="0" smtClean="0">
                <a:latin typeface="Times New Roman" panose="02020603050405020304" pitchFamily="18" charset="0"/>
                <a:cs typeface="Times New Roman" panose="02020603050405020304" pitchFamily="18" charset="0"/>
              </a:rPr>
              <a:t> dung </a:t>
            </a:r>
            <a:r>
              <a:rPr lang="en-US" sz="3200" b="1" dirty="0" err="1" smtClean="0">
                <a:latin typeface="Times New Roman" panose="02020603050405020304" pitchFamily="18" charset="0"/>
                <a:cs typeface="Times New Roman" panose="02020603050405020304" pitchFamily="18" charset="0"/>
              </a:rPr>
              <a:t>bài</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4786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7263" y="2052638"/>
            <a:ext cx="751205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5816493" y="2779095"/>
            <a:ext cx="4233851" cy="1200329"/>
          </a:xfrm>
          <a:prstGeom prst="rect">
            <a:avLst/>
          </a:prstGeom>
          <a:noFill/>
        </p:spPr>
        <p:txBody>
          <a:bodyPr wrap="none">
            <a:spAutoFit/>
            <a:scene3d>
              <a:camera prst="orthographicFront"/>
              <a:lightRig rig="threePt" dir="t"/>
            </a:scene3d>
            <a:sp3d extrusionH="57150">
              <a:bevelT w="57150" h="38100" prst="hardEdge"/>
            </a:sp3d>
          </a:bodyPr>
          <a:lstStyle/>
          <a:p>
            <a:pPr algn="ctr">
              <a:defRPr/>
            </a:pPr>
            <a:r>
              <a:rPr lang="en-US" sz="72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Khám</a:t>
            </a:r>
            <a:r>
              <a:rPr lang="en-US" sz="72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 </a:t>
            </a:r>
            <a:r>
              <a:rPr lang="en-US" sz="72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phá</a:t>
            </a:r>
            <a:endParaRPr lang="en-US" sz="72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endParaRPr>
          </a:p>
        </p:txBody>
      </p:sp>
      <p:grpSp>
        <p:nvGrpSpPr>
          <p:cNvPr id="26" name="组合 210"/>
          <p:cNvGrpSpPr>
            <a:grpSpLocks/>
          </p:cNvGrpSpPr>
          <p:nvPr/>
        </p:nvGrpSpPr>
        <p:grpSpPr bwMode="auto">
          <a:xfrm>
            <a:off x="10393363" y="1588"/>
            <a:ext cx="1668462" cy="2003425"/>
            <a:chOff x="2132930" y="1035327"/>
            <a:chExt cx="1307248" cy="1307248"/>
          </a:xfrm>
        </p:grpSpPr>
        <p:grpSp>
          <p:nvGrpSpPr>
            <p:cNvPr id="9243" name="组合 211"/>
            <p:cNvGrpSpPr>
              <a:grpSpLocks/>
            </p:cNvGrpSpPr>
            <p:nvPr/>
          </p:nvGrpSpPr>
          <p:grpSpPr bwMode="auto">
            <a:xfrm rot="-844640">
              <a:off x="2132930" y="1035327"/>
              <a:ext cx="1307248" cy="1307248"/>
              <a:chOff x="5153025" y="4019551"/>
              <a:chExt cx="1866899" cy="1866899"/>
            </a:xfrm>
          </p:grpSpPr>
          <p:sp>
            <p:nvSpPr>
              <p:cNvPr id="29"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9248" name="组合 214"/>
              <p:cNvGrpSpPr>
                <a:grpSpLocks/>
              </p:cNvGrpSpPr>
              <p:nvPr/>
            </p:nvGrpSpPr>
            <p:grpSpPr bwMode="auto">
              <a:xfrm>
                <a:off x="6050915" y="4019551"/>
                <a:ext cx="71120" cy="1866899"/>
                <a:chOff x="6072187" y="3914775"/>
                <a:chExt cx="0" cy="2143125"/>
              </a:xfrm>
            </p:grpSpPr>
            <p:cxnSp>
              <p:nvCxnSpPr>
                <p:cNvPr id="40" name="直接连接符 224">
                  <a:extLst>
                    <a:ext uri="{FF2B5EF4-FFF2-40B4-BE49-F238E27FC236}">
                      <a16:creationId xmlns:a16="http://schemas.microsoft.com/office/drawing/2014/main" id="{5B35119E-C896-41EB-B06A-6B1E986A1A16}"/>
                    </a:ext>
                  </a:extLst>
                </p:cNvPr>
                <p:cNvCxnSpPr/>
                <p:nvPr/>
              </p:nvCxnSpPr>
              <p:spPr>
                <a:xfrm>
                  <a:off x="3132593" y="3912986"/>
                  <a:ext cx="0" cy="247937"/>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直接连接符 225">
                  <a:extLst>
                    <a:ext uri="{FF2B5EF4-FFF2-40B4-BE49-F238E27FC236}">
                      <a16:creationId xmlns:a16="http://schemas.microsoft.com/office/drawing/2014/main" id="{B97B0B4C-F853-413C-B419-31B42B514010}"/>
                    </a:ext>
                  </a:extLst>
                </p:cNvPr>
                <p:cNvCxnSpPr/>
                <p:nvPr/>
              </p:nvCxnSpPr>
              <p:spPr>
                <a:xfrm>
                  <a:off x="4170890" y="5809224"/>
                  <a:ext cx="0" cy="247937"/>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249" name="组合 215"/>
              <p:cNvGrpSpPr>
                <a:grpSpLocks/>
              </p:cNvGrpSpPr>
              <p:nvPr/>
            </p:nvGrpSpPr>
            <p:grpSpPr bwMode="auto">
              <a:xfrm rot="-5400000">
                <a:off x="6050915" y="4019551"/>
                <a:ext cx="71120" cy="1866899"/>
                <a:chOff x="6072187" y="3914775"/>
                <a:chExt cx="0" cy="2143125"/>
              </a:xfrm>
            </p:grpSpPr>
            <p:cxnSp>
              <p:nvCxnSpPr>
                <p:cNvPr id="38" name="直接连接符 222">
                  <a:extLst>
                    <a:ext uri="{FF2B5EF4-FFF2-40B4-BE49-F238E27FC236}">
                      <a16:creationId xmlns:a16="http://schemas.microsoft.com/office/drawing/2014/main" id="{AE546411-C256-4D9D-A014-4F64D2400B2C}"/>
                    </a:ext>
                  </a:extLst>
                </p:cNvPr>
                <p:cNvCxnSpPr/>
                <p:nvPr/>
              </p:nvCxnSpPr>
              <p:spPr>
                <a:xfrm>
                  <a:off x="7593997" y="3911315"/>
                  <a:ext cx="0" cy="246735"/>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接连接符 223">
                  <a:extLst>
                    <a:ext uri="{FF2B5EF4-FFF2-40B4-BE49-F238E27FC236}">
                      <a16:creationId xmlns:a16="http://schemas.microsoft.com/office/drawing/2014/main" id="{4B823C81-AAC7-4117-B927-36791371A80A}"/>
                    </a:ext>
                  </a:extLst>
                </p:cNvPr>
                <p:cNvCxnSpPr/>
                <p:nvPr/>
              </p:nvCxnSpPr>
              <p:spPr>
                <a:xfrm>
                  <a:off x="7137068" y="5807539"/>
                  <a:ext cx="0" cy="246735"/>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250" name="组合 216"/>
              <p:cNvGrpSpPr>
                <a:grpSpLocks/>
              </p:cNvGrpSpPr>
              <p:nvPr/>
            </p:nvGrpSpPr>
            <p:grpSpPr bwMode="auto">
              <a:xfrm rot="2700000">
                <a:off x="6050915" y="4019551"/>
                <a:ext cx="71120" cy="1866899"/>
                <a:chOff x="6072187" y="3914775"/>
                <a:chExt cx="0" cy="2143125"/>
              </a:xfrm>
            </p:grpSpPr>
            <p:cxnSp>
              <p:nvCxnSpPr>
                <p:cNvPr id="36" name="直接连接符 220">
                  <a:extLst>
                    <a:ext uri="{FF2B5EF4-FFF2-40B4-BE49-F238E27FC236}">
                      <a16:creationId xmlns:a16="http://schemas.microsoft.com/office/drawing/2014/main" id="{8BF53C75-AF03-4218-91A0-CF197354E192}"/>
                    </a:ext>
                  </a:extLst>
                </p:cNvPr>
                <p:cNvCxnSpPr/>
                <p:nvPr/>
              </p:nvCxnSpPr>
              <p:spPr>
                <a:xfrm>
                  <a:off x="4823117" y="3910229"/>
                  <a:ext cx="0" cy="246734"/>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接连接符 221">
                  <a:extLst>
                    <a:ext uri="{FF2B5EF4-FFF2-40B4-BE49-F238E27FC236}">
                      <a16:creationId xmlns:a16="http://schemas.microsoft.com/office/drawing/2014/main" id="{8F54E177-1461-4BF0-B7D2-962AD2E2A05F}"/>
                    </a:ext>
                  </a:extLst>
                </p:cNvPr>
                <p:cNvCxnSpPr/>
                <p:nvPr/>
              </p:nvCxnSpPr>
              <p:spPr>
                <a:xfrm>
                  <a:off x="4871608" y="5807789"/>
                  <a:ext cx="0" cy="246735"/>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251" name="组合 217"/>
              <p:cNvGrpSpPr>
                <a:grpSpLocks/>
              </p:cNvGrpSpPr>
              <p:nvPr/>
            </p:nvGrpSpPr>
            <p:grpSpPr bwMode="auto">
              <a:xfrm rot="18900000" flipH="1">
                <a:off x="6050915" y="4019551"/>
                <a:ext cx="71120" cy="1866899"/>
                <a:chOff x="6072187" y="3914775"/>
                <a:chExt cx="0" cy="2143125"/>
              </a:xfrm>
            </p:grpSpPr>
            <p:cxnSp>
              <p:nvCxnSpPr>
                <p:cNvPr id="34" name="直接连接符 218">
                  <a:extLst>
                    <a:ext uri="{FF2B5EF4-FFF2-40B4-BE49-F238E27FC236}">
                      <a16:creationId xmlns:a16="http://schemas.microsoft.com/office/drawing/2014/main" id="{9C493D0E-178C-4C7D-945F-7E0BF791151E}"/>
                    </a:ext>
                  </a:extLst>
                </p:cNvPr>
                <p:cNvCxnSpPr/>
                <p:nvPr/>
              </p:nvCxnSpPr>
              <p:spPr>
                <a:xfrm>
                  <a:off x="126827545" y="3911418"/>
                  <a:ext cx="0" cy="246735"/>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接连接符 219">
                  <a:extLst>
                    <a:ext uri="{FF2B5EF4-FFF2-40B4-BE49-F238E27FC236}">
                      <a16:creationId xmlns:a16="http://schemas.microsoft.com/office/drawing/2014/main" id="{6B5A93AE-ACC7-4866-976E-9D828ED03AFE}"/>
                    </a:ext>
                  </a:extLst>
                </p:cNvPr>
                <p:cNvCxnSpPr/>
                <p:nvPr/>
              </p:nvCxnSpPr>
              <p:spPr>
                <a:xfrm>
                  <a:off x="126781232" y="5808278"/>
                  <a:ext cx="0" cy="246734"/>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8" name="弧形 212">
              <a:extLst>
                <a:ext uri="{FF2B5EF4-FFF2-40B4-BE49-F238E27FC236}">
                  <a16:creationId xmlns:a16="http://schemas.microsoft.com/office/drawing/2014/main" id="{2BC34068-C9F2-4C34-B9EA-ACA712186FB8}"/>
                </a:ext>
              </a:extLst>
            </p:cNvPr>
            <p:cNvSpPr/>
            <p:nvPr/>
          </p:nvSpPr>
          <p:spPr>
            <a:xfrm>
              <a:off x="2477466" y="1366800"/>
              <a:ext cx="593300" cy="594580"/>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2" name="组合 226"/>
          <p:cNvGrpSpPr>
            <a:grpSpLocks/>
          </p:cNvGrpSpPr>
          <p:nvPr/>
        </p:nvGrpSpPr>
        <p:grpSpPr bwMode="auto">
          <a:xfrm>
            <a:off x="8964613" y="458788"/>
            <a:ext cx="2419350" cy="1782762"/>
            <a:chOff x="8726219" y="-661205"/>
            <a:chExt cx="2154936" cy="1322409"/>
          </a:xfrm>
        </p:grpSpPr>
        <p:sp>
          <p:nvSpPr>
            <p:cNvPr id="43" name="任意多边形 227">
              <a:extLst>
                <a:ext uri="{FF2B5EF4-FFF2-40B4-BE49-F238E27FC236}">
                  <a16:creationId xmlns:a16="http://schemas.microsoft.com/office/drawing/2014/main" id="{A730D124-97EC-423B-B1F8-E7016A54BA28}"/>
                </a:ext>
              </a:extLst>
            </p:cNvPr>
            <p:cNvSpPr/>
            <p:nvPr/>
          </p:nvSpPr>
          <p:spPr>
            <a:xfrm rot="21387068">
              <a:off x="8737531" y="-661205"/>
              <a:ext cx="2143624" cy="1322409"/>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45" name="Picture 4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892550"/>
            <a:ext cx="299720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组合 226"/>
          <p:cNvGrpSpPr>
            <a:grpSpLocks/>
          </p:cNvGrpSpPr>
          <p:nvPr/>
        </p:nvGrpSpPr>
        <p:grpSpPr bwMode="auto">
          <a:xfrm>
            <a:off x="6670675" y="204788"/>
            <a:ext cx="1641475" cy="1493837"/>
            <a:chOff x="8726219" y="-661205"/>
            <a:chExt cx="2154936" cy="1322409"/>
          </a:xfrm>
        </p:grpSpPr>
        <p:sp>
          <p:nvSpPr>
            <p:cNvPr id="47" name="任意多边形 227">
              <a:extLst>
                <a:ext uri="{FF2B5EF4-FFF2-40B4-BE49-F238E27FC236}">
                  <a16:creationId xmlns:a16="http://schemas.microsoft.com/office/drawing/2014/main" id="{A730D124-97EC-423B-B1F8-E7016A54BA28}"/>
                </a:ext>
              </a:extLst>
            </p:cNvPr>
            <p:cNvSpPr/>
            <p:nvPr/>
          </p:nvSpPr>
          <p:spPr>
            <a:xfrm rot="21387068">
              <a:off x="8738723" y="-661205"/>
              <a:ext cx="2142432" cy="1322409"/>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9" name="组合 226"/>
          <p:cNvGrpSpPr>
            <a:grpSpLocks/>
          </p:cNvGrpSpPr>
          <p:nvPr/>
        </p:nvGrpSpPr>
        <p:grpSpPr bwMode="auto">
          <a:xfrm>
            <a:off x="-65088" y="19050"/>
            <a:ext cx="2366963" cy="1597025"/>
            <a:chOff x="8726219" y="-661205"/>
            <a:chExt cx="2154936" cy="1322409"/>
          </a:xfrm>
        </p:grpSpPr>
        <p:sp>
          <p:nvSpPr>
            <p:cNvPr id="50" name="任意多边形 227">
              <a:extLst>
                <a:ext uri="{FF2B5EF4-FFF2-40B4-BE49-F238E27FC236}">
                  <a16:creationId xmlns:a16="http://schemas.microsoft.com/office/drawing/2014/main" id="{A730D124-97EC-423B-B1F8-E7016A54BA28}"/>
                </a:ext>
              </a:extLst>
            </p:cNvPr>
            <p:cNvSpPr/>
            <p:nvPr/>
          </p:nvSpPr>
          <p:spPr>
            <a:xfrm rot="21387068">
              <a:off x="8737781" y="-661205"/>
              <a:ext cx="2143374" cy="1322409"/>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2" name="组合 226"/>
          <p:cNvGrpSpPr>
            <a:grpSpLocks/>
          </p:cNvGrpSpPr>
          <p:nvPr/>
        </p:nvGrpSpPr>
        <p:grpSpPr bwMode="auto">
          <a:xfrm>
            <a:off x="3613150" y="1412875"/>
            <a:ext cx="2178050" cy="1274763"/>
            <a:chOff x="8726219" y="-661205"/>
            <a:chExt cx="2154936" cy="1322409"/>
          </a:xfrm>
        </p:grpSpPr>
        <p:sp>
          <p:nvSpPr>
            <p:cNvPr id="53" name="任意多边形 227">
              <a:extLst>
                <a:ext uri="{FF2B5EF4-FFF2-40B4-BE49-F238E27FC236}">
                  <a16:creationId xmlns:a16="http://schemas.microsoft.com/office/drawing/2014/main" id="{A730D124-97EC-423B-B1F8-E7016A54BA28}"/>
                </a:ext>
              </a:extLst>
            </p:cNvPr>
            <p:cNvSpPr/>
            <p:nvPr/>
          </p:nvSpPr>
          <p:spPr>
            <a:xfrm rot="21387068">
              <a:off x="8737214" y="-661205"/>
              <a:ext cx="2143941" cy="1322409"/>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1195388"/>
            <a:ext cx="1922463"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763642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42" presetClass="path" presetSubtype="0" accel="50000" decel="50000" fill="hold" nodeType="withEffect">
                                  <p:stCondLst>
                                    <p:cond delay="1000"/>
                                  </p:stCondLst>
                                  <p:childTnLst>
                                    <p:animMotion origin="layout" path="M -0.03789 0.06041 L -3.33333E-6 3.7037E-6 " pathEditMode="relative" rAng="0" ptsTypes="AA">
                                      <p:cBhvr>
                                        <p:cTn id="14" dur="1500" fill="hold"/>
                                        <p:tgtEl>
                                          <p:spTgt spid="26"/>
                                        </p:tgtEl>
                                        <p:attrNameLst>
                                          <p:attrName>ppt_x</p:attrName>
                                          <p:attrName>ppt_y</p:attrName>
                                        </p:attrNameLst>
                                      </p:cBhvr>
                                      <p:rCtr x="1888" y="-3032"/>
                                    </p:animMotion>
                                  </p:childTnLst>
                                </p:cTn>
                              </p:par>
                            </p:childTnLst>
                          </p:cTn>
                        </p:par>
                        <p:par>
                          <p:cTn id="15" fill="hold" nodeType="afterGroup">
                            <p:stCondLst>
                              <p:cond delay="2500"/>
                            </p:stCondLst>
                            <p:childTnLst>
                              <p:par>
                                <p:cTn id="16" presetID="42" presetClass="entr" presetSubtype="0"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1000"/>
                                        <p:tgtEl>
                                          <p:spTgt spid="46"/>
                                        </p:tgtEl>
                                      </p:cBhvr>
                                    </p:animEffect>
                                    <p:anim calcmode="lin" valueType="num">
                                      <p:cBhvr>
                                        <p:cTn id="19" dur="1000" fill="hold"/>
                                        <p:tgtEl>
                                          <p:spTgt spid="46"/>
                                        </p:tgtEl>
                                        <p:attrNameLst>
                                          <p:attrName>ppt_x</p:attrName>
                                        </p:attrNameLst>
                                      </p:cBhvr>
                                      <p:tavLst>
                                        <p:tav tm="0">
                                          <p:val>
                                            <p:strVal val="#ppt_x"/>
                                          </p:val>
                                        </p:tav>
                                        <p:tav tm="100000">
                                          <p:val>
                                            <p:strVal val="#ppt_x"/>
                                          </p:val>
                                        </p:tav>
                                      </p:tavLst>
                                    </p:anim>
                                    <p:anim calcmode="lin" valueType="num">
                                      <p:cBhvr>
                                        <p:cTn id="20" dur="1000" fill="hold"/>
                                        <p:tgtEl>
                                          <p:spTgt spid="46"/>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3500"/>
                            </p:stCondLst>
                            <p:childTnLst>
                              <p:par>
                                <p:cTn id="22" presetID="42" presetClass="entr" presetSubtype="0"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1000"/>
                                        <p:tgtEl>
                                          <p:spTgt spid="49"/>
                                        </p:tgtEl>
                                      </p:cBhvr>
                                    </p:animEffect>
                                    <p:anim calcmode="lin" valueType="num">
                                      <p:cBhvr>
                                        <p:cTn id="25" dur="1000" fill="hold"/>
                                        <p:tgtEl>
                                          <p:spTgt spid="49"/>
                                        </p:tgtEl>
                                        <p:attrNameLst>
                                          <p:attrName>ppt_x</p:attrName>
                                        </p:attrNameLst>
                                      </p:cBhvr>
                                      <p:tavLst>
                                        <p:tav tm="0">
                                          <p:val>
                                            <p:strVal val="#ppt_x"/>
                                          </p:val>
                                        </p:tav>
                                        <p:tav tm="100000">
                                          <p:val>
                                            <p:strVal val="#ppt_x"/>
                                          </p:val>
                                        </p:tav>
                                      </p:tavLst>
                                    </p:anim>
                                    <p:anim calcmode="lin" valueType="num">
                                      <p:cBhvr>
                                        <p:cTn id="26" dur="1000" fill="hold"/>
                                        <p:tgtEl>
                                          <p:spTgt spid="49"/>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4500"/>
                            </p:stCondLst>
                            <p:childTnLst>
                              <p:par>
                                <p:cTn id="28" presetID="42" presetClass="entr" presetSubtype="0" fill="hold"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anim calcmode="lin" valueType="num">
                                      <p:cBhvr>
                                        <p:cTn id="31" dur="1000" fill="hold"/>
                                        <p:tgtEl>
                                          <p:spTgt spid="52"/>
                                        </p:tgtEl>
                                        <p:attrNameLst>
                                          <p:attrName>ppt_x</p:attrName>
                                        </p:attrNameLst>
                                      </p:cBhvr>
                                      <p:tavLst>
                                        <p:tav tm="0">
                                          <p:val>
                                            <p:strVal val="#ppt_x"/>
                                          </p:val>
                                        </p:tav>
                                        <p:tav tm="100000">
                                          <p:val>
                                            <p:strVal val="#ppt_x"/>
                                          </p:val>
                                        </p:tav>
                                      </p:tavLst>
                                    </p:anim>
                                    <p:anim calcmode="lin" valueType="num">
                                      <p:cBhvr>
                                        <p:cTn id="32" dur="1000" fill="hold"/>
                                        <p:tgtEl>
                                          <p:spTgt spid="52"/>
                                        </p:tgtEl>
                                        <p:attrNameLst>
                                          <p:attrName>ppt_y</p:attrName>
                                        </p:attrNameLst>
                                      </p:cBhvr>
                                      <p:tavLst>
                                        <p:tav tm="0">
                                          <p:val>
                                            <p:strVal val="#ppt_y+.1"/>
                                          </p:val>
                                        </p:tav>
                                        <p:tav tm="100000">
                                          <p:val>
                                            <p:strVal val="#ppt_y"/>
                                          </p:val>
                                        </p:tav>
                                      </p:tavLst>
                                    </p:anim>
                                  </p:childTnLst>
                                </p:cTn>
                              </p:par>
                            </p:childTnLst>
                          </p:cTn>
                        </p:par>
                        <p:par>
                          <p:cTn id="33" fill="hold" nodeType="afterGroup">
                            <p:stCondLst>
                              <p:cond delay="5500"/>
                            </p:stCondLst>
                            <p:childTnLst>
                              <p:par>
                                <p:cTn id="34" presetID="6" presetClass="entr" presetSubtype="16" fill="hold"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circle(in)">
                                      <p:cBhvr>
                                        <p:cTn id="36" dur="2000"/>
                                        <p:tgtEl>
                                          <p:spTgt spid="4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1000" fill="hold"/>
                                        <p:tgtEl>
                                          <p:spTgt spid="23"/>
                                        </p:tgtEl>
                                        <p:attrNameLst>
                                          <p:attrName>ppt_w</p:attrName>
                                        </p:attrNameLst>
                                      </p:cBhvr>
                                      <p:tavLst>
                                        <p:tav tm="0">
                                          <p:val>
                                            <p:fltVal val="0"/>
                                          </p:val>
                                        </p:tav>
                                        <p:tav tm="100000">
                                          <p:val>
                                            <p:strVal val="#ppt_w"/>
                                          </p:val>
                                        </p:tav>
                                      </p:tavLst>
                                    </p:anim>
                                    <p:anim calcmode="lin" valueType="num">
                                      <p:cBhvr>
                                        <p:cTn id="42" dur="1000" fill="hold"/>
                                        <p:tgtEl>
                                          <p:spTgt spid="23"/>
                                        </p:tgtEl>
                                        <p:attrNameLst>
                                          <p:attrName>ppt_h</p:attrName>
                                        </p:attrNameLst>
                                      </p:cBhvr>
                                      <p:tavLst>
                                        <p:tav tm="0">
                                          <p:val>
                                            <p:fltVal val="0"/>
                                          </p:val>
                                        </p:tav>
                                        <p:tav tm="100000">
                                          <p:val>
                                            <p:strVal val="#ppt_h"/>
                                          </p:val>
                                        </p:tav>
                                      </p:tavLst>
                                    </p:anim>
                                    <p:anim calcmode="lin" valueType="num">
                                      <p:cBhvr>
                                        <p:cTn id="43" dur="1000" fill="hold"/>
                                        <p:tgtEl>
                                          <p:spTgt spid="23"/>
                                        </p:tgtEl>
                                        <p:attrNameLst>
                                          <p:attrName>style.rotation</p:attrName>
                                        </p:attrNameLst>
                                      </p:cBhvr>
                                      <p:tavLst>
                                        <p:tav tm="0">
                                          <p:val>
                                            <p:fltVal val="90"/>
                                          </p:val>
                                        </p:tav>
                                        <p:tav tm="100000">
                                          <p:val>
                                            <p:fltVal val="0"/>
                                          </p:val>
                                        </p:tav>
                                      </p:tavLst>
                                    </p:anim>
                                    <p:animEffect transition="in" filter="fade">
                                      <p:cBhvr>
                                        <p:cTn id="44" dur="1000"/>
                                        <p:tgtEl>
                                          <p:spTgt spid="2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anim calcmode="lin" valueType="num">
                                      <p:cBhvr>
                                        <p:cTn id="50" dur="1000" fill="hold"/>
                                        <p:tgtEl>
                                          <p:spTgt spid="55"/>
                                        </p:tgtEl>
                                        <p:attrNameLst>
                                          <p:attrName>ppt_x</p:attrName>
                                        </p:attrNameLst>
                                      </p:cBhvr>
                                      <p:tavLst>
                                        <p:tav tm="0">
                                          <p:val>
                                            <p:strVal val="#ppt_x"/>
                                          </p:val>
                                        </p:tav>
                                        <p:tav tm="100000">
                                          <p:val>
                                            <p:strVal val="#ppt_x"/>
                                          </p:val>
                                        </p:tav>
                                      </p:tavLst>
                                    </p:anim>
                                    <p:anim calcmode="lin" valueType="num">
                                      <p:cBhvr>
                                        <p:cTn id="5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225BB0E6-822B-4A17-88D6-EA9AC61CBF3E}"/>
              </a:ext>
            </a:extLst>
          </p:cNvPr>
          <p:cNvGrpSpPr/>
          <p:nvPr/>
        </p:nvGrpSpPr>
        <p:grpSpPr>
          <a:xfrm>
            <a:off x="1813322" y="1641992"/>
            <a:ext cx="8131507" cy="3903668"/>
            <a:chOff x="-10221362" y="-4611324"/>
            <a:chExt cx="8131507" cy="3903668"/>
          </a:xfrm>
        </p:grpSpPr>
        <p:sp>
          <p:nvSpPr>
            <p:cNvPr id="23" name="Freeform: Shape 22">
              <a:extLst>
                <a:ext uri="{FF2B5EF4-FFF2-40B4-BE49-F238E27FC236}">
                  <a16:creationId xmlns:a16="http://schemas.microsoft.com/office/drawing/2014/main" id="{2F0D926E-BFE5-4203-BE05-8F0B34FB182F}"/>
                </a:ext>
              </a:extLst>
            </p:cNvPr>
            <p:cNvSpPr/>
            <p:nvPr/>
          </p:nvSpPr>
          <p:spPr>
            <a:xfrm>
              <a:off x="-10188598" y="-4578536"/>
              <a:ext cx="8098743" cy="3870880"/>
            </a:xfrm>
            <a:custGeom>
              <a:avLst/>
              <a:gdLst>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70713 w 6215270"/>
                <a:gd name="connsiteY4" fmla="*/ 132522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32522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52734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56243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97276 w 6176109"/>
                <a:gd name="connsiteY8" fmla="*/ 3327680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75485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40685 w 6176109"/>
                <a:gd name="connsiteY3" fmla="*/ 29999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76109" h="3684105">
                  <a:moveTo>
                    <a:pt x="424070" y="92765"/>
                  </a:moveTo>
                  <a:lnTo>
                    <a:pt x="3458817" y="13252"/>
                  </a:lnTo>
                  <a:lnTo>
                    <a:pt x="5194852" y="0"/>
                  </a:lnTo>
                  <a:lnTo>
                    <a:pt x="5540685" y="29999"/>
                  </a:lnTo>
                  <a:cubicBezTo>
                    <a:pt x="5645431" y="60495"/>
                    <a:pt x="5705330" y="56700"/>
                    <a:pt x="5840395" y="157748"/>
                  </a:cubicBezTo>
                  <a:cubicBezTo>
                    <a:pt x="5931714" y="356957"/>
                    <a:pt x="5964924" y="556165"/>
                    <a:pt x="6027188" y="755374"/>
                  </a:cubicBezTo>
                  <a:lnTo>
                    <a:pt x="6176109" y="2557670"/>
                  </a:lnTo>
                  <a:lnTo>
                    <a:pt x="6127218" y="2968487"/>
                  </a:lnTo>
                  <a:lnTo>
                    <a:pt x="6017375" y="3282353"/>
                  </a:lnTo>
                  <a:lnTo>
                    <a:pt x="5857073" y="3462313"/>
                  </a:lnTo>
                  <a:lnTo>
                    <a:pt x="5327374" y="3604592"/>
                  </a:lnTo>
                  <a:lnTo>
                    <a:pt x="3538330" y="3684105"/>
                  </a:lnTo>
                  <a:lnTo>
                    <a:pt x="2531165" y="3657600"/>
                  </a:lnTo>
                  <a:lnTo>
                    <a:pt x="1378226" y="3591339"/>
                  </a:lnTo>
                  <a:lnTo>
                    <a:pt x="424070" y="3432313"/>
                  </a:lnTo>
                  <a:lnTo>
                    <a:pt x="193158" y="3325656"/>
                  </a:lnTo>
                  <a:cubicBezTo>
                    <a:pt x="94640" y="3204101"/>
                    <a:pt x="117395" y="3158222"/>
                    <a:pt x="79513" y="3074505"/>
                  </a:cubicBezTo>
                  <a:lnTo>
                    <a:pt x="13252" y="1987826"/>
                  </a:lnTo>
                  <a:lnTo>
                    <a:pt x="0" y="1086679"/>
                  </a:lnTo>
                  <a:lnTo>
                    <a:pt x="39757" y="556592"/>
                  </a:lnTo>
                  <a:lnTo>
                    <a:pt x="424070" y="92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1572404F-7966-4623-8352-FC836E986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362" y="-4611324"/>
              <a:ext cx="8113072" cy="3882887"/>
            </a:xfrm>
            <a:prstGeom prst="rect">
              <a:avLst/>
            </a:prstGeom>
          </p:spPr>
        </p:pic>
      </p:grpSp>
      <p:sp>
        <p:nvSpPr>
          <p:cNvPr id="25" name="TextBox 24">
            <a:extLst>
              <a:ext uri="{FF2B5EF4-FFF2-40B4-BE49-F238E27FC236}">
                <a16:creationId xmlns:a16="http://schemas.microsoft.com/office/drawing/2014/main" id="{1B329896-AF05-4DCA-AF3A-31682F1D80DA}"/>
              </a:ext>
            </a:extLst>
          </p:cNvPr>
          <p:cNvSpPr txBox="1"/>
          <p:nvPr/>
        </p:nvSpPr>
        <p:spPr>
          <a:xfrm>
            <a:off x="2060712" y="2796211"/>
            <a:ext cx="8143462" cy="1400383"/>
          </a:xfrm>
          <a:prstGeom prst="rect">
            <a:avLst/>
          </a:prstGeom>
          <a:noFill/>
        </p:spPr>
        <p:txBody>
          <a:bodyPr wrap="square" rtlCol="0">
            <a:spAutoFit/>
          </a:bodyPr>
          <a:lstStyle/>
          <a:p>
            <a:r>
              <a:rPr lang="en-US" sz="8500" dirty="0" err="1">
                <a:solidFill>
                  <a:schemeClr val="tx2">
                    <a:lumMod val="75000"/>
                  </a:schemeClr>
                </a:solidFill>
                <a:latin typeface="UTM Akashi" panose="02040603050506020204" pitchFamily="18" charset="0"/>
              </a:rPr>
              <a:t>Chú</a:t>
            </a:r>
            <a:r>
              <a:rPr lang="en-US" sz="8500" dirty="0">
                <a:solidFill>
                  <a:schemeClr val="tx2">
                    <a:lumMod val="75000"/>
                  </a:schemeClr>
                </a:solidFill>
                <a:latin typeface="UTM Akashi" panose="02040603050506020204" pitchFamily="18" charset="0"/>
              </a:rPr>
              <a:t> </a:t>
            </a:r>
            <a:r>
              <a:rPr lang="en-US" sz="8500" dirty="0" err="1">
                <a:solidFill>
                  <a:schemeClr val="tx2">
                    <a:lumMod val="75000"/>
                  </a:schemeClr>
                </a:solidFill>
                <a:latin typeface="UTM Akashi" panose="02040603050506020204" pitchFamily="18" charset="0"/>
              </a:rPr>
              <a:t>Đất</a:t>
            </a:r>
            <a:r>
              <a:rPr lang="en-US" sz="8500" dirty="0">
                <a:solidFill>
                  <a:schemeClr val="tx2">
                    <a:lumMod val="75000"/>
                  </a:schemeClr>
                </a:solidFill>
                <a:latin typeface="UTM Akashi" panose="02040603050506020204" pitchFamily="18" charset="0"/>
              </a:rPr>
              <a:t> </a:t>
            </a:r>
            <a:r>
              <a:rPr lang="en-US" sz="8500" dirty="0" err="1">
                <a:solidFill>
                  <a:schemeClr val="tx2">
                    <a:lumMod val="75000"/>
                  </a:schemeClr>
                </a:solidFill>
                <a:latin typeface="UTM Akashi" panose="02040603050506020204" pitchFamily="18" charset="0"/>
              </a:rPr>
              <a:t>Nung</a:t>
            </a:r>
            <a:endParaRPr lang="en-US" sz="8500" dirty="0">
              <a:solidFill>
                <a:schemeClr val="tx2">
                  <a:lumMod val="75000"/>
                </a:schemeClr>
              </a:solidFill>
              <a:latin typeface="UTM Akashi" panose="02040603050506020204" pitchFamily="18" charset="0"/>
            </a:endParaRPr>
          </a:p>
        </p:txBody>
      </p:sp>
      <p:sp>
        <p:nvSpPr>
          <p:cNvPr id="26" name="TextBox 25">
            <a:extLst>
              <a:ext uri="{FF2B5EF4-FFF2-40B4-BE49-F238E27FC236}">
                <a16:creationId xmlns:a16="http://schemas.microsoft.com/office/drawing/2014/main" id="{9F0B7F8E-E7FB-4E98-8A29-A8CA3DD352ED}"/>
              </a:ext>
            </a:extLst>
          </p:cNvPr>
          <p:cNvSpPr txBox="1"/>
          <p:nvPr/>
        </p:nvSpPr>
        <p:spPr>
          <a:xfrm>
            <a:off x="3296065" y="1749287"/>
            <a:ext cx="4903304" cy="1015663"/>
          </a:xfrm>
          <a:prstGeom prst="rect">
            <a:avLst/>
          </a:prstGeom>
          <a:noFill/>
        </p:spPr>
        <p:txBody>
          <a:bodyPr wrap="square" rtlCol="0">
            <a:spAutoFit/>
          </a:bodyPr>
          <a:lstStyle/>
          <a:p>
            <a:pPr algn="ctr"/>
            <a:r>
              <a:rPr lang="en-US" sz="6000" dirty="0" err="1">
                <a:solidFill>
                  <a:schemeClr val="accent3">
                    <a:lumMod val="75000"/>
                  </a:schemeClr>
                </a:solidFill>
                <a:effectLst>
                  <a:reflection blurRad="6350" stA="55000" endA="300" endPos="45500" dir="5400000" sy="-100000" algn="bl" rotWithShape="0"/>
                </a:effectLst>
                <a:latin typeface="#9Slide06 SVNJonitha Script" panose="02000000000000000000" pitchFamily="2" charset="0"/>
              </a:rPr>
              <a:t>Tập</a:t>
            </a:r>
            <a:r>
              <a:rPr lang="en-US" sz="6000" dirty="0">
                <a:solidFill>
                  <a:schemeClr val="accent3">
                    <a:lumMod val="75000"/>
                  </a:schemeClr>
                </a:solidFill>
                <a:effectLst>
                  <a:reflection blurRad="6350" stA="55000" endA="300" endPos="45500" dir="5400000" sy="-100000" algn="bl" rotWithShape="0"/>
                </a:effectLst>
                <a:latin typeface="#9Slide06 SVNJonitha Script" panose="02000000000000000000" pitchFamily="2" charset="0"/>
              </a:rPr>
              <a:t> </a:t>
            </a:r>
            <a:r>
              <a:rPr lang="en-US" sz="6000" dirty="0" err="1">
                <a:solidFill>
                  <a:schemeClr val="accent3">
                    <a:lumMod val="75000"/>
                  </a:schemeClr>
                </a:solidFill>
                <a:effectLst>
                  <a:reflection blurRad="6350" stA="55000" endA="300" endPos="45500" dir="5400000" sy="-100000" algn="bl" rotWithShape="0"/>
                </a:effectLst>
                <a:latin typeface="#9Slide06 SVNJonitha Script" panose="02000000000000000000" pitchFamily="2" charset="0"/>
              </a:rPr>
              <a:t>đọc</a:t>
            </a:r>
            <a:endParaRPr lang="en-US" sz="6000" dirty="0">
              <a:solidFill>
                <a:schemeClr val="accent3">
                  <a:lumMod val="75000"/>
                </a:schemeClr>
              </a:solidFill>
              <a:effectLst>
                <a:reflection blurRad="6350" stA="55000" endA="300" endPos="45500" dir="5400000" sy="-100000" algn="bl" rotWithShape="0"/>
              </a:effectLst>
              <a:latin typeface="#9Slide06 SVNJonitha Script" panose="02000000000000000000" pitchFamily="2" charset="0"/>
            </a:endParaRPr>
          </a:p>
        </p:txBody>
      </p:sp>
      <p:sp>
        <p:nvSpPr>
          <p:cNvPr id="27" name="TextBox 26">
            <a:extLst>
              <a:ext uri="{FF2B5EF4-FFF2-40B4-BE49-F238E27FC236}">
                <a16:creationId xmlns:a16="http://schemas.microsoft.com/office/drawing/2014/main" id="{61A578F8-7F5A-4718-93A9-356E6B910A74}"/>
              </a:ext>
            </a:extLst>
          </p:cNvPr>
          <p:cNvSpPr txBox="1"/>
          <p:nvPr/>
        </p:nvSpPr>
        <p:spPr>
          <a:xfrm>
            <a:off x="2108459" y="2776917"/>
            <a:ext cx="8143462" cy="1400383"/>
          </a:xfrm>
          <a:prstGeom prst="rect">
            <a:avLst/>
          </a:prstGeom>
          <a:noFill/>
        </p:spPr>
        <p:txBody>
          <a:bodyPr wrap="square" rtlCol="0">
            <a:spAutoFit/>
          </a:bodyPr>
          <a:lstStyle/>
          <a:p>
            <a:r>
              <a:rPr lang="en-US" sz="8500" dirty="0" err="1">
                <a:solidFill>
                  <a:srgbClr val="993300"/>
                </a:solidFill>
                <a:latin typeface="UTM Akashi" panose="02040603050506020204" pitchFamily="18" charset="0"/>
              </a:rPr>
              <a:t>Chú</a:t>
            </a:r>
            <a:r>
              <a:rPr lang="en-US" sz="8500" dirty="0">
                <a:solidFill>
                  <a:srgbClr val="993300"/>
                </a:solidFill>
                <a:latin typeface="UTM Akashi" panose="02040603050506020204" pitchFamily="18" charset="0"/>
              </a:rPr>
              <a:t> </a:t>
            </a:r>
            <a:r>
              <a:rPr lang="en-US" sz="8500" dirty="0" err="1">
                <a:solidFill>
                  <a:srgbClr val="993300"/>
                </a:solidFill>
                <a:latin typeface="UTM Akashi" panose="02040603050506020204" pitchFamily="18" charset="0"/>
              </a:rPr>
              <a:t>Đất</a:t>
            </a:r>
            <a:r>
              <a:rPr lang="en-US" sz="8500" dirty="0">
                <a:solidFill>
                  <a:srgbClr val="993300"/>
                </a:solidFill>
                <a:latin typeface="UTM Akashi" panose="02040603050506020204" pitchFamily="18" charset="0"/>
              </a:rPr>
              <a:t> </a:t>
            </a:r>
            <a:r>
              <a:rPr lang="en-US" sz="8500" dirty="0" err="1">
                <a:solidFill>
                  <a:srgbClr val="993300"/>
                </a:solidFill>
                <a:latin typeface="UTM Akashi" panose="02040603050506020204" pitchFamily="18" charset="0"/>
              </a:rPr>
              <a:t>Nung</a:t>
            </a:r>
            <a:endParaRPr lang="en-US" sz="8500" dirty="0">
              <a:solidFill>
                <a:srgbClr val="993300"/>
              </a:solidFill>
              <a:latin typeface="UTM Akashi" panose="02040603050506020204" pitchFamily="18" charset="0"/>
            </a:endParaRPr>
          </a:p>
        </p:txBody>
      </p:sp>
      <p:pic>
        <p:nvPicPr>
          <p:cNvPr id="29" name="Picture 28">
            <a:extLst>
              <a:ext uri="{FF2B5EF4-FFF2-40B4-BE49-F238E27FC236}">
                <a16:creationId xmlns:a16="http://schemas.microsoft.com/office/drawing/2014/main" id="{3BC40955-17FF-4246-BDF6-16C585E79D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179" b="45121"/>
          <a:stretch/>
        </p:blipFill>
        <p:spPr>
          <a:xfrm rot="1149782">
            <a:off x="1472549" y="1064385"/>
            <a:ext cx="1876724" cy="1693374"/>
          </a:xfrm>
          <a:prstGeom prst="rect">
            <a:avLst/>
          </a:prstGeom>
        </p:spPr>
      </p:pic>
      <p:pic>
        <p:nvPicPr>
          <p:cNvPr id="31" name="Picture 30">
            <a:extLst>
              <a:ext uri="{FF2B5EF4-FFF2-40B4-BE49-F238E27FC236}">
                <a16:creationId xmlns:a16="http://schemas.microsoft.com/office/drawing/2014/main" id="{A6228D41-9849-4C33-8AC8-64BAA86C22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092" t="44058" r="1884" b="15363"/>
          <a:stretch/>
        </p:blipFill>
        <p:spPr>
          <a:xfrm rot="1298000">
            <a:off x="8805285" y="4443005"/>
            <a:ext cx="1599911" cy="1441980"/>
          </a:xfrm>
          <a:prstGeom prst="rect">
            <a:avLst/>
          </a:prstGeom>
        </p:spPr>
      </p:pic>
      <p:sp>
        <p:nvSpPr>
          <p:cNvPr id="32" name="TextBox 31">
            <a:extLst>
              <a:ext uri="{FF2B5EF4-FFF2-40B4-BE49-F238E27FC236}">
                <a16:creationId xmlns:a16="http://schemas.microsoft.com/office/drawing/2014/main" id="{80ACC58A-9708-40D4-AD49-5A363C978326}"/>
              </a:ext>
            </a:extLst>
          </p:cNvPr>
          <p:cNvSpPr txBox="1"/>
          <p:nvPr/>
        </p:nvSpPr>
        <p:spPr>
          <a:xfrm>
            <a:off x="3756990" y="4373216"/>
            <a:ext cx="5665305" cy="1015663"/>
          </a:xfrm>
          <a:prstGeom prst="rect">
            <a:avLst/>
          </a:prstGeom>
          <a:noFill/>
        </p:spPr>
        <p:txBody>
          <a:bodyPr wrap="square" rtlCol="0">
            <a:spAutoFit/>
          </a:bodyPr>
          <a:lstStyle/>
          <a:p>
            <a:r>
              <a:rPr lang="en-US" sz="6000" dirty="0">
                <a:solidFill>
                  <a:schemeClr val="tx2">
                    <a:lumMod val="75000"/>
                  </a:schemeClr>
                </a:solidFill>
                <a:latin typeface="UTM Akashi" panose="02040603050506020204" pitchFamily="18" charset="0"/>
              </a:rPr>
              <a:t>(</a:t>
            </a:r>
            <a:r>
              <a:rPr lang="en-US" sz="6000" dirty="0" err="1">
                <a:solidFill>
                  <a:schemeClr val="tx2">
                    <a:lumMod val="75000"/>
                  </a:schemeClr>
                </a:solidFill>
                <a:latin typeface="UTM Akashi" panose="02040603050506020204" pitchFamily="18" charset="0"/>
              </a:rPr>
              <a:t>tiếp</a:t>
            </a:r>
            <a:r>
              <a:rPr lang="en-US" sz="6000" dirty="0">
                <a:solidFill>
                  <a:schemeClr val="tx2">
                    <a:lumMod val="75000"/>
                  </a:schemeClr>
                </a:solidFill>
                <a:latin typeface="UTM Akashi" panose="02040603050506020204" pitchFamily="18" charset="0"/>
              </a:rPr>
              <a:t> </a:t>
            </a:r>
            <a:r>
              <a:rPr lang="en-US" sz="6000" dirty="0" err="1">
                <a:solidFill>
                  <a:schemeClr val="tx2">
                    <a:lumMod val="75000"/>
                  </a:schemeClr>
                </a:solidFill>
                <a:latin typeface="UTM Akashi" panose="02040603050506020204" pitchFamily="18" charset="0"/>
              </a:rPr>
              <a:t>theo</a:t>
            </a:r>
            <a:r>
              <a:rPr lang="en-US" sz="6000" dirty="0">
                <a:solidFill>
                  <a:schemeClr val="tx2">
                    <a:lumMod val="75000"/>
                  </a:schemeClr>
                </a:solidFill>
                <a:latin typeface="UTM Akashi" panose="02040603050506020204" pitchFamily="18" charset="0"/>
              </a:rPr>
              <a:t>)</a:t>
            </a:r>
          </a:p>
        </p:txBody>
      </p:sp>
      <p:sp>
        <p:nvSpPr>
          <p:cNvPr id="33" name="TextBox 32">
            <a:extLst>
              <a:ext uri="{FF2B5EF4-FFF2-40B4-BE49-F238E27FC236}">
                <a16:creationId xmlns:a16="http://schemas.microsoft.com/office/drawing/2014/main" id="{8E6593A3-A6D9-4B82-8242-9F2E863B6C4F}"/>
              </a:ext>
            </a:extLst>
          </p:cNvPr>
          <p:cNvSpPr txBox="1"/>
          <p:nvPr/>
        </p:nvSpPr>
        <p:spPr>
          <a:xfrm>
            <a:off x="3710608" y="4340086"/>
            <a:ext cx="4508273" cy="1015663"/>
          </a:xfrm>
          <a:prstGeom prst="rect">
            <a:avLst/>
          </a:prstGeom>
          <a:noFill/>
        </p:spPr>
        <p:txBody>
          <a:bodyPr wrap="square" rtlCol="0">
            <a:spAutoFit/>
          </a:bodyPr>
          <a:lstStyle/>
          <a:p>
            <a:r>
              <a:rPr lang="en-US" sz="6000" dirty="0">
                <a:solidFill>
                  <a:srgbClr val="FF5925"/>
                </a:solidFill>
                <a:latin typeface="UTM Akashi" panose="02040603050506020204" pitchFamily="18" charset="0"/>
              </a:rPr>
              <a:t>(</a:t>
            </a:r>
            <a:r>
              <a:rPr lang="en-US" sz="6000" dirty="0" err="1">
                <a:solidFill>
                  <a:srgbClr val="FF5925"/>
                </a:solidFill>
                <a:latin typeface="UTM Akashi" panose="02040603050506020204" pitchFamily="18" charset="0"/>
              </a:rPr>
              <a:t>tiếp</a:t>
            </a:r>
            <a:r>
              <a:rPr lang="en-US" sz="6000" dirty="0">
                <a:solidFill>
                  <a:srgbClr val="FF5925"/>
                </a:solidFill>
                <a:latin typeface="UTM Akashi" panose="02040603050506020204" pitchFamily="18" charset="0"/>
              </a:rPr>
              <a:t> </a:t>
            </a:r>
            <a:r>
              <a:rPr lang="en-US" sz="6000" dirty="0" err="1">
                <a:solidFill>
                  <a:srgbClr val="FF5925"/>
                </a:solidFill>
                <a:latin typeface="UTM Akashi" panose="02040603050506020204" pitchFamily="18" charset="0"/>
              </a:rPr>
              <a:t>theo</a:t>
            </a:r>
            <a:r>
              <a:rPr lang="en-US" sz="6000" dirty="0">
                <a:solidFill>
                  <a:srgbClr val="FF5925"/>
                </a:solidFill>
                <a:latin typeface="UTM Akashi" panose="02040603050506020204" pitchFamily="18" charset="0"/>
              </a:rPr>
              <a:t>)</a:t>
            </a:r>
          </a:p>
        </p:txBody>
      </p:sp>
    </p:spTree>
    <p:extLst>
      <p:ext uri="{BB962C8B-B14F-4D97-AF65-F5344CB8AC3E}">
        <p14:creationId xmlns:p14="http://schemas.microsoft.com/office/powerpoint/2010/main" val="739668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1+#ppt_w/2"/>
                                          </p:val>
                                        </p:tav>
                                        <p:tav tm="100000">
                                          <p:val>
                                            <p:strVal val="#ppt_x"/>
                                          </p:val>
                                        </p:tav>
                                      </p:tavLst>
                                    </p:anim>
                                    <p:anim calcmode="lin" valueType="num">
                                      <p:cBhvr additive="base">
                                        <p:cTn id="13" dur="500" fill="hold"/>
                                        <p:tgtEl>
                                          <p:spTgt spid="25"/>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fill="hold"/>
                                        <p:tgtEl>
                                          <p:spTgt spid="27"/>
                                        </p:tgtEl>
                                        <p:attrNameLst>
                                          <p:attrName>ppt_x</p:attrName>
                                        </p:attrNameLst>
                                      </p:cBhvr>
                                      <p:tavLst>
                                        <p:tav tm="0">
                                          <p:val>
                                            <p:strVal val="1+#ppt_w/2"/>
                                          </p:val>
                                        </p:tav>
                                        <p:tav tm="100000">
                                          <p:val>
                                            <p:strVal val="#ppt_x"/>
                                          </p:val>
                                        </p:tav>
                                      </p:tavLst>
                                    </p:anim>
                                    <p:anim calcmode="lin" valueType="num">
                                      <p:cBhvr additive="base">
                                        <p:cTn id="17" dur="500" fill="hold"/>
                                        <p:tgtEl>
                                          <p:spTgt spid="2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0-#ppt_w/2"/>
                                          </p:val>
                                        </p:tav>
                                        <p:tav tm="100000">
                                          <p:val>
                                            <p:strVal val="#ppt_x"/>
                                          </p:val>
                                        </p:tav>
                                      </p:tavLst>
                                    </p:anim>
                                    <p:anim calcmode="lin" valueType="num">
                                      <p:cBhvr additive="base">
                                        <p:cTn id="22" dur="500" fill="hold"/>
                                        <p:tgtEl>
                                          <p:spTgt spid="3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0-#ppt_w/2"/>
                                          </p:val>
                                        </p:tav>
                                        <p:tav tm="100000">
                                          <p:val>
                                            <p:strVal val="#ppt_x"/>
                                          </p:val>
                                        </p:tav>
                                      </p:tavLst>
                                    </p:anim>
                                    <p:anim calcmode="lin" valueType="num">
                                      <p:cBhvr additive="base">
                                        <p:cTn id="26" dur="500" fill="hold"/>
                                        <p:tgtEl>
                                          <p:spTgt spid="33"/>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32" presetClass="emph" presetSubtype="0" fill="hold" nodeType="afterEffect">
                                  <p:stCondLst>
                                    <p:cond delay="0"/>
                                  </p:stCondLst>
                                  <p:childTnLst>
                                    <p:animRot by="120000">
                                      <p:cBhvr>
                                        <p:cTn id="29" dur="100" fill="hold">
                                          <p:stCondLst>
                                            <p:cond delay="0"/>
                                          </p:stCondLst>
                                        </p:cTn>
                                        <p:tgtEl>
                                          <p:spTgt spid="29"/>
                                        </p:tgtEl>
                                        <p:attrNameLst>
                                          <p:attrName>r</p:attrName>
                                        </p:attrNameLst>
                                      </p:cBhvr>
                                    </p:animRot>
                                    <p:animRot by="-240000">
                                      <p:cBhvr>
                                        <p:cTn id="30" dur="200" fill="hold">
                                          <p:stCondLst>
                                            <p:cond delay="200"/>
                                          </p:stCondLst>
                                        </p:cTn>
                                        <p:tgtEl>
                                          <p:spTgt spid="29"/>
                                        </p:tgtEl>
                                        <p:attrNameLst>
                                          <p:attrName>r</p:attrName>
                                        </p:attrNameLst>
                                      </p:cBhvr>
                                    </p:animRot>
                                    <p:animRot by="240000">
                                      <p:cBhvr>
                                        <p:cTn id="31" dur="200" fill="hold">
                                          <p:stCondLst>
                                            <p:cond delay="400"/>
                                          </p:stCondLst>
                                        </p:cTn>
                                        <p:tgtEl>
                                          <p:spTgt spid="29"/>
                                        </p:tgtEl>
                                        <p:attrNameLst>
                                          <p:attrName>r</p:attrName>
                                        </p:attrNameLst>
                                      </p:cBhvr>
                                    </p:animRot>
                                    <p:animRot by="-240000">
                                      <p:cBhvr>
                                        <p:cTn id="32" dur="200" fill="hold">
                                          <p:stCondLst>
                                            <p:cond delay="600"/>
                                          </p:stCondLst>
                                        </p:cTn>
                                        <p:tgtEl>
                                          <p:spTgt spid="29"/>
                                        </p:tgtEl>
                                        <p:attrNameLst>
                                          <p:attrName>r</p:attrName>
                                        </p:attrNameLst>
                                      </p:cBhvr>
                                    </p:animRot>
                                    <p:animRot by="120000">
                                      <p:cBhvr>
                                        <p:cTn id="33" dur="200" fill="hold">
                                          <p:stCondLst>
                                            <p:cond delay="800"/>
                                          </p:stCondLst>
                                        </p:cTn>
                                        <p:tgtEl>
                                          <p:spTgt spid="29"/>
                                        </p:tgtEl>
                                        <p:attrNameLst>
                                          <p:attrName>r</p:attrName>
                                        </p:attrNameLst>
                                      </p:cBhvr>
                                    </p:animRot>
                                  </p:childTnLst>
                                </p:cTn>
                              </p:par>
                              <p:par>
                                <p:cTn id="34" presetID="32" presetClass="emph" presetSubtype="0" fill="hold" nodeType="withEffect">
                                  <p:stCondLst>
                                    <p:cond delay="0"/>
                                  </p:stCondLst>
                                  <p:childTnLst>
                                    <p:animRot by="120000">
                                      <p:cBhvr>
                                        <p:cTn id="35" dur="100" fill="hold">
                                          <p:stCondLst>
                                            <p:cond delay="0"/>
                                          </p:stCondLst>
                                        </p:cTn>
                                        <p:tgtEl>
                                          <p:spTgt spid="31"/>
                                        </p:tgtEl>
                                        <p:attrNameLst>
                                          <p:attrName>r</p:attrName>
                                        </p:attrNameLst>
                                      </p:cBhvr>
                                    </p:animRot>
                                    <p:animRot by="-240000">
                                      <p:cBhvr>
                                        <p:cTn id="36" dur="200" fill="hold">
                                          <p:stCondLst>
                                            <p:cond delay="200"/>
                                          </p:stCondLst>
                                        </p:cTn>
                                        <p:tgtEl>
                                          <p:spTgt spid="31"/>
                                        </p:tgtEl>
                                        <p:attrNameLst>
                                          <p:attrName>r</p:attrName>
                                        </p:attrNameLst>
                                      </p:cBhvr>
                                    </p:animRot>
                                    <p:animRot by="240000">
                                      <p:cBhvr>
                                        <p:cTn id="37" dur="200" fill="hold">
                                          <p:stCondLst>
                                            <p:cond delay="400"/>
                                          </p:stCondLst>
                                        </p:cTn>
                                        <p:tgtEl>
                                          <p:spTgt spid="31"/>
                                        </p:tgtEl>
                                        <p:attrNameLst>
                                          <p:attrName>r</p:attrName>
                                        </p:attrNameLst>
                                      </p:cBhvr>
                                    </p:animRot>
                                    <p:animRot by="-240000">
                                      <p:cBhvr>
                                        <p:cTn id="38" dur="200" fill="hold">
                                          <p:stCondLst>
                                            <p:cond delay="600"/>
                                          </p:stCondLst>
                                        </p:cTn>
                                        <p:tgtEl>
                                          <p:spTgt spid="31"/>
                                        </p:tgtEl>
                                        <p:attrNameLst>
                                          <p:attrName>r</p:attrName>
                                        </p:attrNameLst>
                                      </p:cBhvr>
                                    </p:animRot>
                                    <p:animRot by="120000">
                                      <p:cBhvr>
                                        <p:cTn id="39"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BB0E6-822B-4A17-88D6-EA9AC61CBF3E}"/>
              </a:ext>
            </a:extLst>
          </p:cNvPr>
          <p:cNvGrpSpPr/>
          <p:nvPr/>
        </p:nvGrpSpPr>
        <p:grpSpPr>
          <a:xfrm>
            <a:off x="1277471" y="712694"/>
            <a:ext cx="9722223" cy="5015753"/>
            <a:chOff x="-10221362" y="-4611324"/>
            <a:chExt cx="8131507" cy="3903668"/>
          </a:xfrm>
        </p:grpSpPr>
        <p:sp>
          <p:nvSpPr>
            <p:cNvPr id="3" name="Freeform: Shape 22">
              <a:extLst>
                <a:ext uri="{FF2B5EF4-FFF2-40B4-BE49-F238E27FC236}">
                  <a16:creationId xmlns:a16="http://schemas.microsoft.com/office/drawing/2014/main" id="{2F0D926E-BFE5-4203-BE05-8F0B34FB182F}"/>
                </a:ext>
              </a:extLst>
            </p:cNvPr>
            <p:cNvSpPr/>
            <p:nvPr/>
          </p:nvSpPr>
          <p:spPr>
            <a:xfrm>
              <a:off x="-10188598" y="-4578536"/>
              <a:ext cx="8098743" cy="3870880"/>
            </a:xfrm>
            <a:custGeom>
              <a:avLst/>
              <a:gdLst>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70713 w 6215270"/>
                <a:gd name="connsiteY4" fmla="*/ 132522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32522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52734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56243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97276 w 6176109"/>
                <a:gd name="connsiteY8" fmla="*/ 3327680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75485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40685 w 6176109"/>
                <a:gd name="connsiteY3" fmla="*/ 29999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76109" h="3684105">
                  <a:moveTo>
                    <a:pt x="424070" y="92765"/>
                  </a:moveTo>
                  <a:lnTo>
                    <a:pt x="3458817" y="13252"/>
                  </a:lnTo>
                  <a:lnTo>
                    <a:pt x="5194852" y="0"/>
                  </a:lnTo>
                  <a:lnTo>
                    <a:pt x="5540685" y="29999"/>
                  </a:lnTo>
                  <a:cubicBezTo>
                    <a:pt x="5645431" y="60495"/>
                    <a:pt x="5705330" y="56700"/>
                    <a:pt x="5840395" y="157748"/>
                  </a:cubicBezTo>
                  <a:cubicBezTo>
                    <a:pt x="5931714" y="356957"/>
                    <a:pt x="5964924" y="556165"/>
                    <a:pt x="6027188" y="755374"/>
                  </a:cubicBezTo>
                  <a:lnTo>
                    <a:pt x="6176109" y="2557670"/>
                  </a:lnTo>
                  <a:lnTo>
                    <a:pt x="6127218" y="2968487"/>
                  </a:lnTo>
                  <a:lnTo>
                    <a:pt x="6017375" y="3282353"/>
                  </a:lnTo>
                  <a:lnTo>
                    <a:pt x="5857073" y="3462313"/>
                  </a:lnTo>
                  <a:lnTo>
                    <a:pt x="5327374" y="3604592"/>
                  </a:lnTo>
                  <a:lnTo>
                    <a:pt x="3538330" y="3684105"/>
                  </a:lnTo>
                  <a:lnTo>
                    <a:pt x="2531165" y="3657600"/>
                  </a:lnTo>
                  <a:lnTo>
                    <a:pt x="1378226" y="3591339"/>
                  </a:lnTo>
                  <a:lnTo>
                    <a:pt x="424070" y="3432313"/>
                  </a:lnTo>
                  <a:lnTo>
                    <a:pt x="193158" y="3325656"/>
                  </a:lnTo>
                  <a:cubicBezTo>
                    <a:pt x="94640" y="3204101"/>
                    <a:pt x="117395" y="3158222"/>
                    <a:pt x="79513" y="3074505"/>
                  </a:cubicBezTo>
                  <a:lnTo>
                    <a:pt x="13252" y="1987826"/>
                  </a:lnTo>
                  <a:lnTo>
                    <a:pt x="0" y="1086679"/>
                  </a:lnTo>
                  <a:lnTo>
                    <a:pt x="39757" y="556592"/>
                  </a:lnTo>
                  <a:lnTo>
                    <a:pt x="424070" y="92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572404F-7966-4623-8352-FC836E986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1362" y="-4611324"/>
              <a:ext cx="8113072" cy="3882887"/>
            </a:xfrm>
            <a:prstGeom prst="rect">
              <a:avLst/>
            </a:prstGeom>
          </p:spPr>
        </p:pic>
      </p:grpSp>
      <p:sp>
        <p:nvSpPr>
          <p:cNvPr id="5" name="TextBox 4">
            <a:extLst>
              <a:ext uri="{FF2B5EF4-FFF2-40B4-BE49-F238E27FC236}">
                <a16:creationId xmlns:a16="http://schemas.microsoft.com/office/drawing/2014/main" id="{8E6593A3-A6D9-4B82-8242-9F2E863B6C4F}"/>
              </a:ext>
            </a:extLst>
          </p:cNvPr>
          <p:cNvSpPr txBox="1"/>
          <p:nvPr/>
        </p:nvSpPr>
        <p:spPr>
          <a:xfrm>
            <a:off x="3496237" y="1317061"/>
            <a:ext cx="5714999" cy="769441"/>
          </a:xfrm>
          <a:prstGeom prst="rect">
            <a:avLst/>
          </a:prstGeom>
          <a:noFill/>
        </p:spPr>
        <p:txBody>
          <a:bodyPr wrap="square" rtlCol="0">
            <a:spAutoFit/>
          </a:bodyPr>
          <a:lstStyle/>
          <a:p>
            <a:r>
              <a:rPr lang="en-US" sz="4400" b="1" dirty="0" smtClean="0">
                <a:solidFill>
                  <a:srgbClr val="FF5925"/>
                </a:solidFill>
                <a:latin typeface="Times New Roman" panose="02020603050405020304" pitchFamily="18" charset="0"/>
                <a:cs typeface="Times New Roman" panose="02020603050405020304" pitchFamily="18" charset="0"/>
              </a:rPr>
              <a:t>YÊU CẦU CẦN ĐẠT</a:t>
            </a:r>
            <a:endParaRPr lang="en-US" sz="4400" b="1" dirty="0">
              <a:solidFill>
                <a:srgbClr val="FF5925"/>
              </a:solidFill>
              <a:latin typeface="Times New Roman" panose="02020603050405020304" pitchFamily="18" charset="0"/>
              <a:cs typeface="Times New Roman" panose="02020603050405020304" pitchFamily="18" charset="0"/>
            </a:endParaRPr>
          </a:p>
        </p:txBody>
      </p:sp>
      <p:sp>
        <p:nvSpPr>
          <p:cNvPr id="6" name="Rectangle 5"/>
          <p:cNvSpPr/>
          <p:nvPr/>
        </p:nvSpPr>
        <p:spPr>
          <a:xfrm>
            <a:off x="1707777" y="2170486"/>
            <a:ext cx="9090211" cy="3319498"/>
          </a:xfrm>
          <a:prstGeom prst="rect">
            <a:avLst/>
          </a:prstGeom>
        </p:spPr>
        <p:txBody>
          <a:bodyPr wrap="square">
            <a:spAutoFit/>
          </a:bodyPr>
          <a:lstStyle/>
          <a:p>
            <a:pPr marL="285750" indent="-285750">
              <a:lnSpc>
                <a:spcPct val="107000"/>
              </a:lnSpc>
              <a:spcAft>
                <a:spcPts val="0"/>
              </a:spcAft>
              <a:buFontTx/>
              <a:buChar char="-"/>
            </a:pPr>
            <a:r>
              <a:rPr lang="vi-VN" sz="2800" dirty="0" smtClean="0">
                <a:latin typeface="Times New Roman" panose="02020603050405020304" pitchFamily="18" charset="0"/>
                <a:ea typeface="Calibri" panose="020F0502020204030204" pitchFamily="34" charset="0"/>
                <a:cs typeface="Times New Roman" panose="02020603050405020304" pitchFamily="18" charset="0"/>
              </a:rPr>
              <a:t>Hiểu </a:t>
            </a:r>
            <a:r>
              <a:rPr lang="vi-VN" sz="2800" dirty="0">
                <a:latin typeface="Times New Roman" panose="02020603050405020304" pitchFamily="18" charset="0"/>
                <a:ea typeface="Calibri" panose="020F0502020204030204" pitchFamily="34" charset="0"/>
                <a:cs typeface="Times New Roman" panose="02020603050405020304" pitchFamily="18" charset="0"/>
              </a:rPr>
              <a:t>từ khó trong </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bài</a:t>
            </a:r>
            <a:endParaRPr lang="en-US" sz="2800"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0"/>
              </a:spcAft>
              <a:buFontTx/>
              <a:buChar char="-"/>
            </a:pPr>
            <a:r>
              <a:rPr lang="vi-VN" sz="2800" dirty="0" smtClean="0">
                <a:latin typeface="Times New Roman" panose="02020603050405020304" pitchFamily="18" charset="0"/>
                <a:ea typeface="Calibri" panose="020F0502020204030204" pitchFamily="34" charset="0"/>
                <a:cs typeface="Times New Roman" panose="02020603050405020304" pitchFamily="18" charset="0"/>
              </a:rPr>
              <a:t>Đọc </a:t>
            </a:r>
            <a:r>
              <a:rPr lang="vi-VN" sz="2800" dirty="0">
                <a:latin typeface="Times New Roman" panose="02020603050405020304" pitchFamily="18" charset="0"/>
                <a:ea typeface="Calibri" panose="020F0502020204030204" pitchFamily="34" charset="0"/>
                <a:cs typeface="Times New Roman" panose="02020603050405020304" pitchFamily="18" charset="0"/>
              </a:rPr>
              <a:t>lưu loát toàn bài, phát âm đúng từ khó, ngắt nghỉ hơi hợp lý, chậm rãi, nhẹ nhàng, đọc đúng giọng nhân vật. Đọc diễn cảm toàn bài</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a:t>
            </a:r>
            <a:r>
              <a:rPr lang="vi-VN"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buFontTx/>
              <a:buChar char="-"/>
              <a:tabLst>
                <a:tab pos="825500" algn="l"/>
              </a:tabLst>
            </a:pPr>
            <a:r>
              <a:rPr lang="vi-VN" sz="2800" dirty="0" smtClean="0">
                <a:latin typeface="Times New Roman" panose="02020603050405020304" pitchFamily="18" charset="0"/>
                <a:ea typeface="Calibri" panose="020F0502020204030204" pitchFamily="34" charset="0"/>
                <a:cs typeface="Times New Roman" panose="02020603050405020304" pitchFamily="18" charset="0"/>
              </a:rPr>
              <a:t>Hiểu </a:t>
            </a:r>
            <a:r>
              <a:rPr lang="vi-VN" sz="2800" dirty="0">
                <a:latin typeface="Times New Roman" panose="02020603050405020304" pitchFamily="18" charset="0"/>
                <a:ea typeface="Calibri" panose="020F0502020204030204" pitchFamily="34" charset="0"/>
                <a:cs typeface="Times New Roman" panose="02020603050405020304" pitchFamily="18" charset="0"/>
              </a:rPr>
              <a:t>ý nghĩa bài: Chú Đất Nung trở thành người có ích, đã cứu sống được 2 người bột.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825500" algn="l"/>
              </a:tabLst>
            </a:pP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2966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7F9A68D-0E2B-451A-B1E8-AEFE6F60A965}"/>
              </a:ext>
            </a:extLst>
          </p:cNvPr>
          <p:cNvGrpSpPr/>
          <p:nvPr/>
        </p:nvGrpSpPr>
        <p:grpSpPr>
          <a:xfrm>
            <a:off x="0" y="-1219200"/>
            <a:ext cx="12192000" cy="8077200"/>
            <a:chOff x="0" y="-1219200"/>
            <a:chExt cx="12192000" cy="8077200"/>
          </a:xfrm>
        </p:grpSpPr>
        <p:sp>
          <p:nvSpPr>
            <p:cNvPr id="4" name="Rectangle 3">
              <a:extLst>
                <a:ext uri="{FF2B5EF4-FFF2-40B4-BE49-F238E27FC236}">
                  <a16:creationId xmlns:a16="http://schemas.microsoft.com/office/drawing/2014/main" id="{9126E0F8-24ED-48DE-93DD-9FC0B80F23B7}"/>
                </a:ext>
              </a:extLst>
            </p:cNvPr>
            <p:cNvSpPr/>
            <p:nvPr/>
          </p:nvSpPr>
          <p:spPr>
            <a:xfrm>
              <a:off x="0" y="2686050"/>
              <a:ext cx="12192000" cy="4171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05D1328-C0FD-4A2C-B4AC-B566EC31AD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6900" y="-1219200"/>
              <a:ext cx="8077200" cy="8077200"/>
            </a:xfrm>
            <a:prstGeom prst="rect">
              <a:avLst/>
            </a:prstGeom>
          </p:spPr>
        </p:pic>
      </p:grpSp>
      <p:sp>
        <p:nvSpPr>
          <p:cNvPr id="5" name="TextBox 4">
            <a:extLst>
              <a:ext uri="{FF2B5EF4-FFF2-40B4-BE49-F238E27FC236}">
                <a16:creationId xmlns:a16="http://schemas.microsoft.com/office/drawing/2014/main" id="{443406E8-6C82-48C7-BB86-BD49DD57617C}"/>
              </a:ext>
            </a:extLst>
          </p:cNvPr>
          <p:cNvSpPr txBox="1"/>
          <p:nvPr/>
        </p:nvSpPr>
        <p:spPr>
          <a:xfrm>
            <a:off x="1847850" y="3638550"/>
            <a:ext cx="9220200" cy="1938992"/>
          </a:xfrm>
          <a:prstGeom prst="rect">
            <a:avLst/>
          </a:prstGeom>
          <a:noFill/>
        </p:spPr>
        <p:txBody>
          <a:bodyPr wrap="square" rtlCol="0">
            <a:spAutoFit/>
          </a:bodyPr>
          <a:lstStyle/>
          <a:p>
            <a:r>
              <a:rPr lang="en-US" sz="12000" dirty="0">
                <a:solidFill>
                  <a:srgbClr val="993300"/>
                </a:solidFill>
                <a:effectLst>
                  <a:glow rad="101600">
                    <a:srgbClr val="FFC000">
                      <a:alpha val="60000"/>
                    </a:srgbClr>
                  </a:glow>
                </a:effectLst>
                <a:latin typeface="Times New Roman" panose="02020603050405020304" pitchFamily="18" charset="0"/>
                <a:cs typeface="Times New Roman" panose="02020603050405020304" pitchFamily="18" charset="0"/>
              </a:rPr>
              <a:t>LUYỆN ĐỌC</a:t>
            </a:r>
          </a:p>
        </p:txBody>
      </p:sp>
    </p:spTree>
    <p:extLst>
      <p:ext uri="{BB962C8B-B14F-4D97-AF65-F5344CB8AC3E}">
        <p14:creationId xmlns:p14="http://schemas.microsoft.com/office/powerpoint/2010/main" val="569959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4657E2-365B-4953-87FB-4D53C9DB457C}"/>
              </a:ext>
            </a:extLst>
          </p:cNvPr>
          <p:cNvPicPr>
            <a:picLocks noChangeAspect="1"/>
          </p:cNvPicPr>
          <p:nvPr/>
        </p:nvPicPr>
        <p:blipFill>
          <a:blip r:embed="rId2"/>
          <a:stretch>
            <a:fillRect/>
          </a:stretch>
        </p:blipFill>
        <p:spPr>
          <a:xfrm>
            <a:off x="507999" y="411544"/>
            <a:ext cx="11248573" cy="4675773"/>
          </a:xfrm>
          <a:prstGeom prst="rect">
            <a:avLst/>
          </a:prstGeom>
        </p:spPr>
      </p:pic>
      <p:sp>
        <p:nvSpPr>
          <p:cNvPr id="4" name="TextBox 3">
            <a:extLst>
              <a:ext uri="{FF2B5EF4-FFF2-40B4-BE49-F238E27FC236}">
                <a16:creationId xmlns:a16="http://schemas.microsoft.com/office/drawing/2014/main" id="{8E5D085D-EFAC-4407-886C-203C7779E13B}"/>
              </a:ext>
            </a:extLst>
          </p:cNvPr>
          <p:cNvSpPr txBox="1"/>
          <p:nvPr/>
        </p:nvSpPr>
        <p:spPr>
          <a:xfrm>
            <a:off x="3546612" y="5253661"/>
            <a:ext cx="8143462" cy="1400383"/>
          </a:xfrm>
          <a:prstGeom prst="rect">
            <a:avLst/>
          </a:prstGeom>
          <a:noFill/>
        </p:spPr>
        <p:txBody>
          <a:bodyPr wrap="square" rtlCol="0">
            <a:spAutoFit/>
          </a:bodyPr>
          <a:lstStyle/>
          <a:p>
            <a:r>
              <a:rPr lang="en-US" sz="8500" dirty="0" err="1">
                <a:solidFill>
                  <a:schemeClr val="tx2">
                    <a:lumMod val="75000"/>
                  </a:schemeClr>
                </a:solidFill>
                <a:latin typeface="UTM Akashi" panose="02040603050506020204" pitchFamily="18" charset="0"/>
              </a:rPr>
              <a:t>Chú</a:t>
            </a:r>
            <a:r>
              <a:rPr lang="en-US" sz="8500" dirty="0">
                <a:solidFill>
                  <a:schemeClr val="tx2">
                    <a:lumMod val="75000"/>
                  </a:schemeClr>
                </a:solidFill>
                <a:latin typeface="UTM Akashi" panose="02040603050506020204" pitchFamily="18" charset="0"/>
              </a:rPr>
              <a:t> </a:t>
            </a:r>
            <a:r>
              <a:rPr lang="en-US" sz="8500" dirty="0" err="1">
                <a:solidFill>
                  <a:schemeClr val="tx2">
                    <a:lumMod val="75000"/>
                  </a:schemeClr>
                </a:solidFill>
                <a:latin typeface="UTM Akashi" panose="02040603050506020204" pitchFamily="18" charset="0"/>
              </a:rPr>
              <a:t>Đất</a:t>
            </a:r>
            <a:r>
              <a:rPr lang="en-US" sz="8500" dirty="0">
                <a:solidFill>
                  <a:schemeClr val="tx2">
                    <a:lumMod val="75000"/>
                  </a:schemeClr>
                </a:solidFill>
                <a:latin typeface="UTM Akashi" panose="02040603050506020204" pitchFamily="18" charset="0"/>
              </a:rPr>
              <a:t> </a:t>
            </a:r>
            <a:r>
              <a:rPr lang="en-US" sz="8500" dirty="0" err="1">
                <a:solidFill>
                  <a:schemeClr val="tx2">
                    <a:lumMod val="75000"/>
                  </a:schemeClr>
                </a:solidFill>
                <a:latin typeface="UTM Akashi" panose="02040603050506020204" pitchFamily="18" charset="0"/>
              </a:rPr>
              <a:t>Nung</a:t>
            </a:r>
            <a:endParaRPr lang="en-US" sz="8500" dirty="0">
              <a:solidFill>
                <a:schemeClr val="tx2">
                  <a:lumMod val="75000"/>
                </a:schemeClr>
              </a:solidFill>
              <a:latin typeface="UTM Akashi" panose="02040603050506020204" pitchFamily="18" charset="0"/>
            </a:endParaRPr>
          </a:p>
        </p:txBody>
      </p:sp>
      <p:sp>
        <p:nvSpPr>
          <p:cNvPr id="5" name="TextBox 4">
            <a:extLst>
              <a:ext uri="{FF2B5EF4-FFF2-40B4-BE49-F238E27FC236}">
                <a16:creationId xmlns:a16="http://schemas.microsoft.com/office/drawing/2014/main" id="{97443174-FFC9-4537-BF2C-8EA81A5F635A}"/>
              </a:ext>
            </a:extLst>
          </p:cNvPr>
          <p:cNvSpPr txBox="1"/>
          <p:nvPr/>
        </p:nvSpPr>
        <p:spPr>
          <a:xfrm>
            <a:off x="3500230" y="5194026"/>
            <a:ext cx="8143462" cy="1400383"/>
          </a:xfrm>
          <a:prstGeom prst="rect">
            <a:avLst/>
          </a:prstGeom>
          <a:noFill/>
        </p:spPr>
        <p:txBody>
          <a:bodyPr wrap="square" rtlCol="0">
            <a:spAutoFit/>
          </a:bodyPr>
          <a:lstStyle/>
          <a:p>
            <a:r>
              <a:rPr lang="en-US" sz="8500" dirty="0" err="1">
                <a:solidFill>
                  <a:srgbClr val="993300"/>
                </a:solidFill>
                <a:latin typeface="UTM Akashi" panose="02040603050506020204" pitchFamily="18" charset="0"/>
              </a:rPr>
              <a:t>Chú</a:t>
            </a:r>
            <a:r>
              <a:rPr lang="en-US" sz="8500" dirty="0">
                <a:solidFill>
                  <a:srgbClr val="993300"/>
                </a:solidFill>
                <a:latin typeface="UTM Akashi" panose="02040603050506020204" pitchFamily="18" charset="0"/>
              </a:rPr>
              <a:t> </a:t>
            </a:r>
            <a:r>
              <a:rPr lang="en-US" sz="8500" dirty="0" err="1">
                <a:solidFill>
                  <a:srgbClr val="993300"/>
                </a:solidFill>
                <a:latin typeface="UTM Akashi" panose="02040603050506020204" pitchFamily="18" charset="0"/>
              </a:rPr>
              <a:t>Đất</a:t>
            </a:r>
            <a:r>
              <a:rPr lang="en-US" sz="8500" dirty="0">
                <a:solidFill>
                  <a:srgbClr val="993300"/>
                </a:solidFill>
                <a:latin typeface="UTM Akashi" panose="02040603050506020204" pitchFamily="18" charset="0"/>
              </a:rPr>
              <a:t> </a:t>
            </a:r>
            <a:r>
              <a:rPr lang="en-US" sz="8500" dirty="0" err="1">
                <a:solidFill>
                  <a:srgbClr val="993300"/>
                </a:solidFill>
                <a:latin typeface="UTM Akashi" panose="02040603050506020204" pitchFamily="18" charset="0"/>
              </a:rPr>
              <a:t>Nung</a:t>
            </a:r>
            <a:endParaRPr lang="en-US" sz="8500" dirty="0">
              <a:solidFill>
                <a:srgbClr val="993300"/>
              </a:solidFill>
              <a:latin typeface="UTM Akashi" panose="02040603050506020204" pitchFamily="18" charset="0"/>
            </a:endParaRPr>
          </a:p>
        </p:txBody>
      </p:sp>
      <p:pic>
        <p:nvPicPr>
          <p:cNvPr id="7" name="Picture 6">
            <a:extLst>
              <a:ext uri="{FF2B5EF4-FFF2-40B4-BE49-F238E27FC236}">
                <a16:creationId xmlns:a16="http://schemas.microsoft.com/office/drawing/2014/main" id="{7DA1B535-C991-44FF-9454-ECC84AE61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43042"/>
            <a:ext cx="3562349" cy="2317732"/>
          </a:xfrm>
          <a:prstGeom prst="rect">
            <a:avLst/>
          </a:prstGeom>
        </p:spPr>
      </p:pic>
    </p:spTree>
    <p:extLst>
      <p:ext uri="{BB962C8B-B14F-4D97-AF65-F5344CB8AC3E}">
        <p14:creationId xmlns:p14="http://schemas.microsoft.com/office/powerpoint/2010/main" val="3857571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CEE548-80F6-4537-9ECD-0AF8AEE18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228" y="209025"/>
            <a:ext cx="11793932" cy="6438204"/>
          </a:xfrm>
          <a:prstGeom prst="rect">
            <a:avLst/>
          </a:prstGeom>
        </p:spPr>
      </p:pic>
      <p:sp>
        <p:nvSpPr>
          <p:cNvPr id="8" name="Rectangle 7">
            <a:extLst>
              <a:ext uri="{FF2B5EF4-FFF2-40B4-BE49-F238E27FC236}">
                <a16:creationId xmlns:a16="http://schemas.microsoft.com/office/drawing/2014/main" id="{3BD24125-82E6-4FCA-8569-B60F426D77E0}"/>
              </a:ext>
            </a:extLst>
          </p:cNvPr>
          <p:cNvSpPr/>
          <p:nvPr/>
        </p:nvSpPr>
        <p:spPr>
          <a:xfrm>
            <a:off x="362857" y="851802"/>
            <a:ext cx="11321143" cy="5878532"/>
          </a:xfrm>
          <a:prstGeom prst="rect">
            <a:avLst/>
          </a:prstGeom>
        </p:spPr>
        <p:txBody>
          <a:bodyPr wrap="square">
            <a:spAutoFit/>
          </a:bodyPr>
          <a:lstStyle/>
          <a:p>
            <a:pPr algn="just"/>
            <a:r>
              <a:rPr lang="en-US" b="1" dirty="0">
                <a:solidFill>
                  <a:srgbClr val="000000"/>
                </a:solidFill>
              </a:rPr>
              <a:t>	</a:t>
            </a:r>
            <a:r>
              <a:rPr lang="vi-VN" b="1" dirty="0">
                <a:solidFill>
                  <a:srgbClr val="000000"/>
                </a:solidFill>
              </a:rPr>
              <a:t>Hai người bột trong lọ buồn tênh. Bỗng một đêm, có con chuột cạy nắp lọ, tha nàng công chúa và cái lầu đi mất. Chàng kị sĩ sợ quá, thúc ngựa chạy vọt ra, chạy đến miệng cống. Một con chuột già phục sẵn. Nó bảo chàng để ngựa lại, xuống thuyền vào cống tìm công chúa. Gặp công chúa trong cái hang tối, chàng hỏi:</a:t>
            </a:r>
          </a:p>
          <a:p>
            <a:pPr algn="just"/>
            <a:r>
              <a:rPr lang="en-US" b="1" dirty="0">
                <a:solidFill>
                  <a:srgbClr val="000000"/>
                </a:solidFill>
              </a:rPr>
              <a:t>	</a:t>
            </a:r>
            <a:r>
              <a:rPr lang="vi-VN" b="1" dirty="0">
                <a:solidFill>
                  <a:srgbClr val="000000"/>
                </a:solidFill>
              </a:rPr>
              <a:t>- Kẻ nào đã bắt nàng tới đây?</a:t>
            </a:r>
          </a:p>
          <a:p>
            <a:pPr algn="just"/>
            <a:r>
              <a:rPr lang="en-US" b="1" dirty="0">
                <a:solidFill>
                  <a:srgbClr val="000000"/>
                </a:solidFill>
              </a:rPr>
              <a:t>	</a:t>
            </a:r>
            <a:r>
              <a:rPr lang="vi-VN" b="1" dirty="0">
                <a:solidFill>
                  <a:srgbClr val="000000"/>
                </a:solidFill>
              </a:rPr>
              <a:t>- Chuột.</a:t>
            </a:r>
          </a:p>
          <a:p>
            <a:pPr algn="just"/>
            <a:r>
              <a:rPr lang="en-US" b="1" dirty="0">
                <a:solidFill>
                  <a:srgbClr val="000000"/>
                </a:solidFill>
              </a:rPr>
              <a:t>	</a:t>
            </a:r>
            <a:r>
              <a:rPr lang="vi-VN" b="1" dirty="0">
                <a:solidFill>
                  <a:srgbClr val="000000"/>
                </a:solidFill>
              </a:rPr>
              <a:t>- Lầu son của nàng đâu?</a:t>
            </a:r>
          </a:p>
          <a:p>
            <a:pPr algn="just"/>
            <a:r>
              <a:rPr lang="en-US" b="1" dirty="0">
                <a:solidFill>
                  <a:srgbClr val="000000"/>
                </a:solidFill>
              </a:rPr>
              <a:t>	</a:t>
            </a:r>
            <a:r>
              <a:rPr lang="vi-VN" b="1" dirty="0">
                <a:solidFill>
                  <a:srgbClr val="000000"/>
                </a:solidFill>
              </a:rPr>
              <a:t>- Chuột ăn rồi!</a:t>
            </a:r>
          </a:p>
          <a:p>
            <a:pPr algn="just"/>
            <a:r>
              <a:rPr lang="en-US" b="1" dirty="0">
                <a:solidFill>
                  <a:srgbClr val="000000"/>
                </a:solidFill>
              </a:rPr>
              <a:t>	</a:t>
            </a:r>
            <a:r>
              <a:rPr lang="vi-VN" b="1" dirty="0">
                <a:solidFill>
                  <a:srgbClr val="000000"/>
                </a:solidFill>
              </a:rPr>
              <a:t>Chàng kị sĩ hoảng hốt, biết mình bị lừa, vội dìu công chúa chạy trốn.</a:t>
            </a:r>
            <a:endParaRPr lang="en-US" b="1" dirty="0">
              <a:solidFill>
                <a:srgbClr val="000000"/>
              </a:solidFill>
            </a:endParaRPr>
          </a:p>
          <a:p>
            <a:pPr algn="just"/>
            <a:r>
              <a:rPr lang="en-US" b="1" dirty="0">
                <a:solidFill>
                  <a:srgbClr val="000000"/>
                </a:solidFill>
              </a:rPr>
              <a:t>	</a:t>
            </a:r>
            <a:r>
              <a:rPr lang="vi-VN" b="1" dirty="0">
                <a:solidFill>
                  <a:srgbClr val="000000"/>
                </a:solidFill>
              </a:rPr>
              <a:t>Chiếc thuyền mảnh trôi qua cống ra con ngòi. Gặp nước xoáy, thuyền lật, cả hai bị ngấm nước, nhũn cả chân tay.</a:t>
            </a:r>
          </a:p>
          <a:p>
            <a:pPr algn="just"/>
            <a:r>
              <a:rPr lang="en-US" b="1" dirty="0">
                <a:solidFill>
                  <a:srgbClr val="000000"/>
                </a:solidFill>
              </a:rPr>
              <a:t>	</a:t>
            </a:r>
            <a:r>
              <a:rPr lang="vi-VN" b="1" dirty="0">
                <a:solidFill>
                  <a:srgbClr val="000000"/>
                </a:solidFill>
              </a:rPr>
              <a:t>Lúc ấy, Đất Nung đang đi dọc bờ con ngòi. Thấy hai người bị nạn, chú liền nhảy xuống, vớt lên bờ phơi nắng cho se bột lại.</a:t>
            </a:r>
            <a:endParaRPr lang="en-US" b="1" dirty="0">
              <a:solidFill>
                <a:srgbClr val="000000"/>
              </a:solidFill>
            </a:endParaRPr>
          </a:p>
          <a:p>
            <a:pPr algn="just"/>
            <a:r>
              <a:rPr lang="en-US" b="1" dirty="0">
                <a:solidFill>
                  <a:srgbClr val="000000"/>
                </a:solidFill>
              </a:rPr>
              <a:t>	</a:t>
            </a:r>
            <a:r>
              <a:rPr lang="vi-VN" b="1" dirty="0">
                <a:solidFill>
                  <a:srgbClr val="000000"/>
                </a:solidFill>
              </a:rPr>
              <a:t>Hai người bột tỉnh dần, nhận ra bạn cũ thì lạ quá, kêu lên:</a:t>
            </a:r>
          </a:p>
          <a:p>
            <a:pPr algn="just"/>
            <a:r>
              <a:rPr lang="en-US" b="1" dirty="0">
                <a:solidFill>
                  <a:srgbClr val="000000"/>
                </a:solidFill>
              </a:rPr>
              <a:t>	</a:t>
            </a:r>
            <a:r>
              <a:rPr lang="vi-VN" b="1" dirty="0">
                <a:solidFill>
                  <a:srgbClr val="000000"/>
                </a:solidFill>
              </a:rPr>
              <a:t>- Ôi, chính anh đã cứu chúng tôi đấy ư? Sao trông anh khác thế?</a:t>
            </a:r>
          </a:p>
          <a:p>
            <a:pPr algn="just"/>
            <a:r>
              <a:rPr lang="en-US" b="1" dirty="0">
                <a:solidFill>
                  <a:srgbClr val="000000"/>
                </a:solidFill>
              </a:rPr>
              <a:t>	</a:t>
            </a:r>
            <a:r>
              <a:rPr lang="vi-VN" b="1" dirty="0">
                <a:solidFill>
                  <a:srgbClr val="000000"/>
                </a:solidFill>
              </a:rPr>
              <a:t>- Có gì đâu, tại tớ nung trong lửa. Bây giờ có thể phơi nắng, phơi mưa hàng đời người.</a:t>
            </a:r>
          </a:p>
          <a:p>
            <a:pPr algn="just"/>
            <a:r>
              <a:rPr lang="en-US" b="1" dirty="0">
                <a:solidFill>
                  <a:srgbClr val="000000"/>
                </a:solidFill>
              </a:rPr>
              <a:t>	</a:t>
            </a:r>
            <a:r>
              <a:rPr lang="vi-VN" b="1" dirty="0">
                <a:solidFill>
                  <a:srgbClr val="000000"/>
                </a:solidFill>
              </a:rPr>
              <a:t>Nàng công chúa phục quá, thì thào với chàng kị sĩ:</a:t>
            </a:r>
          </a:p>
          <a:p>
            <a:pPr algn="just"/>
            <a:r>
              <a:rPr lang="en-US" b="1" dirty="0">
                <a:solidFill>
                  <a:srgbClr val="000000"/>
                </a:solidFill>
              </a:rPr>
              <a:t>	</a:t>
            </a:r>
            <a:r>
              <a:rPr lang="vi-VN" b="1" dirty="0">
                <a:solidFill>
                  <a:srgbClr val="000000"/>
                </a:solidFill>
              </a:rPr>
              <a:t>- Thế mà chúng mình mới chìm xuống nước đã vữa ra.</a:t>
            </a:r>
          </a:p>
          <a:p>
            <a:pPr lvl="1" algn="just"/>
            <a:r>
              <a:rPr lang="vi-VN" b="1" dirty="0">
                <a:solidFill>
                  <a:srgbClr val="000000"/>
                </a:solidFill>
              </a:rPr>
              <a:t>Đất Nung đánh một câu cộc tuếch:</a:t>
            </a:r>
          </a:p>
          <a:p>
            <a:pPr algn="just"/>
            <a:r>
              <a:rPr lang="en-US" b="1" dirty="0">
                <a:solidFill>
                  <a:srgbClr val="000000"/>
                </a:solidFill>
              </a:rPr>
              <a:t>	</a:t>
            </a:r>
            <a:r>
              <a:rPr lang="vi-VN" b="1" dirty="0">
                <a:solidFill>
                  <a:srgbClr val="000000"/>
                </a:solidFill>
              </a:rPr>
              <a:t>- Vì các đằng ấy đựng trong lọ thủy tinh mà.</a:t>
            </a:r>
            <a:endParaRPr lang="en-US" b="1" dirty="0">
              <a:solidFill>
                <a:srgbClr val="000000"/>
              </a:solidFill>
            </a:endParaRPr>
          </a:p>
          <a:p>
            <a:pPr algn="just"/>
            <a:r>
              <a:rPr lang="en-US" sz="1600" b="1" dirty="0">
                <a:solidFill>
                  <a:srgbClr val="000000"/>
                </a:solidFill>
              </a:rPr>
              <a:t>															</a:t>
            </a:r>
            <a:r>
              <a:rPr lang="vi-VN" sz="1600" b="1" dirty="0">
                <a:solidFill>
                  <a:srgbClr val="000000"/>
                </a:solidFill>
              </a:rPr>
              <a:t>(Theo NGUYỄN KIÊN)</a:t>
            </a:r>
            <a:endParaRPr lang="en-US" sz="1600" b="1" dirty="0"/>
          </a:p>
        </p:txBody>
      </p:sp>
      <p:pic>
        <p:nvPicPr>
          <p:cNvPr id="12" name="Picture 11">
            <a:extLst>
              <a:ext uri="{FF2B5EF4-FFF2-40B4-BE49-F238E27FC236}">
                <a16:creationId xmlns:a16="http://schemas.microsoft.com/office/drawing/2014/main" id="{6E3C8A3D-11AE-4312-8E39-70FAABC407C7}"/>
              </a:ext>
            </a:extLst>
          </p:cNvPr>
          <p:cNvPicPr>
            <a:picLocks noChangeAspect="1"/>
          </p:cNvPicPr>
          <p:nvPr/>
        </p:nvPicPr>
        <p:blipFill rotWithShape="1">
          <a:blip r:embed="rId3">
            <a:extLst>
              <a:ext uri="{28A0092B-C50C-407E-A947-70E740481C1C}">
                <a14:useLocalDpi xmlns:a14="http://schemas.microsoft.com/office/drawing/2010/main" val="0"/>
              </a:ext>
            </a:extLst>
          </a:blip>
          <a:srcRect r="19841" b="70734"/>
          <a:stretch/>
        </p:blipFill>
        <p:spPr>
          <a:xfrm>
            <a:off x="2830286" y="-170547"/>
            <a:ext cx="6429828" cy="1070433"/>
          </a:xfrm>
          <a:prstGeom prst="rect">
            <a:avLst/>
          </a:prstGeom>
        </p:spPr>
      </p:pic>
      <p:grpSp>
        <p:nvGrpSpPr>
          <p:cNvPr id="15" name="Group 14">
            <a:extLst>
              <a:ext uri="{FF2B5EF4-FFF2-40B4-BE49-F238E27FC236}">
                <a16:creationId xmlns:a16="http://schemas.microsoft.com/office/drawing/2014/main" id="{3F48E5E0-4BA2-40AF-8711-C60AC557EF8B}"/>
              </a:ext>
            </a:extLst>
          </p:cNvPr>
          <p:cNvGrpSpPr/>
          <p:nvPr/>
        </p:nvGrpSpPr>
        <p:grpSpPr>
          <a:xfrm>
            <a:off x="3142343" y="195941"/>
            <a:ext cx="5769429" cy="575770"/>
            <a:chOff x="3142343" y="195941"/>
            <a:chExt cx="5769429" cy="575770"/>
          </a:xfrm>
        </p:grpSpPr>
        <p:sp>
          <p:nvSpPr>
            <p:cNvPr id="13" name="TextBox 12">
              <a:extLst>
                <a:ext uri="{FF2B5EF4-FFF2-40B4-BE49-F238E27FC236}">
                  <a16:creationId xmlns:a16="http://schemas.microsoft.com/office/drawing/2014/main" id="{FE617E97-F2AE-45CA-BC6E-89B43F8D97D3}"/>
                </a:ext>
              </a:extLst>
            </p:cNvPr>
            <p:cNvSpPr txBox="1"/>
            <p:nvPr/>
          </p:nvSpPr>
          <p:spPr>
            <a:xfrm>
              <a:off x="3193142" y="217713"/>
              <a:ext cx="5718630" cy="553998"/>
            </a:xfrm>
            <a:prstGeom prst="rect">
              <a:avLst/>
            </a:prstGeom>
            <a:noFill/>
          </p:spPr>
          <p:txBody>
            <a:bodyPr wrap="square" rtlCol="0">
              <a:spAutoFit/>
            </a:bodyPr>
            <a:lstStyle/>
            <a:p>
              <a:r>
                <a:rPr lang="en-US" sz="3000" dirty="0">
                  <a:solidFill>
                    <a:srgbClr val="FDDB7C"/>
                  </a:solidFill>
                  <a:latin typeface="UTM Brewers KT" panose="02040603050506020204" pitchFamily="18" charset="0"/>
                </a:rPr>
                <a:t>CHÚ ĐẤT NUNG (</a:t>
              </a:r>
              <a:r>
                <a:rPr lang="en-US" sz="3000" dirty="0" err="1">
                  <a:solidFill>
                    <a:srgbClr val="FDDB7C"/>
                  </a:solidFill>
                  <a:latin typeface="UTM Brewers KT" panose="02040603050506020204" pitchFamily="18" charset="0"/>
                </a:rPr>
                <a:t>tt</a:t>
              </a:r>
              <a:r>
                <a:rPr lang="en-US" sz="3000" dirty="0">
                  <a:solidFill>
                    <a:srgbClr val="FDDB7C"/>
                  </a:solidFill>
                  <a:latin typeface="UTM Brewers KT" panose="02040603050506020204" pitchFamily="18" charset="0"/>
                </a:rPr>
                <a:t>)</a:t>
              </a:r>
            </a:p>
          </p:txBody>
        </p:sp>
        <p:sp>
          <p:nvSpPr>
            <p:cNvPr id="14" name="TextBox 13">
              <a:extLst>
                <a:ext uri="{FF2B5EF4-FFF2-40B4-BE49-F238E27FC236}">
                  <a16:creationId xmlns:a16="http://schemas.microsoft.com/office/drawing/2014/main" id="{CAC886D2-17BC-4B8C-8F0E-FFE3A8D9B6DC}"/>
                </a:ext>
              </a:extLst>
            </p:cNvPr>
            <p:cNvSpPr txBox="1"/>
            <p:nvPr/>
          </p:nvSpPr>
          <p:spPr>
            <a:xfrm>
              <a:off x="3142343" y="195941"/>
              <a:ext cx="5718630" cy="553998"/>
            </a:xfrm>
            <a:prstGeom prst="rect">
              <a:avLst/>
            </a:prstGeom>
            <a:noFill/>
          </p:spPr>
          <p:txBody>
            <a:bodyPr wrap="square" rtlCol="0">
              <a:spAutoFit/>
            </a:bodyPr>
            <a:lstStyle/>
            <a:p>
              <a:r>
                <a:rPr lang="en-US" sz="3000" dirty="0">
                  <a:solidFill>
                    <a:srgbClr val="CC3300"/>
                  </a:solidFill>
                  <a:latin typeface="UTM Brewers KT" panose="02040603050506020204" pitchFamily="18" charset="0"/>
                </a:rPr>
                <a:t>CHÚ ĐẤT NUNG (</a:t>
              </a:r>
              <a:r>
                <a:rPr lang="en-US" sz="3000" dirty="0" err="1" smtClean="0">
                  <a:solidFill>
                    <a:srgbClr val="CC3300"/>
                  </a:solidFill>
                  <a:latin typeface="UTM Brewers KT" panose="02040603050506020204" pitchFamily="18" charset="0"/>
                </a:rPr>
                <a:t>tiếp</a:t>
              </a:r>
              <a:r>
                <a:rPr lang="en-US" sz="3000" dirty="0" smtClean="0">
                  <a:solidFill>
                    <a:srgbClr val="CC3300"/>
                  </a:solidFill>
                  <a:latin typeface="UTM Brewers KT" panose="02040603050506020204" pitchFamily="18" charset="0"/>
                </a:rPr>
                <a:t> </a:t>
              </a:r>
              <a:r>
                <a:rPr lang="en-US" sz="3000" dirty="0" err="1" smtClean="0">
                  <a:solidFill>
                    <a:srgbClr val="CC3300"/>
                  </a:solidFill>
                  <a:latin typeface="UTM Brewers KT" panose="02040603050506020204" pitchFamily="18" charset="0"/>
                </a:rPr>
                <a:t>theo</a:t>
              </a:r>
              <a:r>
                <a:rPr lang="en-US" sz="3000" dirty="0" smtClean="0">
                  <a:solidFill>
                    <a:srgbClr val="CC3300"/>
                  </a:solidFill>
                  <a:latin typeface="UTM Brewers KT" panose="02040603050506020204" pitchFamily="18" charset="0"/>
                </a:rPr>
                <a:t>)</a:t>
              </a:r>
              <a:endParaRPr lang="en-US" sz="3000" dirty="0">
                <a:solidFill>
                  <a:srgbClr val="CC3300"/>
                </a:solidFill>
                <a:latin typeface="UTM Brewers KT" panose="02040603050506020204" pitchFamily="18" charset="0"/>
              </a:endParaRPr>
            </a:p>
          </p:txBody>
        </p:sp>
      </p:grpSp>
      <p:pic>
        <p:nvPicPr>
          <p:cNvPr id="17" name="Picture 16">
            <a:extLst>
              <a:ext uri="{FF2B5EF4-FFF2-40B4-BE49-F238E27FC236}">
                <a16:creationId xmlns:a16="http://schemas.microsoft.com/office/drawing/2014/main" id="{D6F13008-684F-4AD4-8738-175CFB0A88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5050" y="4552950"/>
            <a:ext cx="2362200" cy="2362200"/>
          </a:xfrm>
          <a:prstGeom prst="rect">
            <a:avLst/>
          </a:prstGeom>
        </p:spPr>
      </p:pic>
      <p:pic>
        <p:nvPicPr>
          <p:cNvPr id="19" name="Picture 18">
            <a:extLst>
              <a:ext uri="{FF2B5EF4-FFF2-40B4-BE49-F238E27FC236}">
                <a16:creationId xmlns:a16="http://schemas.microsoft.com/office/drawing/2014/main" id="{0717FDE9-DB95-4E3A-A036-B534F890FC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056" t="36389"/>
          <a:stretch/>
        </p:blipFill>
        <p:spPr>
          <a:xfrm>
            <a:off x="133350" y="365670"/>
            <a:ext cx="723900" cy="800212"/>
          </a:xfrm>
          <a:prstGeom prst="rect">
            <a:avLst/>
          </a:prstGeom>
        </p:spPr>
      </p:pic>
    </p:spTree>
    <p:extLst>
      <p:ext uri="{BB962C8B-B14F-4D97-AF65-F5344CB8AC3E}">
        <p14:creationId xmlns:p14="http://schemas.microsoft.com/office/powerpoint/2010/main" val="3666819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TIMING" val="|5.6"/>
</p:tagLst>
</file>

<file path=ppt/tags/tag3.xml><?xml version="1.0" encoding="utf-8"?>
<p:tagLst xmlns:a="http://schemas.openxmlformats.org/drawingml/2006/main" xmlns:r="http://schemas.openxmlformats.org/officeDocument/2006/relationships" xmlns:p="http://schemas.openxmlformats.org/presentationml/2006/main">
  <p:tag name="TIMING" val="|4.4|4.2"/>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1154</TotalTime>
  <Words>567</Words>
  <Application>Microsoft Office PowerPoint</Application>
  <PresentationFormat>Widescreen</PresentationFormat>
  <Paragraphs>152</Paragraphs>
  <Slides>28</Slides>
  <Notes>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28</vt:i4>
      </vt:variant>
    </vt:vector>
  </HeadingPairs>
  <TitlesOfParts>
    <vt:vector size="43" baseType="lpstr">
      <vt:lpstr>文泉驿微米黑</vt:lpstr>
      <vt:lpstr>Times New Roman</vt:lpstr>
      <vt:lpstr>#9Slide06 SVNJonitha Script</vt:lpstr>
      <vt:lpstr>UTM Brewers KT</vt:lpstr>
      <vt:lpstr>Calibri</vt:lpstr>
      <vt:lpstr>微软雅黑</vt:lpstr>
      <vt:lpstr>Arial Black</vt:lpstr>
      <vt:lpstr>Arial</vt:lpstr>
      <vt:lpstr>SimSun</vt:lpstr>
      <vt:lpstr>造字工房悦黑演示版常规体</vt:lpstr>
      <vt:lpstr>UTM Akashi</vt:lpstr>
      <vt:lpstr>inpin heiti</vt:lpstr>
      <vt:lpstr>UTM Cookies</vt:lpstr>
      <vt:lpstr>印品黑体</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creator>KTUTS</dc:creator>
  <cp:keywords>Hana</cp:keywords>
  <cp:lastModifiedBy>Admin</cp:lastModifiedBy>
  <cp:revision>119</cp:revision>
  <dcterms:created xsi:type="dcterms:W3CDTF">2017-08-18T03:02:00Z</dcterms:created>
  <dcterms:modified xsi:type="dcterms:W3CDTF">2022-11-30T06:22:47Z</dcterms:modified>
  <cp:version>Z20</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