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71" r:id="rId3"/>
  </p:sldMasterIdLst>
  <p:notesMasterIdLst>
    <p:notesMasterId r:id="rId41"/>
  </p:notesMasterIdLst>
  <p:sldIdLst>
    <p:sldId id="287" r:id="rId4"/>
    <p:sldId id="284" r:id="rId5"/>
    <p:sldId id="308" r:id="rId6"/>
    <p:sldId id="260" r:id="rId7"/>
    <p:sldId id="285" r:id="rId8"/>
    <p:sldId id="258" r:id="rId9"/>
    <p:sldId id="286" r:id="rId10"/>
    <p:sldId id="261" r:id="rId11"/>
    <p:sldId id="263" r:id="rId12"/>
    <p:sldId id="262" r:id="rId13"/>
    <p:sldId id="288" r:id="rId14"/>
    <p:sldId id="289" r:id="rId15"/>
    <p:sldId id="290" r:id="rId16"/>
    <p:sldId id="291" r:id="rId17"/>
    <p:sldId id="292" r:id="rId18"/>
    <p:sldId id="293" r:id="rId19"/>
    <p:sldId id="294" r:id="rId20"/>
    <p:sldId id="265" r:id="rId21"/>
    <p:sldId id="296" r:id="rId22"/>
    <p:sldId id="297" r:id="rId23"/>
    <p:sldId id="299" r:id="rId24"/>
    <p:sldId id="300" r:id="rId25"/>
    <p:sldId id="264" r:id="rId26"/>
    <p:sldId id="266" r:id="rId27"/>
    <p:sldId id="267" r:id="rId28"/>
    <p:sldId id="268" r:id="rId29"/>
    <p:sldId id="269" r:id="rId30"/>
    <p:sldId id="302" r:id="rId31"/>
    <p:sldId id="301" r:id="rId32"/>
    <p:sldId id="272" r:id="rId33"/>
    <p:sldId id="303" r:id="rId34"/>
    <p:sldId id="304" r:id="rId35"/>
    <p:sldId id="273" r:id="rId36"/>
    <p:sldId id="305" r:id="rId37"/>
    <p:sldId id="274" r:id="rId38"/>
    <p:sldId id="306" r:id="rId39"/>
    <p:sldId id="283" r:id="rId40"/>
  </p:sldIdLst>
  <p:sldSz cx="9144000" cy="5143500" type="screen16x9"/>
  <p:notesSz cx="6858000" cy="9144000"/>
  <p:embeddedFontLst>
    <p:embeddedFont>
      <p:font typeface="等线" panose="02010600030101010101" pitchFamily="2" charset="-122"/>
      <p:regular r:id="rId42"/>
      <p:bold r:id="rId43"/>
    </p:embeddedFont>
    <p:embeddedFont>
      <p:font typeface="Segoe UI" panose="020B0502040204020203" pitchFamily="34" charset="0"/>
      <p:regular r:id="rId44"/>
      <p:bold r:id="rId45"/>
      <p:italic r:id="rId46"/>
      <p:boldItalic r:id="rId47"/>
    </p:embeddedFont>
    <p:embeddedFont>
      <p:font typeface="UVN Bai Sau Nang" panose="04030905020802020C03" pitchFamily="82" charset="0"/>
      <p:regular r:id="rId48"/>
    </p:embeddedFont>
    <p:embeddedFont>
      <p:font typeface="UVN Van" panose="00000400000000000000" pitchFamily="2" charset="0"/>
      <p:regular r:id="rId49"/>
      <p:bold r:id="rId50"/>
    </p:embeddedFont>
    <p:embeddedFont>
      <p:font typeface="UVN Van Chuong Nang" panose="00000400000000000000" pitchFamily="2" charset="0"/>
      <p:regular r:id="rId51"/>
    </p:embeddedFont>
    <p:embeddedFont>
      <p:font typeface="Vladimir Script" panose="03050402040407070305" pitchFamily="66" charset="0"/>
      <p:regular r:id="rId52"/>
    </p:embeddedFont>
  </p:embeddedFontLst>
  <p:custDataLst>
    <p:tags r:id="rId5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F23"/>
    <a:srgbClr val="ED9931"/>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3" d="100"/>
          <a:sy n="83" d="100"/>
        </p:scale>
        <p:origin x="804" y="78"/>
      </p:cViewPr>
      <p:guideLst/>
    </p:cSldViewPr>
  </p:slideViewPr>
  <p:notesTextViewPr>
    <p:cViewPr>
      <p:scale>
        <a:sx n="1" d="1"/>
        <a:sy n="1" d="1"/>
      </p:scale>
      <p:origin x="0" y="0"/>
    </p:cViewPr>
  </p:notesTextViewPr>
  <p:sorterViewPr>
    <p:cViewPr>
      <p:scale>
        <a:sx n="75" d="100"/>
        <a:sy n="75" d="100"/>
      </p:scale>
      <p:origin x="0" y="-7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tags" Target="tags/tag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78BE65D-7BC5-4CA5-BF03-166AB4B0B99A}" type="datetimeFigureOut">
              <a:rPr lang="zh-CN" altLang="en-US" smtClean="0"/>
              <a:pPr/>
              <a:t>2022/12/2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B45E4E54-6A06-4D1B-AB7F-AF434990D92F}" type="slidenum">
              <a:rPr lang="zh-CN" altLang="en-US" smtClean="0"/>
              <a:pPr/>
              <a:t>‹#›</a:t>
            </a:fld>
            <a:endParaRPr lang="zh-CN" altLang="en-US"/>
          </a:p>
        </p:txBody>
      </p:sp>
    </p:spTree>
    <p:extLst>
      <p:ext uri="{BB962C8B-B14F-4D97-AF65-F5344CB8AC3E}">
        <p14:creationId xmlns:p14="http://schemas.microsoft.com/office/powerpoint/2010/main" val="79980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a:t>
            </a:fld>
            <a:endParaRPr lang="zh-CN" altLang="en-US"/>
          </a:p>
        </p:txBody>
      </p:sp>
    </p:spTree>
    <p:extLst>
      <p:ext uri="{BB962C8B-B14F-4D97-AF65-F5344CB8AC3E}">
        <p14:creationId xmlns:p14="http://schemas.microsoft.com/office/powerpoint/2010/main" val="273309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24</a:t>
            </a:fld>
            <a:endParaRPr lang="zh-CN" altLang="en-US"/>
          </a:p>
        </p:txBody>
      </p:sp>
    </p:spTree>
    <p:extLst>
      <p:ext uri="{BB962C8B-B14F-4D97-AF65-F5344CB8AC3E}">
        <p14:creationId xmlns:p14="http://schemas.microsoft.com/office/powerpoint/2010/main" val="11157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25</a:t>
            </a:fld>
            <a:endParaRPr lang="zh-CN" altLang="en-US"/>
          </a:p>
        </p:txBody>
      </p:sp>
    </p:spTree>
    <p:extLst>
      <p:ext uri="{BB962C8B-B14F-4D97-AF65-F5344CB8AC3E}">
        <p14:creationId xmlns:p14="http://schemas.microsoft.com/office/powerpoint/2010/main" val="14910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367992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27</a:t>
            </a:fld>
            <a:endParaRPr lang="zh-CN" altLang="en-US"/>
          </a:p>
        </p:txBody>
      </p:sp>
    </p:spTree>
    <p:extLst>
      <p:ext uri="{BB962C8B-B14F-4D97-AF65-F5344CB8AC3E}">
        <p14:creationId xmlns:p14="http://schemas.microsoft.com/office/powerpoint/2010/main" val="3935800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269200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29</a:t>
            </a:fld>
            <a:endParaRPr lang="zh-CN" altLang="en-US"/>
          </a:p>
        </p:txBody>
      </p:sp>
    </p:spTree>
    <p:extLst>
      <p:ext uri="{BB962C8B-B14F-4D97-AF65-F5344CB8AC3E}">
        <p14:creationId xmlns:p14="http://schemas.microsoft.com/office/powerpoint/2010/main" val="3059106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30</a:t>
            </a:fld>
            <a:endParaRPr lang="zh-CN" altLang="en-US"/>
          </a:p>
        </p:txBody>
      </p:sp>
    </p:spTree>
    <p:extLst>
      <p:ext uri="{BB962C8B-B14F-4D97-AF65-F5344CB8AC3E}">
        <p14:creationId xmlns:p14="http://schemas.microsoft.com/office/powerpoint/2010/main" val="3885845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31</a:t>
            </a:fld>
            <a:endParaRPr lang="zh-CN" altLang="en-US"/>
          </a:p>
        </p:txBody>
      </p:sp>
    </p:spTree>
    <p:extLst>
      <p:ext uri="{BB962C8B-B14F-4D97-AF65-F5344CB8AC3E}">
        <p14:creationId xmlns:p14="http://schemas.microsoft.com/office/powerpoint/2010/main" val="98261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32</a:t>
            </a:fld>
            <a:endParaRPr lang="zh-CN" altLang="en-US"/>
          </a:p>
        </p:txBody>
      </p:sp>
    </p:spTree>
    <p:extLst>
      <p:ext uri="{BB962C8B-B14F-4D97-AF65-F5344CB8AC3E}">
        <p14:creationId xmlns:p14="http://schemas.microsoft.com/office/powerpoint/2010/main" val="4253973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33</a:t>
            </a:fld>
            <a:endParaRPr lang="zh-CN" altLang="en-US"/>
          </a:p>
        </p:txBody>
      </p:sp>
    </p:spTree>
    <p:extLst>
      <p:ext uri="{BB962C8B-B14F-4D97-AF65-F5344CB8AC3E}">
        <p14:creationId xmlns:p14="http://schemas.microsoft.com/office/powerpoint/2010/main" val="244781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4</a:t>
            </a:fld>
            <a:endParaRPr lang="zh-CN" altLang="en-US"/>
          </a:p>
        </p:txBody>
      </p:sp>
    </p:spTree>
    <p:extLst>
      <p:ext uri="{BB962C8B-B14F-4D97-AF65-F5344CB8AC3E}">
        <p14:creationId xmlns:p14="http://schemas.microsoft.com/office/powerpoint/2010/main" val="4226696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679703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25730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3097495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37</a:t>
            </a:fld>
            <a:endParaRPr lang="zh-CN" altLang="en-US"/>
          </a:p>
        </p:txBody>
      </p:sp>
    </p:spTree>
    <p:extLst>
      <p:ext uri="{BB962C8B-B14F-4D97-AF65-F5344CB8AC3E}">
        <p14:creationId xmlns:p14="http://schemas.microsoft.com/office/powerpoint/2010/main" val="71687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6</a:t>
            </a:fld>
            <a:endParaRPr lang="zh-CN" altLang="en-US"/>
          </a:p>
        </p:txBody>
      </p:sp>
    </p:spTree>
    <p:extLst>
      <p:ext uri="{BB962C8B-B14F-4D97-AF65-F5344CB8AC3E}">
        <p14:creationId xmlns:p14="http://schemas.microsoft.com/office/powerpoint/2010/main" val="391550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284193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424853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10</a:t>
            </a:fld>
            <a:endParaRPr lang="zh-CN" altLang="en-US"/>
          </a:p>
        </p:txBody>
      </p:sp>
    </p:spTree>
    <p:extLst>
      <p:ext uri="{BB962C8B-B14F-4D97-AF65-F5344CB8AC3E}">
        <p14:creationId xmlns:p14="http://schemas.microsoft.com/office/powerpoint/2010/main" val="1460645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318502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CEBB1E-050C-4CB0-B2AC-8688CFA60E56}"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406341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5E4E54-6A06-4D1B-AB7F-AF434990D92F}" type="slidenum">
              <a:rPr lang="zh-CN" altLang="en-US" smtClean="0"/>
              <a:pPr/>
              <a:t>23</a:t>
            </a:fld>
            <a:endParaRPr lang="zh-CN" altLang="en-US"/>
          </a:p>
        </p:txBody>
      </p:sp>
    </p:spTree>
    <p:extLst>
      <p:ext uri="{BB962C8B-B14F-4D97-AF65-F5344CB8AC3E}">
        <p14:creationId xmlns:p14="http://schemas.microsoft.com/office/powerpoint/2010/main" val="169207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18514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678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2276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6818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40926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1271486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114309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0743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708482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9554148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8059833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791492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060641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309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44581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11623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矩形 8"/>
          <p:cNvSpPr/>
          <p:nvPr userDrawn="1"/>
        </p:nvSpPr>
        <p:spPr>
          <a:xfrm>
            <a:off x="0" y="698500"/>
            <a:ext cx="9144000" cy="4191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3129850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54601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86155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10907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454614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24683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42134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006245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314300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41520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428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44843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168225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446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95250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9126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870290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832619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53769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030584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29839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047115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72014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939881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37358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98988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1551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795577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909272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6147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41055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929445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0" y="54014"/>
            <a:ext cx="2057400" cy="273844"/>
          </a:xfrm>
          <a:prstGeom prst="rect">
            <a:avLst/>
          </a:prstGeom>
        </p:spPr>
        <p:txBody>
          <a:bodyPr vert="horz" lIns="91440" tIns="45720" rIns="91440" bIns="45720" rtlCol="0" anchor="ctr"/>
          <a:lstStyle>
            <a:lvl1pPr algn="l">
              <a:defRPr sz="12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6988097" y="4767263"/>
            <a:ext cx="2057400" cy="273844"/>
          </a:xfrm>
          <a:prstGeom prst="rect">
            <a:avLst/>
          </a:prstGeom>
        </p:spPr>
        <p:txBody>
          <a:bodyPr vert="horz" lIns="91440" tIns="45720" rIns="91440" bIns="45720" rtlCol="0" anchor="ctr"/>
          <a:lstStyle>
            <a:lvl1pPr algn="r">
              <a:defRPr sz="11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pic>
        <p:nvPicPr>
          <p:cNvPr id="8" name="Picture 7"/>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6979261" y="-5809109"/>
            <a:ext cx="3890703" cy="3112413"/>
          </a:xfrm>
          <a:prstGeom prst="rect">
            <a:avLst/>
          </a:prstGeom>
        </p:spPr>
      </p:pic>
      <p:pic>
        <p:nvPicPr>
          <p:cNvPr id="9" name="Picture 8"/>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8917477" y="13491340"/>
            <a:ext cx="3890703" cy="3112413"/>
          </a:xfrm>
          <a:prstGeom prst="rect">
            <a:avLst/>
          </a:prstGeom>
        </p:spPr>
      </p:pic>
      <p:sp>
        <p:nvSpPr>
          <p:cNvPr id="2" name="TextBox 1">
            <a:extLst>
              <a:ext uri="{FF2B5EF4-FFF2-40B4-BE49-F238E27FC236}">
                <a16:creationId xmlns:a16="http://schemas.microsoft.com/office/drawing/2014/main" id="{D4F4E886-009F-4D4D-8CBB-FAF75C2C3AFB}"/>
              </a:ext>
            </a:extLst>
          </p:cNvPr>
          <p:cNvSpPr txBox="1"/>
          <p:nvPr userDrawn="1"/>
        </p:nvSpPr>
        <p:spPr>
          <a:xfrm>
            <a:off x="1171576" y="4891066"/>
            <a:ext cx="819455" cy="300082"/>
          </a:xfrm>
          <a:prstGeom prst="rect">
            <a:avLst/>
          </a:prstGeom>
          <a:noFill/>
        </p:spPr>
        <p:txBody>
          <a:bodyPr wrap="none" rtlCol="0">
            <a:spAutoFit/>
          </a:bodyPr>
          <a:lstStyle/>
          <a:p>
            <a:r>
              <a:rPr lang="en-US">
                <a:solidFill>
                  <a:schemeClr val="accent4">
                    <a:lumMod val="60000"/>
                    <a:lumOff val="40000"/>
                  </a:schemeClr>
                </a:solidFill>
                <a:latin typeface="UTM Than Chien Tranh" panose="02040403050506020204" pitchFamily="18" charset="0"/>
              </a:rPr>
              <a:t>KTUTS</a:t>
            </a:r>
          </a:p>
        </p:txBody>
      </p:sp>
    </p:spTree>
    <p:extLst>
      <p:ext uri="{BB962C8B-B14F-4D97-AF65-F5344CB8AC3E}">
        <p14:creationId xmlns:p14="http://schemas.microsoft.com/office/powerpoint/2010/main" val="1712794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9" r:id="rId22"/>
    <p:sldLayoutId id="2147483710" r:id="rId23"/>
    <p:sldLayoutId id="2147483711"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0" y="54014"/>
            <a:ext cx="2057400" cy="273844"/>
          </a:xfrm>
          <a:prstGeom prst="rect">
            <a:avLst/>
          </a:prstGeom>
        </p:spPr>
        <p:txBody>
          <a:bodyPr vert="horz" lIns="91440" tIns="45720" rIns="91440" bIns="45720" rtlCol="0" anchor="ctr"/>
          <a:lstStyle>
            <a:lvl1pPr algn="l">
              <a:defRPr sz="12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6988097" y="4767263"/>
            <a:ext cx="2057400" cy="273844"/>
          </a:xfrm>
          <a:prstGeom prst="rect">
            <a:avLst/>
          </a:prstGeom>
        </p:spPr>
        <p:txBody>
          <a:bodyPr vert="horz" lIns="91440" tIns="45720" rIns="91440" bIns="45720" rtlCol="0" anchor="ctr"/>
          <a:lstStyle>
            <a:lvl1pPr algn="r">
              <a:defRPr sz="11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56175" y="-2921477"/>
            <a:ext cx="3890703" cy="3112413"/>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917477" y="13491340"/>
            <a:ext cx="3890703" cy="3112413"/>
          </a:xfrm>
          <a:prstGeom prst="rect">
            <a:avLst/>
          </a:prstGeom>
        </p:spPr>
      </p:pic>
    </p:spTree>
    <p:extLst>
      <p:ext uri="{BB962C8B-B14F-4D97-AF65-F5344CB8AC3E}">
        <p14:creationId xmlns:p14="http://schemas.microsoft.com/office/powerpoint/2010/main" val="2708248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0" y="54014"/>
            <a:ext cx="2057400" cy="273844"/>
          </a:xfrm>
          <a:prstGeom prst="rect">
            <a:avLst/>
          </a:prstGeom>
        </p:spPr>
        <p:txBody>
          <a:bodyPr vert="horz" lIns="91440" tIns="45720" rIns="91440" bIns="45720" rtlCol="0" anchor="ctr"/>
          <a:lstStyle>
            <a:lvl1pPr algn="l">
              <a:defRPr sz="12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6988097" y="4767263"/>
            <a:ext cx="2057400" cy="273844"/>
          </a:xfrm>
          <a:prstGeom prst="rect">
            <a:avLst/>
          </a:prstGeom>
        </p:spPr>
        <p:txBody>
          <a:bodyPr vert="horz" lIns="91440" tIns="45720" rIns="91440" bIns="45720" rtlCol="0" anchor="ctr"/>
          <a:lstStyle>
            <a:lvl1pPr algn="r">
              <a:defRPr sz="1100" b="1">
                <a:solidFill>
                  <a:schemeClr val="tx1">
                    <a:tint val="75000"/>
                  </a:schemeClr>
                </a:solidFill>
                <a:latin typeface="Vladimir Script" panose="03050402040407070305" pitchFamily="66" charset="0"/>
                <a:ea typeface="印品黑体" panose="00000500000000000000" pitchFamily="2" charset="-122"/>
              </a:defRPr>
            </a:lvl1pPr>
          </a:lstStyle>
          <a:p>
            <a:r>
              <a:rPr lang="en-US" altLang="zh-CN"/>
              <a:t>KTUTS</a:t>
            </a:r>
            <a:endParaRPr lang="zh-CN" altLang="en-US"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156175" y="-2921477"/>
            <a:ext cx="3890703" cy="3112413"/>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917477" y="13491340"/>
            <a:ext cx="3890703" cy="3112413"/>
          </a:xfrm>
          <a:prstGeom prst="rect">
            <a:avLst/>
          </a:prstGeom>
        </p:spPr>
      </p:pic>
    </p:spTree>
    <p:extLst>
      <p:ext uri="{BB962C8B-B14F-4D97-AF65-F5344CB8AC3E}">
        <p14:creationId xmlns:p14="http://schemas.microsoft.com/office/powerpoint/2010/main" val="227685394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13" Type="http://schemas.microsoft.com/office/2007/relationships/hdphoto" Target="../media/hdphoto7.wdp"/><Relationship Id="rId3" Type="http://schemas.openxmlformats.org/officeDocument/2006/relationships/notesSlide" Target="../notesSlides/notesSlide7.xml"/><Relationship Id="rId7" Type="http://schemas.microsoft.com/office/2007/relationships/hdphoto" Target="../media/hdphoto6.wdp"/><Relationship Id="rId12" Type="http://schemas.openxmlformats.org/officeDocument/2006/relationships/image" Target="../media/image54.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52.jpeg"/><Relationship Id="rId4" Type="http://schemas.openxmlformats.org/officeDocument/2006/relationships/image" Target="../media/image9.png"/><Relationship Id="rId9" Type="http://schemas.openxmlformats.org/officeDocument/2006/relationships/image" Target="../media/image51.jpe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tags" Target="../tags/tag6.xml"/><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4.xml"/><Relationship Id="rId7" Type="http://schemas.openxmlformats.org/officeDocument/2006/relationships/image" Target="../media/image81.png"/><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3.png"/><Relationship Id="rId7" Type="http://schemas.openxmlformats.org/officeDocument/2006/relationships/image" Target="../media/image85.png"/><Relationship Id="rId12" Type="http://schemas.microsoft.com/office/2007/relationships/hdphoto" Target="../media/hdphoto11.wd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9.wdp"/><Relationship Id="rId11" Type="http://schemas.openxmlformats.org/officeDocument/2006/relationships/image" Target="../media/image88.png"/><Relationship Id="rId5" Type="http://schemas.openxmlformats.org/officeDocument/2006/relationships/image" Target="../media/image84.png"/><Relationship Id="rId10" Type="http://schemas.openxmlformats.org/officeDocument/2006/relationships/image" Target="../media/image87.png"/><Relationship Id="rId4" Type="http://schemas.microsoft.com/office/2007/relationships/hdphoto" Target="../media/hdphoto8.wdp"/><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0.xml"/><Relationship Id="rId7" Type="http://schemas.openxmlformats.org/officeDocument/2006/relationships/image" Target="../media/image81.png"/><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2.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01.png"/><Relationship Id="rId4" Type="http://schemas.openxmlformats.org/officeDocument/2006/relationships/image" Target="../media/image31.png"/><Relationship Id="rId9"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2.xml"/><Relationship Id="rId6" Type="http://schemas.microsoft.com/office/2007/relationships/hdphoto" Target="../media/hdphoto4.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1.png"/><Relationship Id="rId11" Type="http://schemas.openxmlformats.org/officeDocument/2006/relationships/image" Target="../media/image10.png"/><Relationship Id="rId5" Type="http://schemas.microsoft.com/office/2007/relationships/hdphoto" Target="../media/hdphoto4.wdp"/><Relationship Id="rId10" Type="http://schemas.openxmlformats.org/officeDocument/2006/relationships/image" Target="../media/image9.png"/><Relationship Id="rId4" Type="http://schemas.openxmlformats.org/officeDocument/2006/relationships/image" Target="../media/image27.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0" y="3107393"/>
            <a:ext cx="2772383" cy="87993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747" y="1527438"/>
            <a:ext cx="2359381" cy="3159910"/>
          </a:xfrm>
          <a:prstGeom prst="rect">
            <a:avLst/>
          </a:prstGeom>
          <a:effectLst>
            <a:outerShdw blurRad="76200" dir="13500000" sy="23000" kx="1200000" algn="br" rotWithShape="0">
              <a:prstClr val="black">
                <a:alpha val="20000"/>
              </a:prstClr>
            </a:outerShdw>
          </a:effectLst>
        </p:spPr>
      </p:pic>
      <p:sp>
        <p:nvSpPr>
          <p:cNvPr id="7" name="Rectangle 6"/>
          <p:cNvSpPr/>
          <p:nvPr/>
        </p:nvSpPr>
        <p:spPr>
          <a:xfrm>
            <a:off x="1137345" y="1545881"/>
            <a:ext cx="3445174" cy="1107996"/>
          </a:xfrm>
          <a:prstGeom prst="rect">
            <a:avLst/>
          </a:prstGeom>
          <a:noFill/>
        </p:spPr>
        <p:txBody>
          <a:bodyPr wrap="none" lIns="91440" tIns="45720" rIns="91440" bIns="45720">
            <a:spAutoFit/>
          </a:bodyPr>
          <a:lstStyle/>
          <a:p>
            <a:pPr algn="ctr"/>
            <a:r>
              <a:rPr lang="en-US" sz="6600" dirty="0">
                <a:ln w="0"/>
                <a:solidFill>
                  <a:srgbClr val="00B050"/>
                </a:solidFill>
                <a:effectLst>
                  <a:reflection blurRad="6350" stA="53000" endA="300" endPos="35500" dir="5400000" sy="-90000" algn="bl" rotWithShape="0"/>
                </a:effectLst>
                <a:latin typeface="UTM Rockwell" panose="02040603050506020204" pitchFamily="18" charset="0"/>
              </a:rPr>
              <a:t>ĐỊA LÝ</a:t>
            </a:r>
            <a:endParaRPr lang="en-US" sz="6600" b="0" cap="none" spc="0" dirty="0">
              <a:ln w="0"/>
              <a:solidFill>
                <a:srgbClr val="00B050"/>
              </a:solidFill>
              <a:effectLst>
                <a:reflection blurRad="6350" stA="53000" endA="300" endPos="35500" dir="5400000" sy="-90000" algn="bl" rotWithShape="0"/>
              </a:effectLst>
              <a:latin typeface="UTM Rockwell" panose="020406030505060202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60" y="3727021"/>
            <a:ext cx="2348409" cy="16470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191" y="3727317"/>
            <a:ext cx="2348409" cy="164703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992" y="3727021"/>
            <a:ext cx="2348409" cy="16470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528" y="3727021"/>
            <a:ext cx="2348409" cy="164703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838" y="3727021"/>
            <a:ext cx="2348409" cy="164703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795" y="3727021"/>
            <a:ext cx="2348409" cy="1647038"/>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159" y="269013"/>
            <a:ext cx="2488968" cy="4768269"/>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 y="355565"/>
            <a:ext cx="1440542" cy="1440542"/>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9843" y="-274181"/>
            <a:ext cx="1440542" cy="144054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7705" y="0"/>
            <a:ext cx="2558143" cy="2558143"/>
          </a:xfrm>
          <a:prstGeom prst="rect">
            <a:avLst/>
          </a:prstGeom>
        </p:spPr>
      </p:pic>
      <p:sp>
        <p:nvSpPr>
          <p:cNvPr id="2" name="TextBox 1">
            <a:extLst>
              <a:ext uri="{FF2B5EF4-FFF2-40B4-BE49-F238E27FC236}">
                <a16:creationId xmlns:a16="http://schemas.microsoft.com/office/drawing/2014/main" id="{8E124622-1315-4554-9314-B428AABD37F2}"/>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extLst>
      <p:ext uri="{BB962C8B-B14F-4D97-AF65-F5344CB8AC3E}">
        <p14:creationId xmlns:p14="http://schemas.microsoft.com/office/powerpoint/2010/main" val="112774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80">
                                          <p:stCondLst>
                                            <p:cond delay="0"/>
                                          </p:stCondLst>
                                        </p:cTn>
                                        <p:tgtEl>
                                          <p:spTgt spid="7"/>
                                        </p:tgtEl>
                                      </p:cBhvr>
                                    </p:animEffect>
                                    <p:anim calcmode="lin" valueType="num">
                                      <p:cBhvr>
                                        <p:cTn id="5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9" dur="26">
                                          <p:stCondLst>
                                            <p:cond delay="650"/>
                                          </p:stCondLst>
                                        </p:cTn>
                                        <p:tgtEl>
                                          <p:spTgt spid="7"/>
                                        </p:tgtEl>
                                      </p:cBhvr>
                                      <p:to x="100000" y="60000"/>
                                    </p:animScale>
                                    <p:animScale>
                                      <p:cBhvr>
                                        <p:cTn id="60" dur="166" decel="50000">
                                          <p:stCondLst>
                                            <p:cond delay="676"/>
                                          </p:stCondLst>
                                        </p:cTn>
                                        <p:tgtEl>
                                          <p:spTgt spid="7"/>
                                        </p:tgtEl>
                                      </p:cBhvr>
                                      <p:to x="100000" y="100000"/>
                                    </p:animScale>
                                    <p:animScale>
                                      <p:cBhvr>
                                        <p:cTn id="61" dur="26">
                                          <p:stCondLst>
                                            <p:cond delay="1312"/>
                                          </p:stCondLst>
                                        </p:cTn>
                                        <p:tgtEl>
                                          <p:spTgt spid="7"/>
                                        </p:tgtEl>
                                      </p:cBhvr>
                                      <p:to x="100000" y="80000"/>
                                    </p:animScale>
                                    <p:animScale>
                                      <p:cBhvr>
                                        <p:cTn id="62" dur="166" decel="50000">
                                          <p:stCondLst>
                                            <p:cond delay="1338"/>
                                          </p:stCondLst>
                                        </p:cTn>
                                        <p:tgtEl>
                                          <p:spTgt spid="7"/>
                                        </p:tgtEl>
                                      </p:cBhvr>
                                      <p:to x="100000" y="100000"/>
                                    </p:animScale>
                                    <p:animScale>
                                      <p:cBhvr>
                                        <p:cTn id="63" dur="26">
                                          <p:stCondLst>
                                            <p:cond delay="1642"/>
                                          </p:stCondLst>
                                        </p:cTn>
                                        <p:tgtEl>
                                          <p:spTgt spid="7"/>
                                        </p:tgtEl>
                                      </p:cBhvr>
                                      <p:to x="100000" y="90000"/>
                                    </p:animScale>
                                    <p:animScale>
                                      <p:cBhvr>
                                        <p:cTn id="64" dur="166" decel="50000">
                                          <p:stCondLst>
                                            <p:cond delay="1668"/>
                                          </p:stCondLst>
                                        </p:cTn>
                                        <p:tgtEl>
                                          <p:spTgt spid="7"/>
                                        </p:tgtEl>
                                      </p:cBhvr>
                                      <p:to x="100000" y="100000"/>
                                    </p:animScale>
                                    <p:animScale>
                                      <p:cBhvr>
                                        <p:cTn id="65" dur="26">
                                          <p:stCondLst>
                                            <p:cond delay="1808"/>
                                          </p:stCondLst>
                                        </p:cTn>
                                        <p:tgtEl>
                                          <p:spTgt spid="7"/>
                                        </p:tgtEl>
                                      </p:cBhvr>
                                      <p:to x="100000" y="95000"/>
                                    </p:animScale>
                                    <p:animScale>
                                      <p:cBhvr>
                                        <p:cTn id="6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ón phân cho rau ăn lá vụ Đông – Bí quyết trồng rau sạch đạt chuẩn - Công  ty Liên doanh phân bón Hữu Ng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03" y="819201"/>
            <a:ext cx="5766254" cy="3851677"/>
          </a:xfrm>
          <a:prstGeom prst="rect">
            <a:avLst/>
          </a:prstGeom>
          <a:ln>
            <a:noFill/>
          </a:ln>
          <a:effectLst>
            <a:outerShdw blurRad="50800" dist="38100" algn="l"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0589" y="1125415"/>
            <a:ext cx="2625841" cy="1438753"/>
          </a:xfrm>
          <a:prstGeom prst="rect">
            <a:avLst/>
          </a:prstGeom>
        </p:spPr>
      </p:pic>
      <p:sp>
        <p:nvSpPr>
          <p:cNvPr id="3" name="Rectangle 2"/>
          <p:cNvSpPr/>
          <p:nvPr/>
        </p:nvSpPr>
        <p:spPr>
          <a:xfrm>
            <a:off x="6441829" y="1383126"/>
            <a:ext cx="2425664"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Làm</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đất</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917571"/>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 con Nghi Xuân ra đồng gieo mạ vụ Xuân | Cổng thông tin điện tử huyện  Nghi X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03" y="950109"/>
            <a:ext cx="5842149" cy="3890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589" y="1125415"/>
            <a:ext cx="2625841" cy="1438753"/>
          </a:xfrm>
          <a:prstGeom prst="rect">
            <a:avLst/>
          </a:prstGeom>
        </p:spPr>
      </p:pic>
      <p:sp>
        <p:nvSpPr>
          <p:cNvPr id="4" name="Rectangle 3"/>
          <p:cNvSpPr/>
          <p:nvPr/>
        </p:nvSpPr>
        <p:spPr>
          <a:xfrm>
            <a:off x="6459463" y="1383126"/>
            <a:ext cx="2390398"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Gieo</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mạ</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0869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ơn Thủy đẩy mạnh gieo cấy lúa vụ Chiêm Xuân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378" y="743547"/>
            <a:ext cx="7390247" cy="4153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752" y="241160"/>
            <a:ext cx="2625841" cy="1438753"/>
          </a:xfrm>
          <a:prstGeom prst="rect">
            <a:avLst/>
          </a:prstGeom>
        </p:spPr>
      </p:pic>
      <p:sp>
        <p:nvSpPr>
          <p:cNvPr id="4" name="Rectangle 3"/>
          <p:cNvSpPr/>
          <p:nvPr/>
        </p:nvSpPr>
        <p:spPr>
          <a:xfrm>
            <a:off x="6184600" y="328049"/>
            <a:ext cx="2254143"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Nhổ</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mạ</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9700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h thủ thời tiết hoàn thành gieo cấy lúa xuân - Đài Phát Thanh và Truyền  Hình Thái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20" y="2655376"/>
            <a:ext cx="3980997" cy="24881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Công nghệ cao trong sản xuất lú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51" y="878819"/>
            <a:ext cx="3908424" cy="3553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3095" y="763644"/>
            <a:ext cx="2625841" cy="1438753"/>
          </a:xfrm>
          <a:prstGeom prst="rect">
            <a:avLst/>
          </a:prstGeom>
        </p:spPr>
      </p:pic>
      <p:sp>
        <p:nvSpPr>
          <p:cNvPr id="5" name="Rectangle 4"/>
          <p:cNvSpPr/>
          <p:nvPr/>
        </p:nvSpPr>
        <p:spPr>
          <a:xfrm>
            <a:off x="4823095" y="878819"/>
            <a:ext cx="2220480"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Cấy</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lúa</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2052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im Sơn chuyển trọng tâm sang chăm sóc bảo vệ lúa đông xuân |  baoninhbinh.or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18" y="265112"/>
            <a:ext cx="4286250" cy="24193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Xã Khuôn Hà đẩy mạnh chăm sóc lúa Xuân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89" y="1179285"/>
            <a:ext cx="4876800" cy="3657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062" y="2836784"/>
            <a:ext cx="3836691" cy="2102203"/>
          </a:xfrm>
          <a:prstGeom prst="rect">
            <a:avLst/>
          </a:prstGeom>
        </p:spPr>
      </p:pic>
      <p:sp>
        <p:nvSpPr>
          <p:cNvPr id="5" name="Rectangle 4"/>
          <p:cNvSpPr/>
          <p:nvPr/>
        </p:nvSpPr>
        <p:spPr>
          <a:xfrm>
            <a:off x="759625" y="2836784"/>
            <a:ext cx="2526186" cy="1569660"/>
          </a:xfrm>
          <a:prstGeom prst="rect">
            <a:avLst/>
          </a:prstGeom>
          <a:noFill/>
        </p:spPr>
        <p:txBody>
          <a:bodyPr wrap="square" lIns="91440" tIns="45720" rIns="91440" bIns="45720">
            <a:spAutoFit/>
          </a:bodyPr>
          <a:lstStyle/>
          <a:p>
            <a:pPr algn="ctr"/>
            <a:r>
              <a:rPr lang="en-US" sz="4800" b="1" dirty="0" err="1">
                <a:ln w="0"/>
                <a:solidFill>
                  <a:schemeClr val="accent6">
                    <a:lumMod val="50000"/>
                  </a:schemeClr>
                </a:solidFill>
                <a:latin typeface="Times New Roman" panose="02020603050405020304" pitchFamily="18" charset="0"/>
                <a:cs typeface="Times New Roman" panose="02020603050405020304" pitchFamily="18" charset="0"/>
              </a:rPr>
              <a:t>Chăm</a:t>
            </a:r>
            <a:r>
              <a:rPr lang="en-US" sz="48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dirty="0" err="1">
                <a:ln w="0"/>
                <a:solidFill>
                  <a:schemeClr val="accent6">
                    <a:lumMod val="50000"/>
                  </a:schemeClr>
                </a:solidFill>
                <a:latin typeface="Times New Roman" panose="02020603050405020304" pitchFamily="18" charset="0"/>
                <a:cs typeface="Times New Roman" panose="02020603050405020304" pitchFamily="18" charset="0"/>
              </a:rPr>
              <a:t>sóc</a:t>
            </a:r>
            <a:r>
              <a:rPr lang="en-US" sz="48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dirty="0" err="1">
                <a:ln w="0"/>
                <a:solidFill>
                  <a:schemeClr val="accent6">
                    <a:lumMod val="50000"/>
                  </a:schemeClr>
                </a:solidFill>
                <a:latin typeface="Times New Roman" panose="02020603050405020304" pitchFamily="18" charset="0"/>
                <a:cs typeface="Times New Roman" panose="02020603050405020304" pitchFamily="18" charset="0"/>
              </a:rPr>
              <a:t>lúa</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0425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iếu máy gặt, nhiều nông dân Hà Tĩnh phải gặt thủ công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24" y="252186"/>
            <a:ext cx="3943350" cy="2628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Cần Thơ: Vụ lúa Đông xuân 2020 - 2021, nông dân lãi 40 đến 50 triệu đồng/ha  - Ảnh thời sự trong nước - Kinh tế - Thông tấn xã Việt Nam (TTX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622" y="2022417"/>
            <a:ext cx="4542971" cy="30263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801193" y="2635892"/>
            <a:ext cx="1698171" cy="2431129"/>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522587" y="3535602"/>
            <a:ext cx="1698171" cy="243112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8108" y="1197139"/>
            <a:ext cx="2625841" cy="1438753"/>
          </a:xfrm>
          <a:prstGeom prst="rect">
            <a:avLst/>
          </a:prstGeom>
        </p:spPr>
      </p:pic>
      <p:sp>
        <p:nvSpPr>
          <p:cNvPr id="7" name="Rectangle 6"/>
          <p:cNvSpPr/>
          <p:nvPr/>
        </p:nvSpPr>
        <p:spPr>
          <a:xfrm>
            <a:off x="3485605" y="1454850"/>
            <a:ext cx="2153154"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Gặt</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lúa</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944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ần Thơ: Vụ lúa Đông xuân 2020 - 2021, nông dân lãi 40 đến 50 triệu đồng/ha  - Ảnh thời sự trong nước - Kinh tế - Thông tấn xã Việt Nam (TTX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679" y="2121603"/>
            <a:ext cx="3611825" cy="2406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4" name="Picture 2" descr="Cập nhật bảng giá máy tuốt lúa thủ công giá rẻ mới nhất năm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14" y="187431"/>
            <a:ext cx="3056549" cy="22924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196" name="Picture 4" descr="Máy tuốt lúa liên hoàn 2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669" y="2813827"/>
            <a:ext cx="2975604" cy="2154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088" y="244929"/>
            <a:ext cx="2625841" cy="1438753"/>
          </a:xfrm>
          <a:prstGeom prst="rect">
            <a:avLst/>
          </a:prstGeom>
        </p:spPr>
      </p:pic>
      <p:sp>
        <p:nvSpPr>
          <p:cNvPr id="8" name="Rectangle 7"/>
          <p:cNvSpPr/>
          <p:nvPr/>
        </p:nvSpPr>
        <p:spPr>
          <a:xfrm>
            <a:off x="6031771" y="502640"/>
            <a:ext cx="2370778"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Tuốt</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lúa</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549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hu hoạch và bảo quản lúa g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22" y="190502"/>
            <a:ext cx="3933441" cy="26005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Thu nhập khá từ nghề phơi lúa mướ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389" y="1962325"/>
            <a:ext cx="4286250" cy="2905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379498" y="3193823"/>
            <a:ext cx="1698171" cy="2431129"/>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62591" y="3193823"/>
            <a:ext cx="1698171" cy="243112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674" y="190502"/>
            <a:ext cx="2931761" cy="1438753"/>
          </a:xfrm>
          <a:prstGeom prst="rect">
            <a:avLst/>
          </a:prstGeom>
        </p:spPr>
      </p:pic>
      <p:sp>
        <p:nvSpPr>
          <p:cNvPr id="8" name="Rectangle 7"/>
          <p:cNvSpPr/>
          <p:nvPr/>
        </p:nvSpPr>
        <p:spPr>
          <a:xfrm>
            <a:off x="4828674" y="392066"/>
            <a:ext cx="2699778" cy="830997"/>
          </a:xfrm>
          <a:prstGeom prst="rect">
            <a:avLst/>
          </a:prstGeom>
          <a:noFill/>
        </p:spPr>
        <p:txBody>
          <a:bodyPr wrap="none" lIns="91440" tIns="45720" rIns="91440" bIns="45720">
            <a:spAutoFit/>
          </a:bodyPr>
          <a:lstStyle/>
          <a:p>
            <a:pPr algn="ct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Phơi</a:t>
            </a:r>
            <a:r>
              <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800" b="1" cap="none" spc="0" dirty="0" err="1">
                <a:ln w="0"/>
                <a:solidFill>
                  <a:schemeClr val="accent6">
                    <a:lumMod val="50000"/>
                  </a:schemeClr>
                </a:solidFill>
                <a:latin typeface="Times New Roman" panose="02020603050405020304" pitchFamily="18" charset="0"/>
                <a:cs typeface="Times New Roman" panose="02020603050405020304" pitchFamily="18" charset="0"/>
              </a:rPr>
              <a:t>thóc</a:t>
            </a:r>
            <a:endParaRPr lang="en-US" sz="48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480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182" y="-918612"/>
            <a:ext cx="2453524" cy="2453524"/>
          </a:xfrm>
          <a:prstGeom prst="rect">
            <a:avLst/>
          </a:prstGeom>
        </p:spPr>
      </p:pic>
      <p:sp>
        <p:nvSpPr>
          <p:cNvPr id="41" name="文本框 44"/>
          <p:cNvSpPr txBox="1"/>
          <p:nvPr/>
        </p:nvSpPr>
        <p:spPr>
          <a:xfrm>
            <a:off x="2608905" y="2138794"/>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Gieo</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mạ</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2" name="文本框 44"/>
          <p:cNvSpPr txBox="1"/>
          <p:nvPr/>
        </p:nvSpPr>
        <p:spPr>
          <a:xfrm>
            <a:off x="4902343" y="2113017"/>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noProof="0"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Nhổ</a:t>
            </a:r>
            <a:r>
              <a:rPr lang="en-US" altLang="zh-CN" sz="3200" b="1" noProof="0"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noProof="0"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mạ</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3" name="文本框 44"/>
          <p:cNvSpPr txBox="1"/>
          <p:nvPr/>
        </p:nvSpPr>
        <p:spPr>
          <a:xfrm>
            <a:off x="7093090" y="2113016"/>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Cấy</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lúa</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4" name="文本框 44"/>
          <p:cNvSpPr txBox="1"/>
          <p:nvPr/>
        </p:nvSpPr>
        <p:spPr>
          <a:xfrm>
            <a:off x="6846906" y="2992883"/>
            <a:ext cx="2419658" cy="564257"/>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28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Chăm</a:t>
            </a:r>
            <a:r>
              <a:rPr lang="en-US" altLang="zh-CN" sz="28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28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sóc</a:t>
            </a:r>
            <a:r>
              <a:rPr lang="en-US" altLang="zh-CN" sz="28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28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lúa</a:t>
            </a:r>
            <a:endParaRPr kumimoji="0" lang="zh-CN" alt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5" name="文本框 44"/>
          <p:cNvSpPr txBox="1"/>
          <p:nvPr/>
        </p:nvSpPr>
        <p:spPr>
          <a:xfrm>
            <a:off x="4617532" y="2903891"/>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Gặt</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lúa</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6" name="文本框 44"/>
          <p:cNvSpPr txBox="1"/>
          <p:nvPr/>
        </p:nvSpPr>
        <p:spPr>
          <a:xfrm>
            <a:off x="2388158" y="2903890"/>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Tuốt</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lúa</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sp>
        <p:nvSpPr>
          <p:cNvPr id="47" name="文本框 44"/>
          <p:cNvSpPr txBox="1"/>
          <p:nvPr/>
        </p:nvSpPr>
        <p:spPr>
          <a:xfrm>
            <a:off x="-42315" y="2930213"/>
            <a:ext cx="235422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Phơi</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thóc</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pic>
        <p:nvPicPr>
          <p:cNvPr id="48" name="Picture 2" descr="Bón phân cho rau ăn lá vụ Đông – Bí quyết trồng rau sạch đạt chuẩn - Công  ty Liên doanh phân bón Hữu Ngh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031" y="899476"/>
            <a:ext cx="1795839" cy="1199564"/>
          </a:xfrm>
          <a:prstGeom prst="rect">
            <a:avLst/>
          </a:prstGeom>
          <a:noFill/>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9" name="文本框 44"/>
          <p:cNvSpPr txBox="1"/>
          <p:nvPr/>
        </p:nvSpPr>
        <p:spPr>
          <a:xfrm>
            <a:off x="257399" y="2087241"/>
            <a:ext cx="1662932" cy="631711"/>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Làm</a:t>
            </a:r>
            <a:r>
              <a:rPr lang="en-US" altLang="zh-CN" sz="3200" b="1" dirty="0">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 </a:t>
            </a:r>
            <a:r>
              <a:rPr lang="en-US" altLang="zh-CN" sz="3200" b="1" dirty="0" err="1">
                <a:solidFill>
                  <a:srgbClr val="FFC000"/>
                </a:solidFill>
                <a:latin typeface="Times New Roman" panose="02020603050405020304" pitchFamily="18" charset="0"/>
                <a:ea typeface="印品黑体" panose="00000500000000000000" pitchFamily="2" charset="-122"/>
                <a:cs typeface="Times New Roman" panose="02020603050405020304" pitchFamily="18" charset="0"/>
              </a:rPr>
              <a:t>đất</a:t>
            </a:r>
            <a:endParaRPr kumimoji="0" lang="zh-CN" altLang="en-US" sz="3200" b="1" i="0" u="none" strike="noStrike" kern="1200" cap="none" spc="0" normalizeH="0" baseline="0" noProof="0" dirty="0">
              <a:ln>
                <a:noFill/>
              </a:ln>
              <a:solidFill>
                <a:srgbClr val="FFC000"/>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pic>
        <p:nvPicPr>
          <p:cNvPr id="11266" name="Picture 2" descr="Mơ thấy thóc là điềm báo gì trong tương lai của bạn? | Phong Thủy Đông  Phương - Phong Thủy Nhà Ở và Đời Sống Việt Na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8" b="98992" l="5385" r="95077"/>
                    </a14:imgEffect>
                  </a14:imgLayer>
                </a14:imgProps>
              </a:ext>
              <a:ext uri="{28A0092B-C50C-407E-A947-70E740481C1C}">
                <a14:useLocalDpi xmlns:a14="http://schemas.microsoft.com/office/drawing/2010/main" val="0"/>
              </a:ext>
            </a:extLst>
          </a:blip>
          <a:srcRect/>
          <a:stretch>
            <a:fillRect/>
          </a:stretch>
        </p:blipFill>
        <p:spPr bwMode="auto">
          <a:xfrm>
            <a:off x="2608905" y="899476"/>
            <a:ext cx="1479903" cy="13546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ời thì thầm của cây mạ n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2343" y="1090845"/>
            <a:ext cx="1572461" cy="90128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Ca dao tục ngữ về cây lúa, hạt gạo, nông dân ruộ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Chế phẩm sinh học EMINA giải pháp cho bệnh trên cây lúa tại Văn Chấn Yên Bá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3090" y="1044471"/>
            <a:ext cx="1581854" cy="1054569"/>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74" name="Picture 10" descr="Cảnh giác chuyện “bán lúa non” | Tin tức mới nhất 24h - Đọc Báo Lao Động  online - Laodong.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9643" y="3593173"/>
            <a:ext cx="1678785" cy="125908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1276" name="Picture 12" descr="Câu chuyện “bông lúa chín là bông lúa cúi đầu”"/>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72755" y="3602281"/>
            <a:ext cx="1846315" cy="124998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descr="Mơ thấy thóc là điềm báo gì trong tương lai của bạn? | Phong Thủy Đông  Phương - Phong Thủy Nhà Ở và Đời Sống Việt Na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8" b="98992" l="5385" r="95077"/>
                    </a14:imgEffect>
                  </a14:imgLayer>
                </a14:imgProps>
              </a:ext>
              <a:ext uri="{28A0092B-C50C-407E-A947-70E740481C1C}">
                <a14:useLocalDpi xmlns:a14="http://schemas.microsoft.com/office/drawing/2010/main" val="0"/>
              </a:ext>
            </a:extLst>
          </a:blip>
          <a:srcRect/>
          <a:stretch>
            <a:fillRect/>
          </a:stretch>
        </p:blipFill>
        <p:spPr bwMode="auto">
          <a:xfrm>
            <a:off x="206036" y="3712437"/>
            <a:ext cx="1479903" cy="13546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4" descr="Hình ảnh bông lúa chín vàng trĩu hạt -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0" b="97959" l="374" r="100000"/>
                    </a14:imgEffect>
                  </a14:imgLayer>
                </a14:imgProps>
              </a:ext>
            </a:extLst>
          </a:blip>
          <a:stretch>
            <a:fillRect/>
          </a:stretch>
        </p:blipFill>
        <p:spPr>
          <a:xfrm>
            <a:off x="2540660" y="3535602"/>
            <a:ext cx="1285195" cy="1647932"/>
          </a:xfrm>
          <a:prstGeom prst="rect">
            <a:avLst/>
          </a:prstGeom>
        </p:spPr>
      </p:pic>
      <p:sp>
        <p:nvSpPr>
          <p:cNvPr id="60" name="文本框 44"/>
          <p:cNvSpPr txBox="1"/>
          <p:nvPr/>
        </p:nvSpPr>
        <p:spPr>
          <a:xfrm>
            <a:off x="1685939" y="53400"/>
            <a:ext cx="7681956" cy="619913"/>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err="1">
                <a:ln>
                  <a:noFill/>
                </a:ln>
                <a:solidFill>
                  <a:schemeClr val="accent4">
                    <a:lumMod val="75000"/>
                  </a:schemeClr>
                </a:solidFill>
                <a:effectLst/>
                <a:uLnTx/>
                <a:uFillTx/>
                <a:latin typeface="UVN Van" panose="00000400000000000000" pitchFamily="2" charset="0"/>
                <a:ea typeface="印品黑体" panose="00000500000000000000" pitchFamily="2" charset="-122"/>
              </a:rPr>
              <a:t>Quy</a:t>
            </a:r>
            <a:r>
              <a:rPr kumimoji="0" lang="en-US" altLang="zh-CN" sz="3200" b="1" i="0" u="none" strike="noStrike" kern="1200" cap="none" spc="0" normalizeH="0" baseline="0" noProof="0">
                <a:ln>
                  <a:noFill/>
                </a:ln>
                <a:solidFill>
                  <a:schemeClr val="accent4">
                    <a:lumMod val="75000"/>
                  </a:schemeClr>
                </a:solidFill>
                <a:effectLst/>
                <a:uLnTx/>
                <a:uFillTx/>
                <a:latin typeface="UVN Van" panose="00000400000000000000" pitchFamily="2" charset="0"/>
                <a:ea typeface="印品黑体" panose="00000500000000000000" pitchFamily="2" charset="-122"/>
              </a:rPr>
              <a:t> trình</a:t>
            </a:r>
            <a:r>
              <a:rPr kumimoji="0" lang="en-US" altLang="zh-CN" sz="3200" b="1" i="0" u="none" strike="noStrike" kern="1200" cap="none" spc="0" normalizeH="0" noProof="0">
                <a:ln>
                  <a:noFill/>
                </a:ln>
                <a:solidFill>
                  <a:schemeClr val="accent4">
                    <a:lumMod val="75000"/>
                  </a:schemeClr>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schemeClr val="accent4">
                    <a:lumMod val="75000"/>
                  </a:schemeClr>
                </a:solidFill>
                <a:effectLst/>
                <a:uLnTx/>
                <a:uFillTx/>
                <a:latin typeface="UVN Van" panose="00000400000000000000" pitchFamily="2" charset="0"/>
                <a:ea typeface="印品黑体" panose="00000500000000000000" pitchFamily="2" charset="-122"/>
              </a:rPr>
              <a:t>sản</a:t>
            </a:r>
            <a:r>
              <a:rPr kumimoji="0" lang="en-US" altLang="zh-CN" sz="3200" b="1" i="0" u="none" strike="noStrike" kern="1200" cap="none" spc="0" normalizeH="0" noProof="0" dirty="0">
                <a:ln>
                  <a:noFill/>
                </a:ln>
                <a:solidFill>
                  <a:schemeClr val="accent4">
                    <a:lumMod val="75000"/>
                  </a:schemeClr>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schemeClr val="accent4">
                    <a:lumMod val="75000"/>
                  </a:schemeClr>
                </a:solidFill>
                <a:effectLst/>
                <a:uLnTx/>
                <a:uFillTx/>
                <a:latin typeface="UVN Van" panose="00000400000000000000" pitchFamily="2" charset="0"/>
                <a:ea typeface="印品黑体" panose="00000500000000000000" pitchFamily="2" charset="-122"/>
              </a:rPr>
              <a:t>xuất</a:t>
            </a:r>
            <a:r>
              <a:rPr kumimoji="0" lang="en-US" altLang="zh-CN" sz="3200" b="1" i="0" u="none" strike="noStrike" kern="1200" cap="none" spc="0" normalizeH="0" noProof="0" dirty="0">
                <a:ln>
                  <a:noFill/>
                </a:ln>
                <a:solidFill>
                  <a:schemeClr val="accent4">
                    <a:lumMod val="75000"/>
                  </a:schemeClr>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schemeClr val="accent4">
                    <a:lumMod val="75000"/>
                  </a:schemeClr>
                </a:solidFill>
                <a:effectLst/>
                <a:uLnTx/>
                <a:uFillTx/>
                <a:latin typeface="UVN Van" panose="00000400000000000000" pitchFamily="2" charset="0"/>
                <a:ea typeface="印品黑体" panose="00000500000000000000" pitchFamily="2" charset="-122"/>
              </a:rPr>
              <a:t>lúa</a:t>
            </a:r>
            <a:r>
              <a:rPr kumimoji="0" lang="en-US" altLang="zh-CN" sz="3200" b="1" i="0" u="none" strike="noStrike" kern="1200" cap="none" spc="0" normalizeH="0" noProof="0" dirty="0">
                <a:ln>
                  <a:noFill/>
                </a:ln>
                <a:solidFill>
                  <a:schemeClr val="accent4">
                    <a:lumMod val="75000"/>
                  </a:schemeClr>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schemeClr val="accent4">
                    <a:lumMod val="75000"/>
                  </a:schemeClr>
                </a:solidFill>
                <a:effectLst/>
                <a:uLnTx/>
                <a:uFillTx/>
                <a:latin typeface="UVN Van" panose="00000400000000000000" pitchFamily="2" charset="0"/>
                <a:ea typeface="印品黑体" panose="00000500000000000000" pitchFamily="2" charset="-122"/>
              </a:rPr>
              <a:t>gạo</a:t>
            </a:r>
            <a:endParaRPr kumimoji="0" lang="zh-CN" altLang="en-US" sz="3200" b="1" i="0" u="none" strike="noStrike" kern="1200" cap="none" spc="0" normalizeH="0" baseline="0" noProof="0" dirty="0">
              <a:ln>
                <a:noFill/>
              </a:ln>
              <a:solidFill>
                <a:schemeClr val="accent4">
                  <a:lumMod val="75000"/>
                </a:schemeClr>
              </a:solidFill>
              <a:effectLst/>
              <a:uLnTx/>
              <a:uFillTx/>
              <a:latin typeface="UVN Van" panose="00000400000000000000" pitchFamily="2" charset="0"/>
              <a:ea typeface="印品黑体" panose="00000500000000000000" pitchFamily="2" charset="-122"/>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1968654" y="2439374"/>
            <a:ext cx="572006" cy="113872"/>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4301087" y="2439374"/>
            <a:ext cx="572006" cy="113872"/>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6503493" y="2549176"/>
            <a:ext cx="572006" cy="113872"/>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770438" flipV="1">
            <a:off x="7595611" y="2798848"/>
            <a:ext cx="572006" cy="113872"/>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6067177" y="3231320"/>
            <a:ext cx="741123" cy="147539"/>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4009553" y="3223812"/>
            <a:ext cx="741123" cy="147539"/>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1719598" y="3198076"/>
            <a:ext cx="741123" cy="147539"/>
          </a:xfrm>
          <a:prstGeom prst="rect">
            <a:avLst/>
          </a:prstGeom>
        </p:spPr>
      </p:pic>
    </p:spTree>
    <p:custDataLst>
      <p:tags r:id="rId1"/>
    </p:custDataLst>
    <p:extLst>
      <p:ext uri="{BB962C8B-B14F-4D97-AF65-F5344CB8AC3E}">
        <p14:creationId xmlns:p14="http://schemas.microsoft.com/office/powerpoint/2010/main" val="3199091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randombar(horizont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randombar(horizontal)">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500"/>
                                        <p:tgtEl>
                                          <p:spTgt spid="4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2000"/>
                            </p:stCondLst>
                            <p:childTnLst>
                              <p:par>
                                <p:cTn id="56" presetID="22" presetClass="entr" presetSubtype="8"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par>
                          <p:cTn id="59" fill="hold">
                            <p:stCondLst>
                              <p:cond delay="2500"/>
                            </p:stCondLst>
                            <p:childTnLst>
                              <p:par>
                                <p:cTn id="60" presetID="22" presetClass="entr" presetSubtype="8"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194356" y="1599349"/>
            <a:ext cx="1698171" cy="2431129"/>
          </a:xfrm>
          <a:prstGeom prst="rect">
            <a:avLst/>
          </a:prstGeom>
        </p:spPr>
      </p:pic>
      <p:pic>
        <p:nvPicPr>
          <p:cNvPr id="5122" name="图片 3"/>
          <p:cNvPicPr>
            <a:picLocks noChangeAspect="1" noChangeArrowheads="1"/>
          </p:cNvPicPr>
          <p:nvPr/>
        </p:nvPicPr>
        <p:blipFill>
          <a:blip r:embed="rId6">
            <a:extLst>
              <a:ext uri="{28A0092B-C50C-407E-A947-70E740481C1C}">
                <a14:useLocalDpi xmlns:a14="http://schemas.microsoft.com/office/drawing/2010/main" val="0"/>
              </a:ext>
            </a:extLst>
          </a:blip>
          <a:srcRect l="10011" t="19807" r="12531" b="14664"/>
          <a:stretch>
            <a:fillRect/>
          </a:stretch>
        </p:blipFill>
        <p:spPr bwMode="auto">
          <a:xfrm>
            <a:off x="1397793" y="672066"/>
            <a:ext cx="5988844" cy="428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095643" y="1131050"/>
            <a:ext cx="43052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dirty="0" err="1">
                <a:solidFill>
                  <a:srgbClr val="002060"/>
                </a:solidFill>
                <a:latin typeface="Times New Roman" panose="02020603050405020304" pitchFamily="18" charset="0"/>
                <a:cs typeface="Times New Roman" panose="02020603050405020304" pitchFamily="18" charset="0"/>
              </a:rPr>
              <a:t>Em</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có</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nhận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xét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gì</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về</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công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việc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sản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xuất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lúa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gạo</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của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người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đồng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bằng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Bắc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Bộ</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nói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riêng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và</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người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cả</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nước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nói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chung</a:t>
            </a:r>
            <a:r>
              <a:rPr lang="en-US" altLang="en-US" b="1" dirty="0">
                <a:solidFill>
                  <a:srgbClr val="00206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540" y="2930313"/>
            <a:ext cx="3010094" cy="2464787"/>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818" y="1785258"/>
            <a:ext cx="3464091" cy="3464091"/>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0557" y="-377322"/>
            <a:ext cx="2558143" cy="2558143"/>
          </a:xfrm>
          <a:prstGeom prst="rect">
            <a:avLst/>
          </a:prstGeom>
        </p:spPr>
      </p:pic>
    </p:spTree>
    <p:custDataLst>
      <p:tags r:id="rId1"/>
    </p:custDataLst>
    <p:extLst>
      <p:ext uri="{BB962C8B-B14F-4D97-AF65-F5344CB8AC3E}">
        <p14:creationId xmlns:p14="http://schemas.microsoft.com/office/powerpoint/2010/main" val="16573008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20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par>
                                <p:cTn id="20" presetID="32" presetClass="emph" presetSubtype="0" fill="hold" nodeType="withEffect">
                                  <p:stCondLst>
                                    <p:cond delay="100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cTn>
                              </p:par>
                              <p:par>
                                <p:cTn id="26" presetID="8" presetClass="emph" presetSubtype="0" repeatCount="indefinite" fill="hold" nodeType="withEffect">
                                  <p:stCondLst>
                                    <p:cond delay="1000"/>
                                  </p:stCondLst>
                                  <p:childTnLst>
                                    <p:animRot by="21600000">
                                      <p:cBhvr>
                                        <p:cTn id="27" dur="3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Rounded Rectangle 11"/>
          <p:cNvSpPr/>
          <p:nvPr/>
        </p:nvSpPr>
        <p:spPr>
          <a:xfrm>
            <a:off x="778213" y="963038"/>
            <a:ext cx="7558392" cy="3035030"/>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95693" y="1210034"/>
            <a:ext cx="5442516"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Hoạt</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động</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sản</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xuất</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p>
          <a:p>
            <a:pPr algn="ct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của</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người</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cap="none" spc="0"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dân</a:t>
            </a:r>
            <a:r>
              <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p>
          <a:p>
            <a:pPr algn="ctr"/>
            <a:r>
              <a:rPr lang="en-US" sz="44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ở </a:t>
            </a:r>
            <a:r>
              <a:rPr lang="en-US" sz="4400" b="1"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đồng</a:t>
            </a:r>
            <a:r>
              <a:rPr lang="en-US" sz="44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bằng</a:t>
            </a:r>
            <a:r>
              <a:rPr lang="en-US" sz="44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Bắc</a:t>
            </a:r>
            <a:r>
              <a:rPr lang="en-US" sz="44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 </a:t>
            </a:r>
            <a:r>
              <a:rPr lang="en-US" sz="4400" b="1" dirty="0" err="1">
                <a:ln/>
                <a:solidFill>
                  <a:schemeClr val="accent6">
                    <a:lumMod val="50000"/>
                  </a:schemeClr>
                </a:solidFill>
                <a:effectLst>
                  <a:glow rad="139700">
                    <a:schemeClr val="accent6">
                      <a:satMod val="175000"/>
                      <a:alpha val="40000"/>
                    </a:schemeClr>
                  </a:glow>
                </a:effectLst>
                <a:latin typeface="UVN Bai Sau Nang" panose="04030905020802020C03" pitchFamily="82" charset="0"/>
              </a:rPr>
              <a:t>Bộ</a:t>
            </a:r>
            <a:endParaRPr lang="en-US" sz="44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597228"/>
            <a:ext cx="2877631" cy="287763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6538397" y="2034539"/>
            <a:ext cx="2291697" cy="1762057"/>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380" y="198780"/>
            <a:ext cx="1440542" cy="1440542"/>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6800" y="-244079"/>
            <a:ext cx="2484000" cy="1440542"/>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5893" y="-433012"/>
            <a:ext cx="2558143" cy="2558143"/>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3476770" y="198780"/>
            <a:ext cx="1467069" cy="523220"/>
          </a:xfrm>
          <a:prstGeom prst="rect">
            <a:avLst/>
          </a:prstGeom>
          <a:noFill/>
        </p:spPr>
        <p:txBody>
          <a:bodyPr wrap="none" lIns="91440" tIns="45720" rIns="91440" bIns="45720">
            <a:spAutoFit/>
          </a:bodyPr>
          <a:lstStyle/>
          <a:p>
            <a:pPr algn="ctr"/>
            <a:r>
              <a:rPr lang="en-US" sz="2800">
                <a:ln w="0"/>
                <a:solidFill>
                  <a:srgbClr val="00B050"/>
                </a:solidFill>
                <a:effectLst>
                  <a:reflection blurRad="6350" stA="53000" endA="300" endPos="35500" dir="5400000" sy="-90000" algn="bl" rotWithShape="0"/>
                </a:effectLst>
                <a:latin typeface="UTM Rockwell" panose="02040603050506020204" pitchFamily="18" charset="0"/>
              </a:rPr>
              <a:t>ĐỊA LÍ</a:t>
            </a:r>
            <a:endParaRPr lang="en-US" sz="2800" b="0" cap="none" spc="0" dirty="0">
              <a:ln w="0"/>
              <a:solidFill>
                <a:srgbClr val="00B050"/>
              </a:solidFill>
              <a:effectLst>
                <a:reflection blurRad="6350" stA="53000" endA="300" endPos="35500" dir="5400000" sy="-90000" algn="bl" rotWithShape="0"/>
              </a:effectLst>
              <a:latin typeface="UTM Rockwell" panose="02040603050506020204" pitchFamily="18"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7274" y="-1115649"/>
            <a:ext cx="2453524" cy="2453524"/>
          </a:xfrm>
          <a:prstGeom prst="rect">
            <a:avLst/>
          </a:prstGeom>
        </p:spPr>
      </p:pic>
      <p:sp>
        <p:nvSpPr>
          <p:cNvPr id="16" name="TextBox 15">
            <a:extLst>
              <a:ext uri="{FF2B5EF4-FFF2-40B4-BE49-F238E27FC236}">
                <a16:creationId xmlns:a16="http://schemas.microsoft.com/office/drawing/2014/main" id="{A377C061-FF90-4BFA-8AFC-7756F221A27A}"/>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20000"/>
                    <a:lumOff val="80000"/>
                  </a:schemeClr>
                </a:solidFill>
                <a:latin typeface="UTM Than Chien Tranh" panose="02040403050506020204" pitchFamily="18" charset="0"/>
              </a:rPr>
              <a:t>KTUTS</a:t>
            </a:r>
          </a:p>
        </p:txBody>
      </p:sp>
    </p:spTree>
    <p:extLst>
      <p:ext uri="{BB962C8B-B14F-4D97-AF65-F5344CB8AC3E}">
        <p14:creationId xmlns:p14="http://schemas.microsoft.com/office/powerpoint/2010/main" val="2008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6" presetClass="entr" presetSubtype="0" fill="hold" grpId="1" nodeType="clickEffect">
                                  <p:stCondLst>
                                    <p:cond delay="0"/>
                                  </p:stCondLst>
                                  <p:iterate type="lt">
                                    <p:tmPct val="10000"/>
                                  </p:iterate>
                                  <p:childTnLst>
                                    <p:set>
                                      <p:cBhvr>
                                        <p:cTn id="51" dur="1" fill="hold">
                                          <p:stCondLst>
                                            <p:cond delay="0"/>
                                          </p:stCondLst>
                                        </p:cTn>
                                        <p:tgtEl>
                                          <p:spTgt spid="11"/>
                                        </p:tgtEl>
                                        <p:attrNameLst>
                                          <p:attrName>style.visibility</p:attrName>
                                        </p:attrNameLst>
                                      </p:cBhvr>
                                      <p:to>
                                        <p:strVal val="visible"/>
                                      </p:to>
                                    </p:set>
                                    <p:anim by="(-#ppt_w*2)" calcmode="lin" valueType="num">
                                      <p:cBhvr rctx="PPT">
                                        <p:cTn id="52" dur="250" autoRev="1" fill="hold">
                                          <p:stCondLst>
                                            <p:cond delay="0"/>
                                          </p:stCondLst>
                                        </p:cTn>
                                        <p:tgtEl>
                                          <p:spTgt spid="11"/>
                                        </p:tgtEl>
                                        <p:attrNameLst>
                                          <p:attrName>ppt_w</p:attrName>
                                        </p:attrNameLst>
                                      </p:cBhvr>
                                    </p:anim>
                                    <p:anim by="(#ppt_w*0.50)" calcmode="lin" valueType="num">
                                      <p:cBhvr>
                                        <p:cTn id="53" dur="250" decel="50000" autoRev="1" fill="hold">
                                          <p:stCondLst>
                                            <p:cond delay="0"/>
                                          </p:stCondLst>
                                        </p:cTn>
                                        <p:tgtEl>
                                          <p:spTgt spid="11"/>
                                        </p:tgtEl>
                                        <p:attrNameLst>
                                          <p:attrName>ppt_x</p:attrName>
                                        </p:attrNameLst>
                                      </p:cBhvr>
                                    </p:anim>
                                    <p:anim from="(-#ppt_h/2)" to="(#ppt_y)" calcmode="lin" valueType="num">
                                      <p:cBhvr>
                                        <p:cTn id="54" dur="500" fill="hold">
                                          <p:stCondLst>
                                            <p:cond delay="0"/>
                                          </p:stCondLst>
                                        </p:cTn>
                                        <p:tgtEl>
                                          <p:spTgt spid="11"/>
                                        </p:tgtEl>
                                        <p:attrNameLst>
                                          <p:attrName>ppt_y</p:attrName>
                                        </p:attrNameLst>
                                      </p:cBhvr>
                                    </p:anim>
                                    <p:animRot by="21600000">
                                      <p:cBhvr>
                                        <p:cTn id="55" dur="500" fill="hold">
                                          <p:stCondLst>
                                            <p:cond delay="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80">
                                          <p:stCondLst>
                                            <p:cond delay="0"/>
                                          </p:stCondLst>
                                        </p:cTn>
                                        <p:tgtEl>
                                          <p:spTgt spid="15"/>
                                        </p:tgtEl>
                                      </p:cBhvr>
                                    </p:animEffect>
                                    <p:anim calcmode="lin" valueType="num">
                                      <p:cBhvr>
                                        <p:cTn id="6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6" dur="26">
                                          <p:stCondLst>
                                            <p:cond delay="650"/>
                                          </p:stCondLst>
                                        </p:cTn>
                                        <p:tgtEl>
                                          <p:spTgt spid="15"/>
                                        </p:tgtEl>
                                      </p:cBhvr>
                                      <p:to x="100000" y="60000"/>
                                    </p:animScale>
                                    <p:animScale>
                                      <p:cBhvr>
                                        <p:cTn id="67" dur="166" decel="50000">
                                          <p:stCondLst>
                                            <p:cond delay="676"/>
                                          </p:stCondLst>
                                        </p:cTn>
                                        <p:tgtEl>
                                          <p:spTgt spid="15"/>
                                        </p:tgtEl>
                                      </p:cBhvr>
                                      <p:to x="100000" y="100000"/>
                                    </p:animScale>
                                    <p:animScale>
                                      <p:cBhvr>
                                        <p:cTn id="68" dur="26">
                                          <p:stCondLst>
                                            <p:cond delay="1312"/>
                                          </p:stCondLst>
                                        </p:cTn>
                                        <p:tgtEl>
                                          <p:spTgt spid="15"/>
                                        </p:tgtEl>
                                      </p:cBhvr>
                                      <p:to x="100000" y="80000"/>
                                    </p:animScale>
                                    <p:animScale>
                                      <p:cBhvr>
                                        <p:cTn id="69" dur="166" decel="50000">
                                          <p:stCondLst>
                                            <p:cond delay="1338"/>
                                          </p:stCondLst>
                                        </p:cTn>
                                        <p:tgtEl>
                                          <p:spTgt spid="15"/>
                                        </p:tgtEl>
                                      </p:cBhvr>
                                      <p:to x="100000" y="100000"/>
                                    </p:animScale>
                                    <p:animScale>
                                      <p:cBhvr>
                                        <p:cTn id="70" dur="26">
                                          <p:stCondLst>
                                            <p:cond delay="1642"/>
                                          </p:stCondLst>
                                        </p:cTn>
                                        <p:tgtEl>
                                          <p:spTgt spid="15"/>
                                        </p:tgtEl>
                                      </p:cBhvr>
                                      <p:to x="100000" y="90000"/>
                                    </p:animScale>
                                    <p:animScale>
                                      <p:cBhvr>
                                        <p:cTn id="71" dur="166" decel="50000">
                                          <p:stCondLst>
                                            <p:cond delay="1668"/>
                                          </p:stCondLst>
                                        </p:cTn>
                                        <p:tgtEl>
                                          <p:spTgt spid="15"/>
                                        </p:tgtEl>
                                      </p:cBhvr>
                                      <p:to x="100000" y="100000"/>
                                    </p:animScale>
                                    <p:animScale>
                                      <p:cBhvr>
                                        <p:cTn id="72" dur="26">
                                          <p:stCondLst>
                                            <p:cond delay="1808"/>
                                          </p:stCondLst>
                                        </p:cTn>
                                        <p:tgtEl>
                                          <p:spTgt spid="15"/>
                                        </p:tgtEl>
                                      </p:cBhvr>
                                      <p:to x="100000" y="95000"/>
                                    </p:animScale>
                                    <p:animScale>
                                      <p:cBhvr>
                                        <p:cTn id="7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77" y="0"/>
            <a:ext cx="6755323" cy="2555707"/>
          </a:xfrm>
          <a:prstGeom prst="rect">
            <a:avLst/>
          </a:prstGeom>
        </p:spPr>
      </p:pic>
      <p:sp>
        <p:nvSpPr>
          <p:cNvPr id="2" name="文本框 44"/>
          <p:cNvSpPr txBox="1"/>
          <p:nvPr/>
        </p:nvSpPr>
        <p:spPr>
          <a:xfrm rot="21387643">
            <a:off x="14515" y="487366"/>
            <a:ext cx="8816352" cy="931217"/>
          </a:xfrm>
          <a:prstGeom prst="rect">
            <a:avLst/>
          </a:prstGeom>
          <a:noFill/>
        </p:spPr>
        <p:txBody>
          <a:bodyPr wrap="square" rtlCol="0">
            <a:spAutoFit/>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rPr>
              <a:t>Ai </a:t>
            </a:r>
            <a:r>
              <a:rPr kumimoji="0" lang="en-US" altLang="zh-CN" sz="2400" b="1" i="0" u="none" strike="noStrike" kern="1200" cap="none" spc="0" normalizeH="0" baseline="0" noProof="0" dirty="0" err="1">
                <a:ln>
                  <a:noFill/>
                </a:ln>
                <a:solidFill>
                  <a:schemeClr val="accent2">
                    <a:lumMod val="50000"/>
                  </a:schemeClr>
                </a:solidFill>
                <a:effectLst/>
                <a:uLnTx/>
                <a:uFillTx/>
                <a:latin typeface="UVN Van" panose="00000400000000000000" pitchFamily="2" charset="0"/>
                <a:ea typeface="印品黑体" panose="00000500000000000000" pitchFamily="2" charset="-122"/>
              </a:rPr>
              <a:t>ơi</a:t>
            </a:r>
            <a:r>
              <a:rPr kumimoji="0" lang="en-US" altLang="zh-CN" sz="2400" b="1" i="0" u="none" strike="noStrike" kern="1200" cap="none" spc="0" normalizeH="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rPr>
              <a:t> </a:t>
            </a:r>
            <a:r>
              <a:rPr kumimoji="0" lang="en-US" altLang="zh-CN" sz="2400" b="1" i="0" u="none" strike="noStrike" kern="1200" cap="none" spc="0" normalizeH="0" noProof="0" dirty="0" err="1">
                <a:ln>
                  <a:noFill/>
                </a:ln>
                <a:solidFill>
                  <a:schemeClr val="accent2">
                    <a:lumMod val="50000"/>
                  </a:schemeClr>
                </a:solidFill>
                <a:effectLst/>
                <a:uLnTx/>
                <a:uFillTx/>
                <a:latin typeface="UVN Van" panose="00000400000000000000" pitchFamily="2" charset="0"/>
                <a:ea typeface="印品黑体" panose="00000500000000000000" pitchFamily="2" charset="-122"/>
              </a:rPr>
              <a:t>bưng</a:t>
            </a:r>
            <a:r>
              <a:rPr kumimoji="0" lang="en-US" altLang="zh-CN" sz="2400" b="1" i="0" u="none" strike="noStrike" kern="1200" cap="none" spc="0" normalizeH="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rPr>
              <a:t> </a:t>
            </a:r>
            <a:r>
              <a:rPr kumimoji="0" lang="en-US" altLang="zh-CN" sz="2400" b="1" i="0" u="none" strike="noStrike" kern="1200" cap="none" spc="0" normalizeH="0" noProof="0" dirty="0" err="1">
                <a:ln>
                  <a:noFill/>
                </a:ln>
                <a:solidFill>
                  <a:schemeClr val="accent2">
                    <a:lumMod val="50000"/>
                  </a:schemeClr>
                </a:solidFill>
                <a:effectLst/>
                <a:uLnTx/>
                <a:uFillTx/>
                <a:latin typeface="UVN Van" panose="00000400000000000000" pitchFamily="2" charset="0"/>
                <a:ea typeface="印品黑体" panose="00000500000000000000" pitchFamily="2" charset="-122"/>
              </a:rPr>
              <a:t>bát</a:t>
            </a:r>
            <a:r>
              <a:rPr kumimoji="0" lang="en-US" altLang="zh-CN" sz="2400" b="1" i="0" u="none" strike="noStrike" kern="1200" cap="none" spc="0" normalizeH="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rPr>
              <a:t> </a:t>
            </a:r>
            <a:r>
              <a:rPr kumimoji="0" lang="en-US" altLang="zh-CN" sz="2400" b="1" i="0" u="none" strike="noStrike" kern="1200" cap="none" spc="0" normalizeH="0" noProof="0" dirty="0" err="1">
                <a:ln>
                  <a:noFill/>
                </a:ln>
                <a:solidFill>
                  <a:schemeClr val="accent2">
                    <a:lumMod val="50000"/>
                  </a:schemeClr>
                </a:solidFill>
                <a:effectLst/>
                <a:uLnTx/>
                <a:uFillTx/>
                <a:latin typeface="UVN Van" panose="00000400000000000000" pitchFamily="2" charset="0"/>
                <a:ea typeface="印品黑体" panose="00000500000000000000" pitchFamily="2" charset="-122"/>
              </a:rPr>
              <a:t>cơm</a:t>
            </a:r>
            <a:r>
              <a:rPr kumimoji="0" lang="en-US" altLang="zh-CN" sz="2400" b="1" i="0" u="none" strike="noStrike" kern="1200" cap="none" spc="0" normalizeH="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rPr>
              <a:t> </a:t>
            </a:r>
            <a:r>
              <a:rPr kumimoji="0" lang="en-US" altLang="zh-CN" sz="2400" b="1" i="0" u="none" strike="noStrike" kern="1200" cap="none" spc="0" normalizeH="0" noProof="0" dirty="0" err="1">
                <a:ln>
                  <a:noFill/>
                </a:ln>
                <a:solidFill>
                  <a:schemeClr val="accent2">
                    <a:lumMod val="50000"/>
                  </a:schemeClr>
                </a:solidFill>
                <a:effectLst/>
                <a:uLnTx/>
                <a:uFillTx/>
                <a:latin typeface="UVN Van" panose="00000400000000000000" pitchFamily="2" charset="0"/>
                <a:ea typeface="印品黑体" panose="00000500000000000000" pitchFamily="2" charset="-122"/>
              </a:rPr>
              <a:t>đầy</a:t>
            </a:r>
            <a:endParaRPr kumimoji="0" lang="en-US" altLang="zh-CN" sz="2400" b="1" i="0" u="none" strike="noStrike" kern="1200" cap="none" spc="0" normalizeH="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endParaRPr>
          </a:p>
          <a:p>
            <a:pPr marL="0" marR="0" lvl="0" indent="0" algn="ctr" defTabSz="685800" rtl="0" eaLnBrk="1" fontAlgn="auto" latinLnBrk="0" hangingPunct="1">
              <a:lnSpc>
                <a:spcPct val="120000"/>
              </a:lnSpc>
              <a:spcBef>
                <a:spcPts val="0"/>
              </a:spcBef>
              <a:spcAft>
                <a:spcPts val="0"/>
              </a:spcAft>
              <a:buClrTx/>
              <a:buSzTx/>
              <a:buFontTx/>
              <a:buNone/>
              <a:tabLst/>
              <a:defRPr/>
            </a:pPr>
            <a:r>
              <a:rPr lang="en-US" altLang="zh-CN" sz="2400" b="1" baseline="0" dirty="0" err="1">
                <a:solidFill>
                  <a:schemeClr val="accent2">
                    <a:lumMod val="50000"/>
                  </a:schemeClr>
                </a:solidFill>
                <a:latin typeface="UVN Van" panose="00000400000000000000" pitchFamily="2" charset="0"/>
                <a:ea typeface="印品黑体" panose="00000500000000000000" pitchFamily="2" charset="-122"/>
              </a:rPr>
              <a:t>Dẻo</a:t>
            </a:r>
            <a:r>
              <a:rPr lang="en-US" altLang="zh-CN" sz="2400" b="1" baseline="0" dirty="0">
                <a:solidFill>
                  <a:schemeClr val="accent2">
                    <a:lumMod val="50000"/>
                  </a:schemeClr>
                </a:solidFill>
                <a:latin typeface="UVN Van" panose="00000400000000000000" pitchFamily="2" charset="0"/>
                <a:ea typeface="印品黑体" panose="00000500000000000000" pitchFamily="2" charset="-122"/>
              </a:rPr>
              <a:t> </a:t>
            </a:r>
            <a:r>
              <a:rPr lang="en-US" altLang="zh-CN" sz="2400" b="1" baseline="0" dirty="0" err="1">
                <a:solidFill>
                  <a:schemeClr val="accent2">
                    <a:lumMod val="50000"/>
                  </a:schemeClr>
                </a:solidFill>
                <a:latin typeface="UVN Van" panose="00000400000000000000" pitchFamily="2" charset="0"/>
                <a:ea typeface="印品黑体" panose="00000500000000000000" pitchFamily="2" charset="-122"/>
              </a:rPr>
              <a:t>thơm</a:t>
            </a:r>
            <a:r>
              <a:rPr lang="en-US" altLang="zh-CN" sz="2400" b="1" dirty="0">
                <a:solidFill>
                  <a:schemeClr val="accent2">
                    <a:lumMod val="50000"/>
                  </a:schemeClr>
                </a:solidFill>
                <a:latin typeface="UVN Van" panose="00000400000000000000" pitchFamily="2" charset="0"/>
                <a:ea typeface="印品黑体" panose="00000500000000000000" pitchFamily="2" charset="-122"/>
              </a:rPr>
              <a:t> </a:t>
            </a:r>
            <a:r>
              <a:rPr lang="en-US" altLang="zh-CN" sz="2400" b="1" dirty="0" err="1">
                <a:solidFill>
                  <a:schemeClr val="accent2">
                    <a:lumMod val="50000"/>
                  </a:schemeClr>
                </a:solidFill>
                <a:latin typeface="UVN Van" panose="00000400000000000000" pitchFamily="2" charset="0"/>
                <a:ea typeface="印品黑体" panose="00000500000000000000" pitchFamily="2" charset="-122"/>
              </a:rPr>
              <a:t>một</a:t>
            </a:r>
            <a:r>
              <a:rPr lang="en-US" altLang="zh-CN" sz="2400" b="1" dirty="0">
                <a:solidFill>
                  <a:schemeClr val="accent2">
                    <a:lumMod val="50000"/>
                  </a:schemeClr>
                </a:solidFill>
                <a:latin typeface="UVN Van" panose="00000400000000000000" pitchFamily="2" charset="0"/>
                <a:ea typeface="印品黑体" panose="00000500000000000000" pitchFamily="2" charset="-122"/>
              </a:rPr>
              <a:t> </a:t>
            </a:r>
            <a:r>
              <a:rPr lang="en-US" altLang="zh-CN" sz="2400" b="1" dirty="0" err="1">
                <a:solidFill>
                  <a:schemeClr val="accent2">
                    <a:lumMod val="50000"/>
                  </a:schemeClr>
                </a:solidFill>
                <a:latin typeface="UVN Van" panose="00000400000000000000" pitchFamily="2" charset="0"/>
                <a:ea typeface="印品黑体" panose="00000500000000000000" pitchFamily="2" charset="-122"/>
              </a:rPr>
              <a:t>hạt</a:t>
            </a:r>
            <a:r>
              <a:rPr lang="en-US" altLang="zh-CN" sz="2400" b="1" dirty="0">
                <a:solidFill>
                  <a:schemeClr val="accent2">
                    <a:lumMod val="50000"/>
                  </a:schemeClr>
                </a:solidFill>
                <a:latin typeface="UVN Van" panose="00000400000000000000" pitchFamily="2" charset="0"/>
                <a:ea typeface="印品黑体" panose="00000500000000000000" pitchFamily="2" charset="-122"/>
              </a:rPr>
              <a:t>, </a:t>
            </a:r>
            <a:r>
              <a:rPr lang="en-US" altLang="zh-CN" sz="2400" b="1" dirty="0" err="1">
                <a:solidFill>
                  <a:schemeClr val="accent2">
                    <a:lumMod val="50000"/>
                  </a:schemeClr>
                </a:solidFill>
                <a:latin typeface="UVN Van" panose="00000400000000000000" pitchFamily="2" charset="0"/>
                <a:ea typeface="印品黑体" panose="00000500000000000000" pitchFamily="2" charset="-122"/>
              </a:rPr>
              <a:t>đắng</a:t>
            </a:r>
            <a:r>
              <a:rPr lang="en-US" altLang="zh-CN" sz="2400" b="1" dirty="0">
                <a:solidFill>
                  <a:schemeClr val="accent2">
                    <a:lumMod val="50000"/>
                  </a:schemeClr>
                </a:solidFill>
                <a:latin typeface="UVN Van" panose="00000400000000000000" pitchFamily="2" charset="0"/>
                <a:ea typeface="印品黑体" panose="00000500000000000000" pitchFamily="2" charset="-122"/>
              </a:rPr>
              <a:t> cay </a:t>
            </a:r>
            <a:r>
              <a:rPr lang="en-US" altLang="zh-CN" sz="2400" b="1" dirty="0" err="1">
                <a:solidFill>
                  <a:schemeClr val="accent2">
                    <a:lumMod val="50000"/>
                  </a:schemeClr>
                </a:solidFill>
                <a:latin typeface="UVN Van" panose="00000400000000000000" pitchFamily="2" charset="0"/>
                <a:ea typeface="印品黑体" panose="00000500000000000000" pitchFamily="2" charset="-122"/>
              </a:rPr>
              <a:t>muôn</a:t>
            </a:r>
            <a:r>
              <a:rPr lang="en-US" altLang="zh-CN" sz="2400" b="1" dirty="0">
                <a:solidFill>
                  <a:schemeClr val="accent2">
                    <a:lumMod val="50000"/>
                  </a:schemeClr>
                </a:solidFill>
                <a:latin typeface="UVN Van" panose="00000400000000000000" pitchFamily="2" charset="0"/>
                <a:ea typeface="印品黑体" panose="00000500000000000000" pitchFamily="2" charset="-122"/>
              </a:rPr>
              <a:t> </a:t>
            </a:r>
            <a:r>
              <a:rPr lang="en-US" altLang="zh-CN" sz="2400" b="1" dirty="0" err="1">
                <a:solidFill>
                  <a:schemeClr val="accent2">
                    <a:lumMod val="50000"/>
                  </a:schemeClr>
                </a:solidFill>
                <a:latin typeface="UVN Van" panose="00000400000000000000" pitchFamily="2" charset="0"/>
                <a:ea typeface="印品黑体" panose="00000500000000000000" pitchFamily="2" charset="-122"/>
              </a:rPr>
              <a:t>phần</a:t>
            </a:r>
            <a:endParaRPr kumimoji="0" lang="zh-CN" altLang="en-US" sz="2400" b="1" i="0" u="none" strike="noStrike" kern="1200" cap="none" spc="0" normalizeH="0" baseline="0" noProof="0" dirty="0">
              <a:ln>
                <a:noFill/>
              </a:ln>
              <a:solidFill>
                <a:schemeClr val="accent2">
                  <a:lumMod val="50000"/>
                </a:schemeClr>
              </a:solidFill>
              <a:effectLst/>
              <a:uLnTx/>
              <a:uFillTx/>
              <a:latin typeface="UVN Van" panose="00000400000000000000" pitchFamily="2" charset="0"/>
              <a:ea typeface="印品黑体" panose="00000500000000000000" pitchFamily="2" charset="-12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620" y="1829429"/>
            <a:ext cx="3779466" cy="3530913"/>
          </a:xfrm>
          <a:prstGeom prst="rect">
            <a:avLst/>
          </a:prstGeom>
          <a:effectLst>
            <a:outerShdw blurRad="50800" dist="38100" dir="16200000"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172" y="2225256"/>
            <a:ext cx="3135086" cy="31350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02932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02340" y="-165106"/>
            <a:ext cx="7419160" cy="4555696"/>
          </a:xfrm>
          <a:prstGeom prst="rect">
            <a:avLst/>
          </a:prstGeom>
        </p:spPr>
      </p:pic>
      <p:sp>
        <p:nvSpPr>
          <p:cNvPr id="4" name="Rectangle 3"/>
          <p:cNvSpPr/>
          <p:nvPr/>
        </p:nvSpPr>
        <p:spPr>
          <a:xfrm>
            <a:off x="2615801" y="1418949"/>
            <a:ext cx="4377936" cy="2554545"/>
          </a:xfrm>
          <a:prstGeom prst="rect">
            <a:avLst/>
          </a:prstGeom>
        </p:spPr>
        <p:txBody>
          <a:bodyPr wrap="square">
            <a:spAutoFit/>
          </a:bodyPr>
          <a:lstStyle/>
          <a:p>
            <a:pPr algn="ctr">
              <a:spcBef>
                <a:spcPct val="50000"/>
              </a:spcBef>
              <a:buClr>
                <a:schemeClr val="hlink"/>
              </a:buClr>
              <a:buSzPct val="65000"/>
            </a:pPr>
            <a:r>
              <a:rPr lang="en-US" altLang="en-US" sz="3200" b="1" dirty="0" err="1">
                <a:solidFill>
                  <a:srgbClr val="002060"/>
                </a:solidFill>
                <a:latin typeface="Times New Roman" panose="02020603050405020304" pitchFamily="18" charset="0"/>
                <a:cs typeface="Times New Roman" panose="02020603050405020304" pitchFamily="18" charset="0"/>
              </a:rPr>
              <a:t>Ngoài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lúa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gạo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người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dân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đồng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bằng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Bắc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Bộ</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còn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trồng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những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loại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cây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nào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khác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chăn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nuôi</a:t>
            </a:r>
            <a:r>
              <a:rPr lang="en-US" altLang="en-US" sz="3200" b="1" dirty="0">
                <a:solidFill>
                  <a:srgbClr val="002060"/>
                </a:solidFill>
                <a:latin typeface="Times New Roman" panose="02020603050405020304" pitchFamily="18" charset="0"/>
                <a:cs typeface="Times New Roman" panose="02020603050405020304" pitchFamily="18" charset="0"/>
              </a:rPr>
              <a:t> con </a:t>
            </a:r>
            <a:r>
              <a:rPr lang="en-US" altLang="en-US" sz="3200" b="1" dirty="0" err="1">
                <a:solidFill>
                  <a:srgbClr val="002060"/>
                </a:solidFill>
                <a:latin typeface="Times New Roman" panose="02020603050405020304" pitchFamily="18" charset="0"/>
                <a:cs typeface="Times New Roman" panose="02020603050405020304" pitchFamily="18" charset="0"/>
              </a:rPr>
              <a:t>vật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gì</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15" y="1656568"/>
            <a:ext cx="4633853" cy="46338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737" y="2803490"/>
            <a:ext cx="2209297" cy="2340010"/>
          </a:xfrm>
          <a:prstGeom prst="rect">
            <a:avLst/>
          </a:prstGeom>
        </p:spPr>
      </p:pic>
    </p:spTree>
    <p:extLst>
      <p:ext uri="{BB962C8B-B14F-4D97-AF65-F5344CB8AC3E}">
        <p14:creationId xmlns:p14="http://schemas.microsoft.com/office/powerpoint/2010/main" val="3582866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Tân Kỳ đẩy mạnh liên kết cây ngô sinh khối - Đài phát thanh và truyền hình  Nghệ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65" y="170718"/>
            <a:ext cx="4557102" cy="3417827"/>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Giới thiệu công 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186" y="170718"/>
            <a:ext cx="3973949" cy="4876801"/>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126" name="Picture 6" descr="Khoai tây- Kiến thức về khoai t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14" y="2809645"/>
            <a:ext cx="4547053" cy="223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467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 calcmode="lin" valueType="num">
                                      <p:cBhvr>
                                        <p:cTn id="14" dur="500" fill="hold"/>
                                        <p:tgtEl>
                                          <p:spTgt spid="5124"/>
                                        </p:tgtEl>
                                        <p:attrNameLst>
                                          <p:attrName>ppt_w</p:attrName>
                                        </p:attrNameLst>
                                      </p:cBhvr>
                                      <p:tavLst>
                                        <p:tav tm="0">
                                          <p:val>
                                            <p:fltVal val="0"/>
                                          </p:val>
                                        </p:tav>
                                        <p:tav tm="100000">
                                          <p:val>
                                            <p:strVal val="#ppt_w"/>
                                          </p:val>
                                        </p:tav>
                                      </p:tavLst>
                                    </p:anim>
                                    <p:anim calcmode="lin" valueType="num">
                                      <p:cBhvr>
                                        <p:cTn id="15" dur="500" fill="hold"/>
                                        <p:tgtEl>
                                          <p:spTgt spid="5124"/>
                                        </p:tgtEl>
                                        <p:attrNameLst>
                                          <p:attrName>ppt_h</p:attrName>
                                        </p:attrNameLst>
                                      </p:cBhvr>
                                      <p:tavLst>
                                        <p:tav tm="0">
                                          <p:val>
                                            <p:fltVal val="0"/>
                                          </p:val>
                                        </p:tav>
                                        <p:tav tm="100000">
                                          <p:val>
                                            <p:strVal val="#ppt_h"/>
                                          </p:val>
                                        </p:tav>
                                      </p:tavLst>
                                    </p:anim>
                                    <p:animEffect transition="in" filter="fade">
                                      <p:cBhvr>
                                        <p:cTn id="16" dur="500"/>
                                        <p:tgtEl>
                                          <p:spTgt spid="5124"/>
                                        </p:tgtEl>
                                      </p:cBhvr>
                                    </p:animEffect>
                                  </p:childTnLst>
                                </p:cTn>
                              </p:par>
                              <p:par>
                                <p:cTn id="17" presetID="53" presetClass="entr" presetSubtype="16"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p:cTn id="19" dur="500" fill="hold"/>
                                        <p:tgtEl>
                                          <p:spTgt spid="5126"/>
                                        </p:tgtEl>
                                        <p:attrNameLst>
                                          <p:attrName>ppt_w</p:attrName>
                                        </p:attrNameLst>
                                      </p:cBhvr>
                                      <p:tavLst>
                                        <p:tav tm="0">
                                          <p:val>
                                            <p:fltVal val="0"/>
                                          </p:val>
                                        </p:tav>
                                        <p:tav tm="100000">
                                          <p:val>
                                            <p:strVal val="#ppt_w"/>
                                          </p:val>
                                        </p:tav>
                                      </p:tavLst>
                                    </p:anim>
                                    <p:anim calcmode="lin" valueType="num">
                                      <p:cBhvr>
                                        <p:cTn id="20" dur="500" fill="hold"/>
                                        <p:tgtEl>
                                          <p:spTgt spid="5126"/>
                                        </p:tgtEl>
                                        <p:attrNameLst>
                                          <p:attrName>ppt_h</p:attrName>
                                        </p:attrNameLst>
                                      </p:cBhvr>
                                      <p:tavLst>
                                        <p:tav tm="0">
                                          <p:val>
                                            <p:fltVal val="0"/>
                                          </p:val>
                                        </p:tav>
                                        <p:tav tm="100000">
                                          <p:val>
                                            <p:strVal val="#ppt_h"/>
                                          </p:val>
                                        </p:tav>
                                      </p:tavLst>
                                    </p:anim>
                                    <p:animEffect transition="in" filter="fade">
                                      <p:cBhvr>
                                        <p:cTn id="21"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u lịch Lục Ngạn mùa vải chín - Điểm du lịch - Thông tin du lịch Bắc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88" y="769153"/>
            <a:ext cx="4672484" cy="2856422"/>
          </a:xfrm>
          <a:prstGeom prst="rect">
            <a:avLst/>
          </a:prstGeom>
          <a:ln w="88900" cap="sq" cmpd="thickThin">
            <a:solidFill>
              <a:srgbClr val="000000"/>
            </a:solidFill>
            <a:prstDash val="solid"/>
            <a:miter lim="800000"/>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https://traicayvuongtron.vn/resources/uploads/kien_thuc_trai_cay/tcdacsanmbac/vaithanh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895" y="2121613"/>
            <a:ext cx="4876800" cy="2771776"/>
          </a:xfrm>
          <a:prstGeom prst="rect">
            <a:avLst/>
          </a:prstGeom>
          <a:solidFill>
            <a:srgbClr val="FFFFFF">
              <a:shade val="85000"/>
            </a:srgbClr>
          </a:solidFill>
          <a:ln w="190500" cap="sq">
            <a:solidFill>
              <a:srgbClr val="FFFFFF"/>
            </a:solidFill>
            <a:miter lim="800000"/>
          </a:ln>
          <a:effectLst>
            <a:outerShdw blurRad="50800" dist="38100" dir="18900000" algn="b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p:cNvSpPr/>
          <p:nvPr/>
        </p:nvSpPr>
        <p:spPr>
          <a:xfrm>
            <a:off x="5266014" y="653074"/>
            <a:ext cx="3877986"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Cây</a:t>
            </a: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ăn</a:t>
            </a: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quả</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37807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raicayvuongtron.vn/resources/uploads/kien_thuc_trai_cay/nhan/hungye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83" y="868871"/>
            <a:ext cx="4308963" cy="3523565"/>
          </a:xfrm>
          <a:prstGeom prst="rect">
            <a:avLst/>
          </a:prstGeom>
          <a:ln>
            <a:noFill/>
          </a:ln>
          <a:effectLst>
            <a:outerShdw blurRad="50800" dist="38100" dir="16200000" rotWithShape="0">
              <a:prstClr val="black">
                <a:alpha val="40000"/>
              </a:prstClr>
            </a:outerShdw>
            <a:softEdge rad="112500"/>
          </a:effectLst>
          <a:extLst>
            <a:ext uri="{909E8E84-426E-40DD-AFC4-6F175D3DCCD1}">
              <a14:hiddenFill xmlns:a14="http://schemas.microsoft.com/office/drawing/2010/main">
                <a:solidFill>
                  <a:srgbClr val="FFFFFF"/>
                </a:solidFill>
              </a14:hiddenFill>
            </a:ext>
          </a:extLst>
        </p:spPr>
      </p:pic>
      <p:pic>
        <p:nvPicPr>
          <p:cNvPr id="2052" name="Picture 4" descr="https://traicayvuongtron.vn/resources/uploads/kien_thuc_trai_cay/nhan/nhanhungy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064" y="155979"/>
            <a:ext cx="4180114" cy="4949350"/>
          </a:xfrm>
          <a:prstGeom prst="roundRect">
            <a:avLst>
              <a:gd name="adj" fmla="val 8594"/>
            </a:avLst>
          </a:prstGeom>
          <a:solidFill>
            <a:srgbClr val="FFFFFF">
              <a:shade val="85000"/>
            </a:srgbClr>
          </a:solidFill>
          <a:ln>
            <a:noFill/>
          </a:ln>
          <a:effectLst>
            <a:outerShdw blurRad="50800" dist="38100" dir="18900000" algn="bl"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3937589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raicayvuongtron.vn/resources/uploads/kien_thuc_trai_cay/tcdacsanmbac/manbac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6" y="277532"/>
            <a:ext cx="4866207" cy="2706828"/>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3076" name="Picture 4" descr="https://traicayvuongtron.vn/resources/uploads/kien_thuc_trai_cay/tcdacsanmbac/manbach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339" y="1807043"/>
            <a:ext cx="4188627" cy="3136746"/>
          </a:xfrm>
          <a:prstGeom prst="roundRect">
            <a:avLst>
              <a:gd name="adj" fmla="val 8594"/>
            </a:avLst>
          </a:prstGeom>
          <a:solidFill>
            <a:srgbClr val="FFFFFF">
              <a:shade val="85000"/>
            </a:srgbClr>
          </a:solidFill>
          <a:ln>
            <a:noFill/>
          </a:ln>
          <a:effectLst>
            <a:outerShdw blurRad="50800" dist="38100" dir="18900000" algn="bl"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18454020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raicayvuongtron.vn/resources/uploads/kien_thuc_trai_cay/tcdacsanmbac/buoidoanh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4" y="142081"/>
            <a:ext cx="4534040" cy="37566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traicayvuongtron.vn/resources/uploads/kien_thuc_trai_cay/tcdacsanmbac/buoimu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290" y="1779233"/>
            <a:ext cx="4350936" cy="32632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16537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15693" y="-11314"/>
            <a:ext cx="4145081" cy="923330"/>
          </a:xfrm>
          <a:prstGeom prst="rect">
            <a:avLst/>
          </a:prstGeom>
          <a:noFill/>
        </p:spPr>
        <p:txBody>
          <a:bodyPr wrap="square" lIns="91440" tIns="45720" rIns="91440" bIns="45720">
            <a:spAutoFit/>
          </a:bodyPr>
          <a:lstStyle/>
          <a:p>
            <a:pPr algn="ct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reflection blurRad="6350" stA="55000" endA="300" endPos="45500" dir="5400000" sy="-100000" algn="bl" rotWithShape="0"/>
                </a:effectLst>
              </a:rPr>
              <a:t>Chăn</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reflection blurRad="6350" stA="55000" endA="300" endPos="45500" dir="5400000" sy="-100000" algn="bl" rotWithShape="0"/>
                </a:effectLst>
              </a:rPr>
              <a:t> </a:t>
            </a:r>
            <a:r>
              <a:rPr lang="en-US" sz="5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reflection blurRad="6350" stA="55000" endA="300" endPos="45500" dir="5400000" sy="-100000" algn="bl" rotWithShape="0"/>
                </a:effectLst>
              </a:rPr>
              <a:t>nuôi</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reflection blurRad="6350" stA="55000" endA="300" endPos="45500" dir="5400000" sy="-100000" algn="bl" rotWithShape="0"/>
              </a:effectLst>
            </a:endParaRPr>
          </a:p>
        </p:txBody>
      </p:sp>
      <p:pic>
        <p:nvPicPr>
          <p:cNvPr id="6148" name="Picture 4" descr="Lai Châu: Đẩy mạnh phát triển chăn nuôi gia s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59" y="1141555"/>
            <a:ext cx="2135449" cy="150155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Áp dụng kỹ thuật thụ tinh nhân tạo kết hợp với thú y cộng đồ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9604" y="858065"/>
            <a:ext cx="1791187" cy="14290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Chăn nuôi gia cầm an toàn bằng biện pháp sinh học - Báo Nam Định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361" y="755068"/>
            <a:ext cx="1872710" cy="156832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4" name="Picture 10" descr="Tập tin:Một đàn con lai ngan vịt.jpg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0062" y="1572610"/>
            <a:ext cx="2286453" cy="1288728"/>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6" name="Picture 12" descr="TÔM THẺ SỐ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348" y="2861339"/>
            <a:ext cx="2450487" cy="1837866"/>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8" name="Picture 14" descr="Nuôi thủy sản theo công nghệ “sông trong a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8950" y="2694869"/>
            <a:ext cx="2657963" cy="175986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0" name="Picture 16" descr="Biển đảo Việt Nam: Ninh Thuận nâng cao năng lực khai thác hải sản xa bờ -  Ảnh thời sự trong nước - Kinh tế - Thông tấn xã Việt Nam (TTXV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3632" y="3078457"/>
            <a:ext cx="2378773" cy="178497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7175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par>
                                <p:cTn id="10" presetID="53" presetClass="entr" presetSubtype="16" fill="hold" nodeType="withEffect">
                                  <p:stCondLst>
                                    <p:cond delay="0"/>
                                  </p:stCondLst>
                                  <p:childTnLst>
                                    <p:set>
                                      <p:cBhvr>
                                        <p:cTn id="11" dur="1" fill="hold">
                                          <p:stCondLst>
                                            <p:cond delay="0"/>
                                          </p:stCondLst>
                                        </p:cTn>
                                        <p:tgtEl>
                                          <p:spTgt spid="6150"/>
                                        </p:tgtEl>
                                        <p:attrNameLst>
                                          <p:attrName>style.visibility</p:attrName>
                                        </p:attrNameLst>
                                      </p:cBhvr>
                                      <p:to>
                                        <p:strVal val="visible"/>
                                      </p:to>
                                    </p:set>
                                    <p:anim calcmode="lin" valueType="num">
                                      <p:cBhvr>
                                        <p:cTn id="12" dur="500" fill="hold"/>
                                        <p:tgtEl>
                                          <p:spTgt spid="6150"/>
                                        </p:tgtEl>
                                        <p:attrNameLst>
                                          <p:attrName>ppt_w</p:attrName>
                                        </p:attrNameLst>
                                      </p:cBhvr>
                                      <p:tavLst>
                                        <p:tav tm="0">
                                          <p:val>
                                            <p:fltVal val="0"/>
                                          </p:val>
                                        </p:tav>
                                        <p:tav tm="100000">
                                          <p:val>
                                            <p:strVal val="#ppt_w"/>
                                          </p:val>
                                        </p:tav>
                                      </p:tavLst>
                                    </p:anim>
                                    <p:anim calcmode="lin" valueType="num">
                                      <p:cBhvr>
                                        <p:cTn id="13" dur="500" fill="hold"/>
                                        <p:tgtEl>
                                          <p:spTgt spid="6150"/>
                                        </p:tgtEl>
                                        <p:attrNameLst>
                                          <p:attrName>ppt_h</p:attrName>
                                        </p:attrNameLst>
                                      </p:cBhvr>
                                      <p:tavLst>
                                        <p:tav tm="0">
                                          <p:val>
                                            <p:fltVal val="0"/>
                                          </p:val>
                                        </p:tav>
                                        <p:tav tm="100000">
                                          <p:val>
                                            <p:strVal val="#ppt_h"/>
                                          </p:val>
                                        </p:tav>
                                      </p:tavLst>
                                    </p:anim>
                                    <p:animEffect transition="in" filter="fade">
                                      <p:cBhvr>
                                        <p:cTn id="14" dur="500"/>
                                        <p:tgtEl>
                                          <p:spTgt spid="6150"/>
                                        </p:tgtEl>
                                      </p:cBhvr>
                                    </p:animEffect>
                                  </p:childTnLst>
                                </p:cTn>
                              </p:par>
                              <p:par>
                                <p:cTn id="15" presetID="53" presetClass="entr" presetSubtype="16" fill="hold" nodeType="withEffect">
                                  <p:stCondLst>
                                    <p:cond delay="0"/>
                                  </p:stCondLst>
                                  <p:childTnLst>
                                    <p:set>
                                      <p:cBhvr>
                                        <p:cTn id="16" dur="1" fill="hold">
                                          <p:stCondLst>
                                            <p:cond delay="0"/>
                                          </p:stCondLst>
                                        </p:cTn>
                                        <p:tgtEl>
                                          <p:spTgt spid="6152"/>
                                        </p:tgtEl>
                                        <p:attrNameLst>
                                          <p:attrName>style.visibility</p:attrName>
                                        </p:attrNameLst>
                                      </p:cBhvr>
                                      <p:to>
                                        <p:strVal val="visible"/>
                                      </p:to>
                                    </p:set>
                                    <p:anim calcmode="lin" valueType="num">
                                      <p:cBhvr>
                                        <p:cTn id="17" dur="500" fill="hold"/>
                                        <p:tgtEl>
                                          <p:spTgt spid="6152"/>
                                        </p:tgtEl>
                                        <p:attrNameLst>
                                          <p:attrName>ppt_w</p:attrName>
                                        </p:attrNameLst>
                                      </p:cBhvr>
                                      <p:tavLst>
                                        <p:tav tm="0">
                                          <p:val>
                                            <p:fltVal val="0"/>
                                          </p:val>
                                        </p:tav>
                                        <p:tav tm="100000">
                                          <p:val>
                                            <p:strVal val="#ppt_w"/>
                                          </p:val>
                                        </p:tav>
                                      </p:tavLst>
                                    </p:anim>
                                    <p:anim calcmode="lin" valueType="num">
                                      <p:cBhvr>
                                        <p:cTn id="18" dur="500" fill="hold"/>
                                        <p:tgtEl>
                                          <p:spTgt spid="6152"/>
                                        </p:tgtEl>
                                        <p:attrNameLst>
                                          <p:attrName>ppt_h</p:attrName>
                                        </p:attrNameLst>
                                      </p:cBhvr>
                                      <p:tavLst>
                                        <p:tav tm="0">
                                          <p:val>
                                            <p:fltVal val="0"/>
                                          </p:val>
                                        </p:tav>
                                        <p:tav tm="100000">
                                          <p:val>
                                            <p:strVal val="#ppt_h"/>
                                          </p:val>
                                        </p:tav>
                                      </p:tavLst>
                                    </p:anim>
                                    <p:animEffect transition="in" filter="fade">
                                      <p:cBhvr>
                                        <p:cTn id="19" dur="500"/>
                                        <p:tgtEl>
                                          <p:spTgt spid="6152"/>
                                        </p:tgtEl>
                                      </p:cBhvr>
                                    </p:animEffect>
                                  </p:childTnLst>
                                </p:cTn>
                              </p:par>
                              <p:par>
                                <p:cTn id="20" presetID="53" presetClass="entr" presetSubtype="16"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 calcmode="lin" valueType="num">
                                      <p:cBhvr>
                                        <p:cTn id="22" dur="500" fill="hold"/>
                                        <p:tgtEl>
                                          <p:spTgt spid="6154"/>
                                        </p:tgtEl>
                                        <p:attrNameLst>
                                          <p:attrName>ppt_w</p:attrName>
                                        </p:attrNameLst>
                                      </p:cBhvr>
                                      <p:tavLst>
                                        <p:tav tm="0">
                                          <p:val>
                                            <p:fltVal val="0"/>
                                          </p:val>
                                        </p:tav>
                                        <p:tav tm="100000">
                                          <p:val>
                                            <p:strVal val="#ppt_w"/>
                                          </p:val>
                                        </p:tav>
                                      </p:tavLst>
                                    </p:anim>
                                    <p:anim calcmode="lin" valueType="num">
                                      <p:cBhvr>
                                        <p:cTn id="23" dur="500" fill="hold"/>
                                        <p:tgtEl>
                                          <p:spTgt spid="6154"/>
                                        </p:tgtEl>
                                        <p:attrNameLst>
                                          <p:attrName>ppt_h</p:attrName>
                                        </p:attrNameLst>
                                      </p:cBhvr>
                                      <p:tavLst>
                                        <p:tav tm="0">
                                          <p:val>
                                            <p:fltVal val="0"/>
                                          </p:val>
                                        </p:tav>
                                        <p:tav tm="100000">
                                          <p:val>
                                            <p:strVal val="#ppt_h"/>
                                          </p:val>
                                        </p:tav>
                                      </p:tavLst>
                                    </p:anim>
                                    <p:animEffect transition="in" filter="fade">
                                      <p:cBhvr>
                                        <p:cTn id="24" dur="500"/>
                                        <p:tgtEl>
                                          <p:spTgt spid="6154"/>
                                        </p:tgtEl>
                                      </p:cBhvr>
                                    </p:animEffect>
                                  </p:childTnLst>
                                </p:cTn>
                              </p:par>
                              <p:par>
                                <p:cTn id="25" presetID="53" presetClass="entr" presetSubtype="16" fill="hold" nodeType="withEffect">
                                  <p:stCondLst>
                                    <p:cond delay="0"/>
                                  </p:stCondLst>
                                  <p:childTnLst>
                                    <p:set>
                                      <p:cBhvr>
                                        <p:cTn id="26" dur="1" fill="hold">
                                          <p:stCondLst>
                                            <p:cond delay="0"/>
                                          </p:stCondLst>
                                        </p:cTn>
                                        <p:tgtEl>
                                          <p:spTgt spid="6160"/>
                                        </p:tgtEl>
                                        <p:attrNameLst>
                                          <p:attrName>style.visibility</p:attrName>
                                        </p:attrNameLst>
                                      </p:cBhvr>
                                      <p:to>
                                        <p:strVal val="visible"/>
                                      </p:to>
                                    </p:set>
                                    <p:anim calcmode="lin" valueType="num">
                                      <p:cBhvr>
                                        <p:cTn id="27" dur="500" fill="hold"/>
                                        <p:tgtEl>
                                          <p:spTgt spid="6160"/>
                                        </p:tgtEl>
                                        <p:attrNameLst>
                                          <p:attrName>ppt_w</p:attrName>
                                        </p:attrNameLst>
                                      </p:cBhvr>
                                      <p:tavLst>
                                        <p:tav tm="0">
                                          <p:val>
                                            <p:fltVal val="0"/>
                                          </p:val>
                                        </p:tav>
                                        <p:tav tm="100000">
                                          <p:val>
                                            <p:strVal val="#ppt_w"/>
                                          </p:val>
                                        </p:tav>
                                      </p:tavLst>
                                    </p:anim>
                                    <p:anim calcmode="lin" valueType="num">
                                      <p:cBhvr>
                                        <p:cTn id="28" dur="500" fill="hold"/>
                                        <p:tgtEl>
                                          <p:spTgt spid="6160"/>
                                        </p:tgtEl>
                                        <p:attrNameLst>
                                          <p:attrName>ppt_h</p:attrName>
                                        </p:attrNameLst>
                                      </p:cBhvr>
                                      <p:tavLst>
                                        <p:tav tm="0">
                                          <p:val>
                                            <p:fltVal val="0"/>
                                          </p:val>
                                        </p:tav>
                                        <p:tav tm="100000">
                                          <p:val>
                                            <p:strVal val="#ppt_h"/>
                                          </p:val>
                                        </p:tav>
                                      </p:tavLst>
                                    </p:anim>
                                    <p:animEffect transition="in" filter="fade">
                                      <p:cBhvr>
                                        <p:cTn id="29" dur="500"/>
                                        <p:tgtEl>
                                          <p:spTgt spid="6160"/>
                                        </p:tgtEl>
                                      </p:cBhvr>
                                    </p:animEffect>
                                  </p:childTnLst>
                                </p:cTn>
                              </p:par>
                              <p:par>
                                <p:cTn id="30" presetID="53" presetClass="entr" presetSubtype="16" fill="hold" nodeType="withEffect">
                                  <p:stCondLst>
                                    <p:cond delay="0"/>
                                  </p:stCondLst>
                                  <p:childTnLst>
                                    <p:set>
                                      <p:cBhvr>
                                        <p:cTn id="31" dur="1" fill="hold">
                                          <p:stCondLst>
                                            <p:cond delay="0"/>
                                          </p:stCondLst>
                                        </p:cTn>
                                        <p:tgtEl>
                                          <p:spTgt spid="6158"/>
                                        </p:tgtEl>
                                        <p:attrNameLst>
                                          <p:attrName>style.visibility</p:attrName>
                                        </p:attrNameLst>
                                      </p:cBhvr>
                                      <p:to>
                                        <p:strVal val="visible"/>
                                      </p:to>
                                    </p:set>
                                    <p:anim calcmode="lin" valueType="num">
                                      <p:cBhvr>
                                        <p:cTn id="32" dur="500" fill="hold"/>
                                        <p:tgtEl>
                                          <p:spTgt spid="6158"/>
                                        </p:tgtEl>
                                        <p:attrNameLst>
                                          <p:attrName>ppt_w</p:attrName>
                                        </p:attrNameLst>
                                      </p:cBhvr>
                                      <p:tavLst>
                                        <p:tav tm="0">
                                          <p:val>
                                            <p:fltVal val="0"/>
                                          </p:val>
                                        </p:tav>
                                        <p:tav tm="100000">
                                          <p:val>
                                            <p:strVal val="#ppt_w"/>
                                          </p:val>
                                        </p:tav>
                                      </p:tavLst>
                                    </p:anim>
                                    <p:anim calcmode="lin" valueType="num">
                                      <p:cBhvr>
                                        <p:cTn id="33" dur="500" fill="hold"/>
                                        <p:tgtEl>
                                          <p:spTgt spid="6158"/>
                                        </p:tgtEl>
                                        <p:attrNameLst>
                                          <p:attrName>ppt_h</p:attrName>
                                        </p:attrNameLst>
                                      </p:cBhvr>
                                      <p:tavLst>
                                        <p:tav tm="0">
                                          <p:val>
                                            <p:fltVal val="0"/>
                                          </p:val>
                                        </p:tav>
                                        <p:tav tm="100000">
                                          <p:val>
                                            <p:strVal val="#ppt_h"/>
                                          </p:val>
                                        </p:tav>
                                      </p:tavLst>
                                    </p:anim>
                                    <p:animEffect transition="in" filter="fade">
                                      <p:cBhvr>
                                        <p:cTn id="34" dur="500"/>
                                        <p:tgtEl>
                                          <p:spTgt spid="6158"/>
                                        </p:tgtEl>
                                      </p:cBhvr>
                                    </p:animEffect>
                                  </p:childTnLst>
                                </p:cTn>
                              </p:par>
                              <p:par>
                                <p:cTn id="35" presetID="53" presetClass="entr" presetSubtype="16" fill="hold" nodeType="withEffect">
                                  <p:stCondLst>
                                    <p:cond delay="0"/>
                                  </p:stCondLst>
                                  <p:childTnLst>
                                    <p:set>
                                      <p:cBhvr>
                                        <p:cTn id="36" dur="1" fill="hold">
                                          <p:stCondLst>
                                            <p:cond delay="0"/>
                                          </p:stCondLst>
                                        </p:cTn>
                                        <p:tgtEl>
                                          <p:spTgt spid="6156"/>
                                        </p:tgtEl>
                                        <p:attrNameLst>
                                          <p:attrName>style.visibility</p:attrName>
                                        </p:attrNameLst>
                                      </p:cBhvr>
                                      <p:to>
                                        <p:strVal val="visible"/>
                                      </p:to>
                                    </p:set>
                                    <p:anim calcmode="lin" valueType="num">
                                      <p:cBhvr>
                                        <p:cTn id="37" dur="500" fill="hold"/>
                                        <p:tgtEl>
                                          <p:spTgt spid="6156"/>
                                        </p:tgtEl>
                                        <p:attrNameLst>
                                          <p:attrName>ppt_w</p:attrName>
                                        </p:attrNameLst>
                                      </p:cBhvr>
                                      <p:tavLst>
                                        <p:tav tm="0">
                                          <p:val>
                                            <p:fltVal val="0"/>
                                          </p:val>
                                        </p:tav>
                                        <p:tav tm="100000">
                                          <p:val>
                                            <p:strVal val="#ppt_w"/>
                                          </p:val>
                                        </p:tav>
                                      </p:tavLst>
                                    </p:anim>
                                    <p:anim calcmode="lin" valueType="num">
                                      <p:cBhvr>
                                        <p:cTn id="38" dur="500" fill="hold"/>
                                        <p:tgtEl>
                                          <p:spTgt spid="6156"/>
                                        </p:tgtEl>
                                        <p:attrNameLst>
                                          <p:attrName>ppt_h</p:attrName>
                                        </p:attrNameLst>
                                      </p:cBhvr>
                                      <p:tavLst>
                                        <p:tav tm="0">
                                          <p:val>
                                            <p:fltVal val="0"/>
                                          </p:val>
                                        </p:tav>
                                        <p:tav tm="100000">
                                          <p:val>
                                            <p:strVal val="#ppt_h"/>
                                          </p:val>
                                        </p:tav>
                                      </p:tavLst>
                                    </p:anim>
                                    <p:animEffect transition="in" filter="fade">
                                      <p:cBhvr>
                                        <p:cTn id="39" dur="500"/>
                                        <p:tgtEl>
                                          <p:spTgt spid="615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0-#ppt_w/2"/>
                                          </p:val>
                                        </p:tav>
                                        <p:tav tm="100000">
                                          <p:val>
                                            <p:strVal val="#ppt_x"/>
                                          </p:val>
                                        </p:tav>
                                      </p:tavLst>
                                    </p:anim>
                                    <p:anim calcmode="lin" valueType="num">
                                      <p:cBhvr additive="base">
                                        <p:cTn id="45"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noChangeArrowheads="1"/>
          </p:cNvPicPr>
          <p:nvPr/>
        </p:nvPicPr>
        <p:blipFill>
          <a:blip r:embed="rId4">
            <a:extLst>
              <a:ext uri="{28A0092B-C50C-407E-A947-70E740481C1C}">
                <a14:useLocalDpi xmlns:a14="http://schemas.microsoft.com/office/drawing/2010/main" val="0"/>
              </a:ext>
            </a:extLst>
          </a:blip>
          <a:srcRect l="7294" t="8377" r="31587" b="60399"/>
          <a:stretch>
            <a:fillRect/>
          </a:stretch>
        </p:blipFill>
        <p:spPr bwMode="auto">
          <a:xfrm>
            <a:off x="1436939" y="-51363"/>
            <a:ext cx="6521005" cy="586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650352" y="1665690"/>
            <a:ext cx="456167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b="1" dirty="0" err="1">
                <a:solidFill>
                  <a:srgbClr val="002060"/>
                </a:solidFill>
                <a:latin typeface="Times New Roman" panose="02020603050405020304" pitchFamily="18" charset="0"/>
                <a:cs typeface="Times New Roman" panose="02020603050405020304" pitchFamily="18" charset="0"/>
              </a:rPr>
              <a:t>Ngoài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trồng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lúa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gạo</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người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dân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nơi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đây</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còn</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trồng</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ngô</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khoai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Nuôi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gia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súc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gia</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cầm</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nuôi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và</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đánh</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bắt</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hải</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sản</a:t>
            </a:r>
            <a:endParaRPr lang="en-US" altLang="en-US" b="1"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557" y="-377322"/>
            <a:ext cx="2558143" cy="255814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0516" y="1884538"/>
            <a:ext cx="1956986" cy="335309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540" y="2119181"/>
            <a:ext cx="2855381" cy="3024319"/>
          </a:xfrm>
          <a:prstGeom prst="rect">
            <a:avLst/>
          </a:prstGeom>
        </p:spPr>
      </p:pic>
    </p:spTree>
    <p:custDataLst>
      <p:tags r:id="rId1"/>
    </p:custDataLst>
    <p:extLst>
      <p:ext uri="{BB962C8B-B14F-4D97-AF65-F5344CB8AC3E}">
        <p14:creationId xmlns:p14="http://schemas.microsoft.com/office/powerpoint/2010/main" val="3502592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100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8" presetClass="emph" presetSubtype="0" repeatCount="indefinite" fill="hold" nodeType="withEffect">
                                  <p:stCondLst>
                                    <p:cond delay="1000"/>
                                  </p:stCondLst>
                                  <p:childTnLst>
                                    <p:animRot by="21600000">
                                      <p:cBhvr>
                                        <p:cTn id="21" dur="3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5361" y="0"/>
            <a:ext cx="10104908" cy="1357937"/>
            <a:chOff x="11916" y="1143963"/>
            <a:chExt cx="10104908" cy="1357937"/>
          </a:xfrm>
        </p:grpSpPr>
        <p:grpSp>
          <p:nvGrpSpPr>
            <p:cNvPr id="10" name="组合 119"/>
            <p:cNvGrpSpPr/>
            <p:nvPr/>
          </p:nvGrpSpPr>
          <p:grpSpPr>
            <a:xfrm>
              <a:off x="2003519" y="1541731"/>
              <a:ext cx="6838561" cy="772055"/>
              <a:chOff x="4385151" y="1420266"/>
              <a:chExt cx="3493109" cy="772055"/>
            </a:xfrm>
          </p:grpSpPr>
          <p:sp>
            <p:nvSpPr>
              <p:cNvPr id="17" name="平行四边形 11"/>
              <p:cNvSpPr/>
              <p:nvPr/>
            </p:nvSpPr>
            <p:spPr>
              <a:xfrm>
                <a:off x="4385151" y="1421323"/>
                <a:ext cx="3493109" cy="770998"/>
              </a:xfrm>
              <a:prstGeom prst="parallelogram">
                <a:avLst>
                  <a:gd name="adj" fmla="val 0"/>
                </a:avLst>
              </a:prstGeom>
              <a:gradFill flip="none" rotWithShape="1">
                <a:gsLst>
                  <a:gs pos="0">
                    <a:srgbClr val="F82731"/>
                  </a:gs>
                  <a:gs pos="100000">
                    <a:srgbClr val="B30F1D"/>
                  </a:gs>
                </a:gsLst>
                <a:lin ang="0" scaled="1"/>
                <a:tileRect/>
              </a:gradFill>
              <a:ln w="12700" cap="flat" cmpd="sng" algn="ctr">
                <a:noFill/>
                <a:prstDash val="solid"/>
                <a:miter lim="800000"/>
              </a:ln>
              <a:effectLst>
                <a:outerShdw blurRad="63500" dist="50800" dir="5400000" sx="101000" sy="101000" algn="t" rotWithShape="0">
                  <a:prstClr val="black">
                    <a:alpha val="40000"/>
                  </a:prstClr>
                </a:out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8" name="组合 18"/>
              <p:cNvGrpSpPr/>
              <p:nvPr/>
            </p:nvGrpSpPr>
            <p:grpSpPr>
              <a:xfrm>
                <a:off x="6230121" y="1420266"/>
                <a:ext cx="1647460" cy="647878"/>
                <a:chOff x="7072452" y="2130537"/>
                <a:chExt cx="1597704" cy="628311"/>
              </a:xfrm>
            </p:grpSpPr>
            <p:sp>
              <p:nvSpPr>
                <p:cNvPr id="19" name="任意多边形 110"/>
                <p:cNvSpPr/>
                <p:nvPr/>
              </p:nvSpPr>
              <p:spPr>
                <a:xfrm flipH="1">
                  <a:off x="7072452" y="2137735"/>
                  <a:ext cx="1597704" cy="621113"/>
                </a:xfrm>
                <a:custGeom>
                  <a:avLst/>
                  <a:gdLst>
                    <a:gd name="connsiteX0" fmla="*/ 0 w 1333500"/>
                    <a:gd name="connsiteY0" fmla="*/ 0 h 1219200"/>
                    <a:gd name="connsiteX1" fmla="*/ 1333500 w 1333500"/>
                    <a:gd name="connsiteY1" fmla="*/ 0 h 1219200"/>
                    <a:gd name="connsiteX2" fmla="*/ 1333500 w 1333500"/>
                    <a:gd name="connsiteY2" fmla="*/ 9956 h 1219200"/>
                    <a:gd name="connsiteX3" fmla="*/ 1203583 w 1333500"/>
                    <a:gd name="connsiteY3" fmla="*/ 28273 h 1219200"/>
                    <a:gd name="connsiteX4" fmla="*/ 31371 w 1333500"/>
                    <a:gd name="connsiteY4" fmla="*/ 1111163 h 1219200"/>
                    <a:gd name="connsiteX5" fmla="*/ 13522 w 1333500"/>
                    <a:gd name="connsiteY5" fmla="*/ 1219200 h 1219200"/>
                    <a:gd name="connsiteX6" fmla="*/ 0 w 1333500"/>
                    <a:gd name="connsiteY6" fmla="*/ 1219200 h 1219200"/>
                    <a:gd name="connsiteX7" fmla="*/ 0 w 1333500"/>
                    <a:gd name="connsiteY7"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0" h="1219200">
                      <a:moveTo>
                        <a:pt x="0" y="0"/>
                      </a:moveTo>
                      <a:lnTo>
                        <a:pt x="1333500" y="0"/>
                      </a:lnTo>
                      <a:lnTo>
                        <a:pt x="1333500" y="9956"/>
                      </a:lnTo>
                      <a:lnTo>
                        <a:pt x="1203583" y="28273"/>
                      </a:lnTo>
                      <a:cubicBezTo>
                        <a:pt x="615200" y="139499"/>
                        <a:pt x="151771" y="567615"/>
                        <a:pt x="31371" y="1111163"/>
                      </a:cubicBezTo>
                      <a:lnTo>
                        <a:pt x="13522" y="1219200"/>
                      </a:lnTo>
                      <a:lnTo>
                        <a:pt x="0" y="1219200"/>
                      </a:lnTo>
                      <a:lnTo>
                        <a:pt x="0"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任意多边形 111"/>
                <p:cNvSpPr/>
                <p:nvPr/>
              </p:nvSpPr>
              <p:spPr>
                <a:xfrm flipH="1">
                  <a:off x="7652391" y="2130537"/>
                  <a:ext cx="1017218" cy="543432"/>
                </a:xfrm>
                <a:custGeom>
                  <a:avLst/>
                  <a:gdLst>
                    <a:gd name="connsiteX0" fmla="*/ 0 w 1193943"/>
                    <a:gd name="connsiteY0" fmla="*/ 0 h 546334"/>
                    <a:gd name="connsiteX1" fmla="*/ 1193943 w 1193943"/>
                    <a:gd name="connsiteY1" fmla="*/ 0 h 546334"/>
                    <a:gd name="connsiteX2" fmla="*/ 1057909 w 1193943"/>
                    <a:gd name="connsiteY2" fmla="*/ 13601 h 546334"/>
                    <a:gd name="connsiteX3" fmla="*/ 21040 w 1193943"/>
                    <a:gd name="connsiteY3" fmla="*/ 517721 h 546334"/>
                    <a:gd name="connsiteX4" fmla="*/ 0 w 1193943"/>
                    <a:gd name="connsiteY4" fmla="*/ 546334 h 546334"/>
                    <a:gd name="connsiteX5" fmla="*/ 0 w 1193943"/>
                    <a:gd name="connsiteY5" fmla="*/ 0 h 5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943" h="546334">
                      <a:moveTo>
                        <a:pt x="0" y="0"/>
                      </a:moveTo>
                      <a:lnTo>
                        <a:pt x="1193943" y="0"/>
                      </a:lnTo>
                      <a:lnTo>
                        <a:pt x="1057909" y="13601"/>
                      </a:lnTo>
                      <a:cubicBezTo>
                        <a:pt x="609764" y="73676"/>
                        <a:pt x="232998" y="262118"/>
                        <a:pt x="21040" y="517721"/>
                      </a:cubicBezTo>
                      <a:lnTo>
                        <a:pt x="0" y="546334"/>
                      </a:lnTo>
                      <a:lnTo>
                        <a:pt x="0"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1" name="组合 115"/>
            <p:cNvGrpSpPr/>
            <p:nvPr/>
          </p:nvGrpSpPr>
          <p:grpSpPr>
            <a:xfrm>
              <a:off x="11916" y="1143963"/>
              <a:ext cx="2626775" cy="1357937"/>
              <a:chOff x="3154790" y="1716324"/>
              <a:chExt cx="1525241" cy="805253"/>
            </a:xfrm>
          </p:grpSpPr>
          <p:sp>
            <p:nvSpPr>
              <p:cNvPr id="13" name="平行四边形 3"/>
              <p:cNvSpPr/>
              <p:nvPr/>
            </p:nvSpPr>
            <p:spPr>
              <a:xfrm>
                <a:off x="3336418" y="1750579"/>
                <a:ext cx="1340653" cy="770998"/>
              </a:xfrm>
              <a:prstGeom prst="parallelogram">
                <a:avLst>
                  <a:gd name="adj" fmla="val 46019"/>
                </a:avLst>
              </a:prstGeom>
              <a:gradFill flip="none" rotWithShape="1">
                <a:gsLst>
                  <a:gs pos="0">
                    <a:srgbClr val="F82731"/>
                  </a:gs>
                  <a:gs pos="100000">
                    <a:srgbClr val="B30F1D"/>
                  </a:gs>
                </a:gsLst>
                <a:lin ang="0" scaled="1"/>
                <a:tileRect/>
              </a:gradFill>
              <a:ln w="12700" cap="flat" cmpd="sng" algn="ctr">
                <a:noFill/>
                <a:prstDash val="solid"/>
                <a:miter lim="800000"/>
              </a:ln>
              <a:effectLst>
                <a:outerShdw blurRad="63500" dist="63500" dir="2700000" sx="101000" sy="101000" algn="tl" rotWithShape="0">
                  <a:prstClr val="black">
                    <a:alpha val="40000"/>
                  </a:prstClr>
                </a:out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平行四边形 12"/>
              <p:cNvSpPr/>
              <p:nvPr/>
            </p:nvSpPr>
            <p:spPr>
              <a:xfrm>
                <a:off x="3339378" y="1750579"/>
                <a:ext cx="1340653" cy="770998"/>
              </a:xfrm>
              <a:prstGeom prst="parallelogram">
                <a:avLst>
                  <a:gd name="adj" fmla="val 46019"/>
                </a:avLst>
              </a:prstGeom>
              <a:gradFill flip="none" rotWithShape="1">
                <a:gsLst>
                  <a:gs pos="0">
                    <a:srgbClr val="F82731"/>
                  </a:gs>
                  <a:gs pos="100000">
                    <a:srgbClr val="B30F1D"/>
                  </a:gs>
                </a:gsLst>
                <a:lin ang="0" scaled="1"/>
                <a:tileRect/>
              </a:gradFill>
              <a:ln w="12700" cap="flat" cmpd="sng" algn="ctr">
                <a:noFill/>
                <a:prstDash val="solid"/>
                <a:miter lim="800000"/>
              </a:ln>
              <a:effectLst>
                <a:innerShdw blurRad="63500" dist="38100" dir="600000">
                  <a:prstClr val="black">
                    <a:alpha val="40000"/>
                  </a:prstClr>
                </a:inn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任意多边形 23"/>
              <p:cNvSpPr/>
              <p:nvPr/>
            </p:nvSpPr>
            <p:spPr>
              <a:xfrm rot="19328156">
                <a:off x="3154790" y="1716324"/>
                <a:ext cx="1357774" cy="503722"/>
              </a:xfrm>
              <a:custGeom>
                <a:avLst/>
                <a:gdLst>
                  <a:gd name="connsiteX0" fmla="*/ 688436 w 1316767"/>
                  <a:gd name="connsiteY0" fmla="*/ 0 h 488509"/>
                  <a:gd name="connsiteX1" fmla="*/ 1316767 w 1316767"/>
                  <a:gd name="connsiteY1" fmla="*/ 488509 h 488509"/>
                  <a:gd name="connsiteX2" fmla="*/ 1232387 w 1316767"/>
                  <a:gd name="connsiteY2" fmla="*/ 442508 h 488509"/>
                  <a:gd name="connsiteX3" fmla="*/ 508710 w 1316767"/>
                  <a:gd name="connsiteY3" fmla="*/ 281350 h 488509"/>
                  <a:gd name="connsiteX4" fmla="*/ 4895 w 1316767"/>
                  <a:gd name="connsiteY4" fmla="*/ 355506 h 488509"/>
                  <a:gd name="connsiteX5" fmla="*/ 0 w 1316767"/>
                  <a:gd name="connsiteY5" fmla="*/ 357225 h 488509"/>
                  <a:gd name="connsiteX6" fmla="*/ 688436 w 1316767"/>
                  <a:gd name="connsiteY6" fmla="*/ 0 h 48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767" h="488509">
                    <a:moveTo>
                      <a:pt x="688436" y="0"/>
                    </a:moveTo>
                    <a:lnTo>
                      <a:pt x="1316767" y="488509"/>
                    </a:lnTo>
                    <a:lnTo>
                      <a:pt x="1232387" y="442508"/>
                    </a:lnTo>
                    <a:cubicBezTo>
                      <a:pt x="1025809" y="340761"/>
                      <a:pt x="776776" y="281350"/>
                      <a:pt x="508710" y="281350"/>
                    </a:cubicBezTo>
                    <a:cubicBezTo>
                      <a:pt x="329999" y="281350"/>
                      <a:pt x="159748" y="307755"/>
                      <a:pt x="4895" y="355506"/>
                    </a:cubicBezTo>
                    <a:lnTo>
                      <a:pt x="0" y="357225"/>
                    </a:lnTo>
                    <a:lnTo>
                      <a:pt x="688436"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6" name="文本框 40"/>
              <p:cNvSpPr txBox="1"/>
              <p:nvPr/>
            </p:nvSpPr>
            <p:spPr>
              <a:xfrm>
                <a:off x="3463432" y="1797046"/>
                <a:ext cx="1086624" cy="7117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N Van Chuong Nang" panose="00000400000000000000" pitchFamily="2" charset="0"/>
                    <a:ea typeface="印品黑体" panose="00000500000000000000" pitchFamily="2" charset="-122"/>
                  </a:rPr>
                  <a:t>02</a:t>
                </a:r>
                <a:endParaRPr kumimoji="0" lang="zh-CN" alt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N Van Chuong Nang" panose="00000400000000000000" pitchFamily="2" charset="0"/>
                  <a:ea typeface="印品黑体" panose="00000500000000000000" pitchFamily="2" charset="-122"/>
                </a:endParaRPr>
              </a:p>
            </p:txBody>
          </p:sp>
        </p:grpSp>
        <p:sp>
          <p:nvSpPr>
            <p:cNvPr id="12" name="文本框 44"/>
            <p:cNvSpPr txBox="1"/>
            <p:nvPr/>
          </p:nvSpPr>
          <p:spPr>
            <a:xfrm>
              <a:off x="2434868" y="1631895"/>
              <a:ext cx="7681956" cy="619913"/>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UVN Van" panose="00000400000000000000" pitchFamily="2" charset="0"/>
                  <a:ea typeface="印品黑体" panose="00000500000000000000" pitchFamily="2" charset="-122"/>
                </a:rPr>
                <a:t>Vùng</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trồng</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nhiều</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rau</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xứ</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lạnh</a:t>
              </a:r>
              <a:endParaRPr kumimoji="0" lang="zh-CN" altLang="en-US" sz="3200" b="1" i="0" u="none" strike="noStrike" kern="1200" cap="none" spc="0" normalizeH="0" baseline="0" noProof="0" dirty="0">
                <a:ln>
                  <a:noFill/>
                </a:ln>
                <a:solidFill>
                  <a:prstClr val="white"/>
                </a:solidFill>
                <a:effectLst/>
                <a:uLnTx/>
                <a:uFillTx/>
                <a:latin typeface="UVN Van" panose="00000400000000000000" pitchFamily="2" charset="0"/>
                <a:ea typeface="印品黑体" panose="00000500000000000000" pitchFamily="2" charset="-122"/>
              </a:endParaRPr>
            </a:p>
          </p:txBody>
        </p:sp>
      </p:grpSp>
      <p:pic>
        <p:nvPicPr>
          <p:cNvPr id="21" name="Picture 20">
            <a:extLst>
              <a:ext uri="{FF2B5EF4-FFF2-40B4-BE49-F238E27FC236}">
                <a16:creationId xmlns:a16="http://schemas.microsoft.com/office/drawing/2014/main" id="{CC017341-6C38-4908-988D-859134CF8EF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78" r="100000">
                        <a14:foregroundMark x1="51480" y1="35112" x2="48676" y2="44330"/>
                        <a14:foregroundMark x1="42056" y1="46574" x2="47819" y2="52638"/>
                        <a14:foregroundMark x1="56231" y1="48029" x2="59579" y2="53790"/>
                        <a14:foregroundMark x1="38551" y1="46149" x2="43925" y2="54882"/>
                      </a14:backgroundRemoval>
                    </a14:imgEffect>
                  </a14:imgLayer>
                </a14:imgProps>
              </a:ext>
              <a:ext uri="{28A0092B-C50C-407E-A947-70E740481C1C}">
                <a14:useLocalDpi xmlns:a14="http://schemas.microsoft.com/office/drawing/2010/main" val="0"/>
              </a:ext>
            </a:extLst>
          </a:blip>
          <a:stretch>
            <a:fillRect/>
          </a:stretch>
        </p:blipFill>
        <p:spPr>
          <a:xfrm>
            <a:off x="890872" y="3346901"/>
            <a:ext cx="1466870" cy="1883625"/>
          </a:xfrm>
          <a:prstGeom prst="rect">
            <a:avLst/>
          </a:prstGeom>
        </p:spPr>
      </p:pic>
      <p:pic>
        <p:nvPicPr>
          <p:cNvPr id="23" name="Picture 22">
            <a:extLst>
              <a:ext uri="{FF2B5EF4-FFF2-40B4-BE49-F238E27FC236}">
                <a16:creationId xmlns:a16="http://schemas.microsoft.com/office/drawing/2014/main" id="{5852DEC2-BBFD-47A9-BE48-B97DA3E170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581" b="97933" l="385" r="98019">
                        <a14:foregroundMark x1="43093" y1="54164" x2="54265" y2="59088"/>
                        <a14:foregroundMark x1="64282" y1="38419" x2="69180" y2="51611"/>
                        <a14:foregroundMark x1="67804" y1="38419" x2="70501" y2="44559"/>
                        <a14:foregroundMark x1="64007" y1="38419" x2="62961" y2="46018"/>
                        <a14:foregroundMark x1="56852" y1="52888" x2="54430" y2="59635"/>
                      </a14:backgroundRemoval>
                    </a14:imgEffect>
                  </a14:imgLayer>
                </a14:imgProps>
              </a:ext>
              <a:ext uri="{28A0092B-C50C-407E-A947-70E740481C1C}">
                <a14:useLocalDpi xmlns:a14="http://schemas.microsoft.com/office/drawing/2010/main" val="0"/>
              </a:ext>
            </a:extLst>
          </a:blip>
          <a:stretch>
            <a:fillRect/>
          </a:stretch>
        </p:blipFill>
        <p:spPr>
          <a:xfrm>
            <a:off x="216181" y="4080963"/>
            <a:ext cx="1109829" cy="1004771"/>
          </a:xfrm>
          <a:prstGeom prst="rect">
            <a:avLst/>
          </a:prstGeom>
        </p:spPr>
      </p:pic>
      <p:pic>
        <p:nvPicPr>
          <p:cNvPr id="24" name="Picture 23">
            <a:extLst>
              <a:ext uri="{FF2B5EF4-FFF2-40B4-BE49-F238E27FC236}">
                <a16:creationId xmlns:a16="http://schemas.microsoft.com/office/drawing/2014/main" id="{14D36A67-D73C-4124-BF94-821B9A7F4E2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20" b="97029" l="5510" r="97890">
                        <a14:backgroundMark x1="43200" y1="92298" x2="61899" y2="92116"/>
                      </a14:backgroundRemoval>
                    </a14:imgEffect>
                  </a14:imgLayer>
                </a14:imgProps>
              </a:ext>
              <a:ext uri="{28A0092B-C50C-407E-A947-70E740481C1C}">
                <a14:useLocalDpi xmlns:a14="http://schemas.microsoft.com/office/drawing/2010/main" val="0"/>
              </a:ext>
            </a:extLst>
          </a:blip>
          <a:stretch>
            <a:fillRect/>
          </a:stretch>
        </p:blipFill>
        <p:spPr>
          <a:xfrm>
            <a:off x="2762749" y="4011247"/>
            <a:ext cx="1171669" cy="1132253"/>
          </a:xfrm>
          <a:prstGeom prst="rect">
            <a:avLst/>
          </a:prstGeom>
        </p:spPr>
      </p:pic>
      <p:pic>
        <p:nvPicPr>
          <p:cNvPr id="25" name="Picture 24">
            <a:extLst>
              <a:ext uri="{FF2B5EF4-FFF2-40B4-BE49-F238E27FC236}">
                <a16:creationId xmlns:a16="http://schemas.microsoft.com/office/drawing/2014/main" id="{DE257E42-0C49-4E1B-BBA4-6FFA477343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7313" y="2503602"/>
            <a:ext cx="2492434" cy="263989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25581">
            <a:off x="2468378" y="1190249"/>
            <a:ext cx="5714286" cy="2923809"/>
          </a:xfrm>
          <a:prstGeom prst="ellipse">
            <a:avLst/>
          </a:prstGeom>
        </p:spPr>
      </p:pic>
      <p:pic>
        <p:nvPicPr>
          <p:cNvPr id="22" name="Picture 21">
            <a:extLst>
              <a:ext uri="{FF2B5EF4-FFF2-40B4-BE49-F238E27FC236}">
                <a16:creationId xmlns:a16="http://schemas.microsoft.com/office/drawing/2014/main" id="{8286656A-D13C-47FE-9A47-FE1E087DD92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99515" l="9819" r="100000">
                        <a14:foregroundMark x1="38207" y1="38303" x2="32657" y2="47333"/>
                        <a14:foregroundMark x1="55069" y1="37879" x2="63180" y2="45636"/>
                        <a14:foregroundMark x1="53895" y1="38606" x2="31590" y2="39152"/>
                      </a14:backgroundRemoval>
                    </a14:imgEffect>
                  </a14:imgLayer>
                </a14:imgProps>
              </a:ext>
              <a:ext uri="{28A0092B-C50C-407E-A947-70E740481C1C}">
                <a14:useLocalDpi xmlns:a14="http://schemas.microsoft.com/office/drawing/2010/main" val="0"/>
              </a:ext>
            </a:extLst>
          </a:blip>
          <a:stretch>
            <a:fillRect/>
          </a:stretch>
        </p:blipFill>
        <p:spPr>
          <a:xfrm>
            <a:off x="2092138" y="3079691"/>
            <a:ext cx="1171669" cy="2063809"/>
          </a:xfrm>
          <a:prstGeom prst="rect">
            <a:avLst/>
          </a:prstGeom>
        </p:spPr>
      </p:pic>
    </p:spTree>
    <p:extLst>
      <p:ext uri="{BB962C8B-B14F-4D97-AF65-F5344CB8AC3E}">
        <p14:creationId xmlns:p14="http://schemas.microsoft.com/office/powerpoint/2010/main" val="1959147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24"/>
                                        </p:tgtEl>
                                        <p:attrNameLst>
                                          <p:attrName>r</p:attrName>
                                        </p:attrNameLst>
                                      </p:cBhvr>
                                    </p:animRot>
                                    <p:animRot by="-240000">
                                      <p:cBhvr>
                                        <p:cTn id="14" dur="200" fill="hold">
                                          <p:stCondLst>
                                            <p:cond delay="200"/>
                                          </p:stCondLst>
                                        </p:cTn>
                                        <p:tgtEl>
                                          <p:spTgt spid="24"/>
                                        </p:tgtEl>
                                        <p:attrNameLst>
                                          <p:attrName>r</p:attrName>
                                        </p:attrNameLst>
                                      </p:cBhvr>
                                    </p:animRot>
                                    <p:animRot by="240000">
                                      <p:cBhvr>
                                        <p:cTn id="15" dur="200" fill="hold">
                                          <p:stCondLst>
                                            <p:cond delay="400"/>
                                          </p:stCondLst>
                                        </p:cTn>
                                        <p:tgtEl>
                                          <p:spTgt spid="24"/>
                                        </p:tgtEl>
                                        <p:attrNameLst>
                                          <p:attrName>r</p:attrName>
                                        </p:attrNameLst>
                                      </p:cBhvr>
                                    </p:animRot>
                                    <p:animRot by="-240000">
                                      <p:cBhvr>
                                        <p:cTn id="16" dur="200" fill="hold">
                                          <p:stCondLst>
                                            <p:cond delay="600"/>
                                          </p:stCondLst>
                                        </p:cTn>
                                        <p:tgtEl>
                                          <p:spTgt spid="24"/>
                                        </p:tgtEl>
                                        <p:attrNameLst>
                                          <p:attrName>r</p:attrName>
                                        </p:attrNameLst>
                                      </p:cBhvr>
                                    </p:animRot>
                                    <p:animRot by="120000">
                                      <p:cBhvr>
                                        <p:cTn id="17" dur="200" fill="hold">
                                          <p:stCondLst>
                                            <p:cond delay="800"/>
                                          </p:stCondLst>
                                        </p:cTn>
                                        <p:tgtEl>
                                          <p:spTgt spid="24"/>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21"/>
                                        </p:tgtEl>
                                        <p:attrNameLst>
                                          <p:attrName>r</p:attrName>
                                        </p:attrNameLst>
                                      </p:cBhvr>
                                    </p:animRot>
                                    <p:animRot by="-240000">
                                      <p:cBhvr>
                                        <p:cTn id="26" dur="200" fill="hold">
                                          <p:stCondLst>
                                            <p:cond delay="200"/>
                                          </p:stCondLst>
                                        </p:cTn>
                                        <p:tgtEl>
                                          <p:spTgt spid="21"/>
                                        </p:tgtEl>
                                        <p:attrNameLst>
                                          <p:attrName>r</p:attrName>
                                        </p:attrNameLst>
                                      </p:cBhvr>
                                    </p:animRot>
                                    <p:animRot by="240000">
                                      <p:cBhvr>
                                        <p:cTn id="27" dur="200" fill="hold">
                                          <p:stCondLst>
                                            <p:cond delay="400"/>
                                          </p:stCondLst>
                                        </p:cTn>
                                        <p:tgtEl>
                                          <p:spTgt spid="21"/>
                                        </p:tgtEl>
                                        <p:attrNameLst>
                                          <p:attrName>r</p:attrName>
                                        </p:attrNameLst>
                                      </p:cBhvr>
                                    </p:animRot>
                                    <p:animRot by="-240000">
                                      <p:cBhvr>
                                        <p:cTn id="28" dur="200" fill="hold">
                                          <p:stCondLst>
                                            <p:cond delay="600"/>
                                          </p:stCondLst>
                                        </p:cTn>
                                        <p:tgtEl>
                                          <p:spTgt spid="21"/>
                                        </p:tgtEl>
                                        <p:attrNameLst>
                                          <p:attrName>r</p:attrName>
                                        </p:attrNameLst>
                                      </p:cBhvr>
                                    </p:animRot>
                                    <p:animRot by="120000">
                                      <p:cBhvr>
                                        <p:cTn id="29" dur="200" fill="hold">
                                          <p:stCondLst>
                                            <p:cond delay="800"/>
                                          </p:stCondLst>
                                        </p:cTn>
                                        <p:tgtEl>
                                          <p:spTgt spid="21"/>
                                        </p:tgtEl>
                                        <p:attrNameLst>
                                          <p:attrName>r</p:attrName>
                                        </p:attrNameLst>
                                      </p:cBhvr>
                                    </p:animRot>
                                  </p:childTnLst>
                                </p:cTn>
                              </p:par>
                              <p:par>
                                <p:cTn id="30" presetID="47"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73844"/>
            <a:ext cx="8686800" cy="994172"/>
          </a:xfrm>
        </p:spPr>
        <p:txBody>
          <a:bodyPr/>
          <a:lstStyle/>
          <a:p>
            <a:r>
              <a:rPr lang="en-US" sz="4000" dirty="0">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YÊU CẦU CẦN ĐẠT</a:t>
            </a:r>
            <a:br>
              <a:rPr lang="en-US" sz="4000" dirty="0">
                <a:solidFill>
                  <a:srgbClr val="FF0000"/>
                </a:solidFill>
                <a:latin typeface="Times New Roman" panose="02020603050405020304" pitchFamily="18" charset="0"/>
                <a:cs typeface="Times New Roman" panose="02020603050405020304" pitchFamily="18" charset="0"/>
              </a:rPr>
            </a:b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bật</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Bộ</a:t>
            </a:r>
            <a:r>
              <a:rPr lang="en-US" sz="400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br>
              <a:rPr lang="en-US" sz="4000" dirty="0">
                <a:latin typeface="Times New Roman" panose="02020603050405020304" pitchFamily="18" charset="0"/>
                <a:cs typeface="Times New Roman" panose="02020603050405020304" pitchFamily="18" charset="0"/>
              </a:rPr>
            </a:br>
            <a:br>
              <a:rPr lang="en-US" dirty="0"/>
            </a:br>
            <a:endParaRPr lang="en-US" dirty="0"/>
          </a:p>
        </p:txBody>
      </p:sp>
    </p:spTree>
    <p:extLst>
      <p:ext uri="{BB962C8B-B14F-4D97-AF65-F5344CB8AC3E}">
        <p14:creationId xmlns:p14="http://schemas.microsoft.com/office/powerpoint/2010/main" val="18593896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45" name="Group 140">
            <a:extLst>
              <a:ext uri="{FF2B5EF4-FFF2-40B4-BE49-F238E27FC236}">
                <a16:creationId xmlns:a16="http://schemas.microsoft.com/office/drawing/2014/main" id="{52311101-298E-4086-9CF0-B622379BF051}"/>
              </a:ext>
            </a:extLst>
          </p:cNvPr>
          <p:cNvGraphicFramePr>
            <a:graphicFrameLocks noGrp="1"/>
          </p:cNvGraphicFramePr>
          <p:nvPr>
            <p:extLst>
              <p:ext uri="{D42A27DB-BD31-4B8C-83A1-F6EECF244321}">
                <p14:modId xmlns:p14="http://schemas.microsoft.com/office/powerpoint/2010/main" val="469494162"/>
              </p:ext>
            </p:extLst>
          </p:nvPr>
        </p:nvGraphicFramePr>
        <p:xfrm>
          <a:off x="152400" y="1367119"/>
          <a:ext cx="8839200" cy="1676400"/>
        </p:xfrm>
        <a:graphic>
          <a:graphicData uri="http://schemas.openxmlformats.org/drawingml/2006/table">
            <a:tbl>
              <a:tblPr/>
              <a:tblGrid>
                <a:gridCol w="1371600">
                  <a:extLst>
                    <a:ext uri="{9D8B030D-6E8A-4147-A177-3AD203B41FA5}">
                      <a16:colId xmlns:a16="http://schemas.microsoft.com/office/drawing/2014/main" val="20000"/>
                    </a:ext>
                  </a:extLst>
                </a:gridCol>
                <a:gridCol w="6223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62230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622300">
                  <a:extLst>
                    <a:ext uri="{9D8B030D-6E8A-4147-A177-3AD203B41FA5}">
                      <a16:colId xmlns:a16="http://schemas.microsoft.com/office/drawing/2014/main" val="20005"/>
                    </a:ext>
                  </a:extLst>
                </a:gridCol>
                <a:gridCol w="622300">
                  <a:extLst>
                    <a:ext uri="{9D8B030D-6E8A-4147-A177-3AD203B41FA5}">
                      <a16:colId xmlns:a16="http://schemas.microsoft.com/office/drawing/2014/main" val="20006"/>
                    </a:ext>
                  </a:extLst>
                </a:gridCol>
                <a:gridCol w="622300">
                  <a:extLst>
                    <a:ext uri="{9D8B030D-6E8A-4147-A177-3AD203B41FA5}">
                      <a16:colId xmlns:a16="http://schemas.microsoft.com/office/drawing/2014/main" val="20007"/>
                    </a:ext>
                  </a:extLst>
                </a:gridCol>
                <a:gridCol w="6223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22300">
                  <a:extLst>
                    <a:ext uri="{9D8B030D-6E8A-4147-A177-3AD203B41FA5}">
                      <a16:colId xmlns:a16="http://schemas.microsoft.com/office/drawing/2014/main" val="20010"/>
                    </a:ext>
                  </a:extLst>
                </a:gridCol>
                <a:gridCol w="622300">
                  <a:extLst>
                    <a:ext uri="{9D8B030D-6E8A-4147-A177-3AD203B41FA5}">
                      <a16:colId xmlns:a16="http://schemas.microsoft.com/office/drawing/2014/main" val="20011"/>
                    </a:ext>
                  </a:extLst>
                </a:gridCol>
                <a:gridCol w="622300">
                  <a:extLst>
                    <a:ext uri="{9D8B030D-6E8A-4147-A177-3AD203B41FA5}">
                      <a16:colId xmlns:a16="http://schemas.microsoft.com/office/drawing/2014/main" val="2001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Tháng</a:t>
                      </a:r>
                      <a:endPar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endParaRP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3</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6</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12</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Nhiệt độ  (</a:t>
                      </a:r>
                      <a:r>
                        <a:rPr kumimoji="0" lang="en-US" altLang="en-US" sz="2400" b="1" i="0" u="none" strike="noStrike" cap="none" normalizeH="0" baseline="30000">
                          <a:ln>
                            <a:noFill/>
                          </a:ln>
                          <a:solidFill>
                            <a:schemeClr val="tx1"/>
                          </a:solidFill>
                          <a:effectLst>
                            <a:outerShdw blurRad="38100" dist="38100" dir="2700000" algn="tl">
                              <a:srgbClr val="FFFFFF"/>
                            </a:outerShdw>
                          </a:effectLst>
                          <a:latin typeface="Segoe UI" pitchFamily="34" charset="0"/>
                          <a:cs typeface="Arial" charset="0"/>
                        </a:rPr>
                        <a:t>o</a:t>
                      </a: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C) </a:t>
                      </a:r>
                      <a:r>
                        <a:rPr kumimoji="0" lang="en-US" altLang="en-US" sz="2400" b="1" i="0" u="none" strike="noStrike" cap="none" normalizeH="0" baseline="-2500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 </a:t>
                      </a: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18</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1"/>
                  </a:ext>
                </a:extLst>
              </a:tr>
            </a:tbl>
          </a:graphicData>
        </a:graphic>
      </p:graphicFrame>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00" y="2796988"/>
            <a:ext cx="1619307" cy="2103621"/>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23307" y="2922495"/>
            <a:ext cx="7868293" cy="2658034"/>
          </a:xfrm>
          <a:prstGeom prst="rect">
            <a:avLst/>
          </a:prstGeom>
        </p:spPr>
      </p:pic>
      <p:sp>
        <p:nvSpPr>
          <p:cNvPr id="49" name="Text Box 5"/>
          <p:cNvSpPr txBox="1">
            <a:spLocks noChangeArrowheads="1"/>
          </p:cNvSpPr>
          <p:nvPr/>
        </p:nvSpPr>
        <p:spPr bwMode="auto">
          <a:xfrm>
            <a:off x="2551414" y="3285470"/>
            <a:ext cx="618895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dưới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dưới</a:t>
            </a:r>
            <a:r>
              <a:rPr lang="en-US" altLang="en-US" sz="2800" b="1" dirty="0">
                <a:solidFill>
                  <a:srgbClr val="FF0000"/>
                </a:solidFill>
                <a:latin typeface="Times New Roman" panose="02020603050405020304" pitchFamily="18" charset="0"/>
                <a:cs typeface="Times New Roman" panose="02020603050405020304" pitchFamily="18" charset="0"/>
              </a:rPr>
              <a:t> 20</a:t>
            </a:r>
            <a:r>
              <a:rPr lang="en-US" altLang="en-US" sz="2800" b="1" baseline="30000" dirty="0">
                <a:solidFill>
                  <a:srgbClr val="FF0000"/>
                </a:solidFill>
                <a:latin typeface="Times New Roman" panose="02020603050405020304" pitchFamily="18" charset="0"/>
                <a:cs typeface="Times New Roman" panose="02020603050405020304" pitchFamily="18" charset="0"/>
              </a:rPr>
              <a:t>o</a:t>
            </a:r>
            <a:r>
              <a:rPr lang="en-US" altLang="en-US" sz="2800" b="1" dirty="0">
                <a:solidFill>
                  <a:srgbClr val="FF0000"/>
                </a:solidFill>
                <a:latin typeface="Times New Roman" panose="02020603050405020304" pitchFamily="18" charset="0"/>
                <a:cs typeface="Times New Roman" panose="02020603050405020304" pitchFamily="18" charset="0"/>
              </a:rPr>
              <a:t>C?</a:t>
            </a:r>
          </a:p>
        </p:txBody>
      </p:sp>
      <p:sp>
        <p:nvSpPr>
          <p:cNvPr id="50" name="Oval 49"/>
          <p:cNvSpPr/>
          <p:nvPr/>
        </p:nvSpPr>
        <p:spPr>
          <a:xfrm>
            <a:off x="8355106" y="1367119"/>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428107" y="1326779"/>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109902" y="1313330"/>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957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9">
                                            <p:txEl>
                                              <p:pRg st="0" end="0"/>
                                            </p:txEl>
                                          </p:spTgt>
                                        </p:tgtEl>
                                        <p:attrNameLst>
                                          <p:attrName>style.visibility</p:attrName>
                                        </p:attrNameLst>
                                      </p:cBhvr>
                                      <p:to>
                                        <p:strVal val="visible"/>
                                      </p:to>
                                    </p:set>
                                    <p:animEffect transition="in" filter="blinds(horizontal)">
                                      <p:cBhvr>
                                        <p:cTn id="13" dur="500"/>
                                        <p:tgtEl>
                                          <p:spTgt spid="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45" name="Group 140">
            <a:extLst>
              <a:ext uri="{FF2B5EF4-FFF2-40B4-BE49-F238E27FC236}">
                <a16:creationId xmlns:a16="http://schemas.microsoft.com/office/drawing/2014/main" id="{52311101-298E-4086-9CF0-B622379BF051}"/>
              </a:ext>
            </a:extLst>
          </p:cNvPr>
          <p:cNvGraphicFramePr>
            <a:graphicFrameLocks noGrp="1"/>
          </p:cNvGraphicFramePr>
          <p:nvPr/>
        </p:nvGraphicFramePr>
        <p:xfrm>
          <a:off x="152400" y="1367119"/>
          <a:ext cx="8839200" cy="1676400"/>
        </p:xfrm>
        <a:graphic>
          <a:graphicData uri="http://schemas.openxmlformats.org/drawingml/2006/table">
            <a:tbl>
              <a:tblPr/>
              <a:tblGrid>
                <a:gridCol w="1371600">
                  <a:extLst>
                    <a:ext uri="{9D8B030D-6E8A-4147-A177-3AD203B41FA5}">
                      <a16:colId xmlns:a16="http://schemas.microsoft.com/office/drawing/2014/main" val="20000"/>
                    </a:ext>
                  </a:extLst>
                </a:gridCol>
                <a:gridCol w="6223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62230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622300">
                  <a:extLst>
                    <a:ext uri="{9D8B030D-6E8A-4147-A177-3AD203B41FA5}">
                      <a16:colId xmlns:a16="http://schemas.microsoft.com/office/drawing/2014/main" val="20005"/>
                    </a:ext>
                  </a:extLst>
                </a:gridCol>
                <a:gridCol w="622300">
                  <a:extLst>
                    <a:ext uri="{9D8B030D-6E8A-4147-A177-3AD203B41FA5}">
                      <a16:colId xmlns:a16="http://schemas.microsoft.com/office/drawing/2014/main" val="20006"/>
                    </a:ext>
                  </a:extLst>
                </a:gridCol>
                <a:gridCol w="622300">
                  <a:extLst>
                    <a:ext uri="{9D8B030D-6E8A-4147-A177-3AD203B41FA5}">
                      <a16:colId xmlns:a16="http://schemas.microsoft.com/office/drawing/2014/main" val="20007"/>
                    </a:ext>
                  </a:extLst>
                </a:gridCol>
                <a:gridCol w="6223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22300">
                  <a:extLst>
                    <a:ext uri="{9D8B030D-6E8A-4147-A177-3AD203B41FA5}">
                      <a16:colId xmlns:a16="http://schemas.microsoft.com/office/drawing/2014/main" val="20010"/>
                    </a:ext>
                  </a:extLst>
                </a:gridCol>
                <a:gridCol w="622300">
                  <a:extLst>
                    <a:ext uri="{9D8B030D-6E8A-4147-A177-3AD203B41FA5}">
                      <a16:colId xmlns:a16="http://schemas.microsoft.com/office/drawing/2014/main" val="20011"/>
                    </a:ext>
                  </a:extLst>
                </a:gridCol>
                <a:gridCol w="622300">
                  <a:extLst>
                    <a:ext uri="{9D8B030D-6E8A-4147-A177-3AD203B41FA5}">
                      <a16:colId xmlns:a16="http://schemas.microsoft.com/office/drawing/2014/main" val="2001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Tháng</a:t>
                      </a:r>
                      <a:endPar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endParaRP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3</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6</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12</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Nhiệt</a:t>
                      </a: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độ</a:t>
                      </a: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30000" dirty="0" err="1">
                          <a:ln>
                            <a:noFill/>
                          </a:ln>
                          <a:solidFill>
                            <a:schemeClr val="tx1"/>
                          </a:solidFill>
                          <a:effectLst>
                            <a:outerShdw blurRad="38100" dist="38100" dir="2700000" algn="tl">
                              <a:srgbClr val="FFFFFF"/>
                            </a:outerShdw>
                          </a:effectLst>
                          <a:latin typeface="Segoe UI" pitchFamily="34" charset="0"/>
                          <a:cs typeface="Arial" charset="0"/>
                        </a:rPr>
                        <a:t>o</a:t>
                      </a: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C</a:t>
                      </a: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25000" dirty="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 </a:t>
                      </a: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18</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1"/>
                  </a:ext>
                </a:extLst>
              </a:tr>
            </a:tbl>
          </a:graphicData>
        </a:graphic>
      </p:graphicFrame>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00" y="2796988"/>
            <a:ext cx="1619307" cy="2103621"/>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23307" y="2922495"/>
            <a:ext cx="7868293" cy="2658034"/>
          </a:xfrm>
          <a:prstGeom prst="rect">
            <a:avLst/>
          </a:prstGeom>
        </p:spPr>
      </p:pic>
      <p:sp>
        <p:nvSpPr>
          <p:cNvPr id="7" name="Rectangle 96"/>
          <p:cNvSpPr>
            <a:spLocks noChangeArrowheads="1"/>
          </p:cNvSpPr>
          <p:nvPr/>
        </p:nvSpPr>
        <p:spPr bwMode="auto">
          <a:xfrm>
            <a:off x="1958789" y="3562245"/>
            <a:ext cx="70328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err="1">
                <a:solidFill>
                  <a:srgbClr val="008000"/>
                </a:solidFill>
                <a:latin typeface="Times New Roman" panose="02020603050405020304" pitchFamily="18" charset="0"/>
                <a:cs typeface="Times New Roman" panose="02020603050405020304" pitchFamily="18" charset="0"/>
              </a:rPr>
              <a:t>Mùa</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đông</a:t>
            </a:r>
            <a:r>
              <a:rPr lang="en-US" altLang="en-US" sz="2800" b="1" dirty="0">
                <a:solidFill>
                  <a:srgbClr val="008000"/>
                </a:solidFill>
                <a:latin typeface="Times New Roman" panose="02020603050405020304" pitchFamily="18" charset="0"/>
                <a:cs typeface="Times New Roman" panose="02020603050405020304" pitchFamily="18" charset="0"/>
              </a:rPr>
              <a:t> ở </a:t>
            </a:r>
            <a:r>
              <a:rPr lang="en-US" altLang="en-US" sz="2800" b="1" dirty="0" err="1">
                <a:solidFill>
                  <a:srgbClr val="008000"/>
                </a:solidFill>
                <a:latin typeface="Times New Roman" panose="02020603050405020304" pitchFamily="18" charset="0"/>
                <a:cs typeface="Times New Roman" panose="02020603050405020304" pitchFamily="18" charset="0"/>
              </a:rPr>
              <a:t>đồng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bằng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Bắc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Bộ</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kéo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dài</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trong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mấy</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tháng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Là</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những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tháng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nào</a:t>
            </a:r>
            <a:r>
              <a:rPr lang="en-US" altLang="en-US" sz="2800" b="1" dirty="0">
                <a:solidFill>
                  <a:srgbClr val="008000"/>
                </a:solidFill>
                <a:latin typeface="Times New Roman" panose="02020603050405020304" pitchFamily="18" charset="0"/>
                <a:cs typeface="Times New Roman" panose="02020603050405020304" pitchFamily="18" charset="0"/>
              </a:rPr>
              <a:t>?</a:t>
            </a:r>
          </a:p>
        </p:txBody>
      </p:sp>
      <p:sp>
        <p:nvSpPr>
          <p:cNvPr id="8" name="Oval 7"/>
          <p:cNvSpPr/>
          <p:nvPr/>
        </p:nvSpPr>
        <p:spPr>
          <a:xfrm>
            <a:off x="8355106" y="1367119"/>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8107" y="1326779"/>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09902" y="1313330"/>
            <a:ext cx="712694" cy="1676400"/>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475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45" name="Group 140">
            <a:extLst>
              <a:ext uri="{FF2B5EF4-FFF2-40B4-BE49-F238E27FC236}">
                <a16:creationId xmlns:a16="http://schemas.microsoft.com/office/drawing/2014/main" id="{52311101-298E-4086-9CF0-B622379BF051}"/>
              </a:ext>
            </a:extLst>
          </p:cNvPr>
          <p:cNvGraphicFramePr>
            <a:graphicFrameLocks noGrp="1"/>
          </p:cNvGraphicFramePr>
          <p:nvPr/>
        </p:nvGraphicFramePr>
        <p:xfrm>
          <a:off x="152400" y="1367119"/>
          <a:ext cx="8839200" cy="1676400"/>
        </p:xfrm>
        <a:graphic>
          <a:graphicData uri="http://schemas.openxmlformats.org/drawingml/2006/table">
            <a:tbl>
              <a:tblPr/>
              <a:tblGrid>
                <a:gridCol w="1371600">
                  <a:extLst>
                    <a:ext uri="{9D8B030D-6E8A-4147-A177-3AD203B41FA5}">
                      <a16:colId xmlns:a16="http://schemas.microsoft.com/office/drawing/2014/main" val="20000"/>
                    </a:ext>
                  </a:extLst>
                </a:gridCol>
                <a:gridCol w="6223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622300">
                  <a:extLst>
                    <a:ext uri="{9D8B030D-6E8A-4147-A177-3AD203B41FA5}">
                      <a16:colId xmlns:a16="http://schemas.microsoft.com/office/drawing/2014/main" val="20003"/>
                    </a:ext>
                  </a:extLst>
                </a:gridCol>
                <a:gridCol w="622300">
                  <a:extLst>
                    <a:ext uri="{9D8B030D-6E8A-4147-A177-3AD203B41FA5}">
                      <a16:colId xmlns:a16="http://schemas.microsoft.com/office/drawing/2014/main" val="20004"/>
                    </a:ext>
                  </a:extLst>
                </a:gridCol>
                <a:gridCol w="622300">
                  <a:extLst>
                    <a:ext uri="{9D8B030D-6E8A-4147-A177-3AD203B41FA5}">
                      <a16:colId xmlns:a16="http://schemas.microsoft.com/office/drawing/2014/main" val="20005"/>
                    </a:ext>
                  </a:extLst>
                </a:gridCol>
                <a:gridCol w="622300">
                  <a:extLst>
                    <a:ext uri="{9D8B030D-6E8A-4147-A177-3AD203B41FA5}">
                      <a16:colId xmlns:a16="http://schemas.microsoft.com/office/drawing/2014/main" val="20006"/>
                    </a:ext>
                  </a:extLst>
                </a:gridCol>
                <a:gridCol w="622300">
                  <a:extLst>
                    <a:ext uri="{9D8B030D-6E8A-4147-A177-3AD203B41FA5}">
                      <a16:colId xmlns:a16="http://schemas.microsoft.com/office/drawing/2014/main" val="20007"/>
                    </a:ext>
                  </a:extLst>
                </a:gridCol>
                <a:gridCol w="6223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22300">
                  <a:extLst>
                    <a:ext uri="{9D8B030D-6E8A-4147-A177-3AD203B41FA5}">
                      <a16:colId xmlns:a16="http://schemas.microsoft.com/office/drawing/2014/main" val="20010"/>
                    </a:ext>
                  </a:extLst>
                </a:gridCol>
                <a:gridCol w="622300">
                  <a:extLst>
                    <a:ext uri="{9D8B030D-6E8A-4147-A177-3AD203B41FA5}">
                      <a16:colId xmlns:a16="http://schemas.microsoft.com/office/drawing/2014/main" val="20011"/>
                    </a:ext>
                  </a:extLst>
                </a:gridCol>
                <a:gridCol w="622300">
                  <a:extLst>
                    <a:ext uri="{9D8B030D-6E8A-4147-A177-3AD203B41FA5}">
                      <a16:colId xmlns:a16="http://schemas.microsoft.com/office/drawing/2014/main" val="20012"/>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outerShdw blurRad="38100" dist="38100" dir="2700000" algn="tl">
                              <a:srgbClr val="FFFFFF"/>
                            </a:outerShdw>
                          </a:effectLst>
                          <a:latin typeface="Segoe UI" pitchFamily="34" charset="0"/>
                          <a:cs typeface="Arial" charset="0"/>
                        </a:rPr>
                        <a:t>Tháng</a:t>
                      </a:r>
                      <a:endPar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endParaRP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3</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6</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12</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Nhiệt độ  (</a:t>
                      </a:r>
                      <a:r>
                        <a:rPr kumimoji="0" lang="en-US" altLang="en-US" sz="2400" b="1" i="0" u="none" strike="noStrike" cap="none" normalizeH="0" baseline="30000">
                          <a:ln>
                            <a:noFill/>
                          </a:ln>
                          <a:solidFill>
                            <a:schemeClr val="tx1"/>
                          </a:solidFill>
                          <a:effectLst>
                            <a:outerShdw blurRad="38100" dist="38100" dir="2700000" algn="tl">
                              <a:srgbClr val="FFFFFF"/>
                            </a:outerShdw>
                          </a:effectLst>
                          <a:latin typeface="Segoe UI" pitchFamily="34" charset="0"/>
                          <a:cs typeface="Arial" charset="0"/>
                        </a:rPr>
                        <a:t>o</a:t>
                      </a: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C) </a:t>
                      </a:r>
                      <a:r>
                        <a:rPr kumimoji="0" lang="en-US" altLang="en-US" sz="2400" b="1" i="0" u="none" strike="noStrike" cap="none" normalizeH="0" baseline="-25000">
                          <a:ln>
                            <a:noFill/>
                          </a:ln>
                          <a:solidFill>
                            <a:schemeClr val="tx1"/>
                          </a:solidFill>
                          <a:effectLst>
                            <a:outerShdw blurRad="38100" dist="38100" dir="2700000" algn="tl">
                              <a:srgbClr val="FFFFFF"/>
                            </a:outerShdw>
                          </a:effectLst>
                          <a:latin typeface="Segoe UI" pitchFamily="34" charset="0"/>
                          <a:cs typeface="Arial" charset="0"/>
                        </a:rPr>
                        <a:t> </a:t>
                      </a: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 </a:t>
                      </a:r>
                    </a:p>
                  </a:txBody>
                  <a:tcPr marT="45703" marB="4570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8AC6C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17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20</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24</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29</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28</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outerShdw blurRad="38100" dist="38100" dir="2700000" algn="tl">
                              <a:srgbClr val="FFFFFF"/>
                            </a:outerShdw>
                          </a:effectLst>
                          <a:latin typeface="Segoe UI" pitchFamily="34" charset="0"/>
                          <a:cs typeface="Arial" charset="0"/>
                        </a:rPr>
                        <a:t>27</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25</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21</a:t>
                      </a:r>
                    </a:p>
                  </a:txBody>
                  <a:tcPr marT="45703" marB="4570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a:ln>
                            <a:noFill/>
                          </a:ln>
                          <a:solidFill>
                            <a:schemeClr val="tx1"/>
                          </a:solidFill>
                          <a:effectLst>
                            <a:outerShdw blurRad="38100" dist="38100" dir="2700000" algn="tl">
                              <a:srgbClr val="FFFFFF"/>
                            </a:outerShdw>
                          </a:effectLst>
                          <a:latin typeface="Segoe UI" pitchFamily="34" charset="0"/>
                          <a:cs typeface="Arial" charset="0"/>
                        </a:rPr>
                        <a:t>18</a:t>
                      </a:r>
                    </a:p>
                  </a:txBody>
                  <a:tcPr marT="45703" marB="4570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AEDEF"/>
                    </a:solidFill>
                  </a:tcPr>
                </a:tc>
                <a:extLst>
                  <a:ext uri="{0D108BD9-81ED-4DB2-BD59-A6C34878D82A}">
                    <a16:rowId xmlns:a16="http://schemas.microsoft.com/office/drawing/2014/main" val="10001"/>
                  </a:ext>
                </a:extLst>
              </a:tr>
            </a:tbl>
          </a:graphicData>
        </a:graphic>
      </p:graphicFrame>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00" y="2796988"/>
            <a:ext cx="1619307" cy="2103621"/>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23307" y="2922495"/>
            <a:ext cx="7868293" cy="2658034"/>
          </a:xfrm>
          <a:prstGeom prst="rect">
            <a:avLst/>
          </a:prstGeom>
        </p:spPr>
      </p:pic>
      <p:sp>
        <p:nvSpPr>
          <p:cNvPr id="8" name="Rectangle 98"/>
          <p:cNvSpPr>
            <a:spLocks noChangeArrowheads="1"/>
          </p:cNvSpPr>
          <p:nvPr/>
        </p:nvSpPr>
        <p:spPr bwMode="auto">
          <a:xfrm>
            <a:off x="1945342" y="3504829"/>
            <a:ext cx="702832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rgbClr val="008000"/>
                </a:solidFill>
                <a:latin typeface="Times New Roman" panose="02020603050405020304" pitchFamily="18" charset="0"/>
                <a:cs typeface="Times New Roman" panose="02020603050405020304" pitchFamily="18" charset="0"/>
              </a:rPr>
              <a:t>Vào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mùa</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đông</a:t>
            </a:r>
            <a:r>
              <a:rPr lang="en-US" altLang="en-US" sz="2800" b="1" dirty="0">
                <a:solidFill>
                  <a:srgbClr val="008000"/>
                </a:solidFill>
                <a:latin typeface="Times New Roman" panose="02020603050405020304" pitchFamily="18" charset="0"/>
                <a:cs typeface="Times New Roman" panose="02020603050405020304" pitchFamily="18" charset="0"/>
              </a:rPr>
              <a:t> ở </a:t>
            </a:r>
            <a:r>
              <a:rPr lang="en-US" altLang="en-US" sz="2800" b="1" dirty="0" err="1">
                <a:solidFill>
                  <a:srgbClr val="008000"/>
                </a:solidFill>
                <a:latin typeface="Times New Roman" panose="02020603050405020304" pitchFamily="18" charset="0"/>
                <a:cs typeface="Times New Roman" panose="02020603050405020304" pitchFamily="18" charset="0"/>
              </a:rPr>
              <a:t>đồng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bằng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Bắc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Bộ</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thích</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hợp</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cho</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việc</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trồng</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cây</a:t>
            </a:r>
            <a:r>
              <a:rPr lang="en-US" altLang="en-US" sz="2800" b="1" dirty="0">
                <a:solidFill>
                  <a:srgbClr val="008000"/>
                </a:solidFill>
                <a:latin typeface="Times New Roman" panose="02020603050405020304" pitchFamily="18" charset="0"/>
                <a:cs typeface="Times New Roman" panose="02020603050405020304" pitchFamily="18" charset="0"/>
              </a:rPr>
              <a:t> </a:t>
            </a:r>
            <a:r>
              <a:rPr lang="en-US" altLang="en-US" sz="2800" b="1" dirty="0" err="1">
                <a:solidFill>
                  <a:srgbClr val="008000"/>
                </a:solidFill>
                <a:latin typeface="Times New Roman" panose="02020603050405020304" pitchFamily="18" charset="0"/>
                <a:cs typeface="Times New Roman" panose="02020603050405020304" pitchFamily="18" charset="0"/>
              </a:rPr>
              <a:t>gì</a:t>
            </a:r>
            <a:r>
              <a:rPr lang="en-US" altLang="en-US" sz="2800" b="1" dirty="0">
                <a:solidFill>
                  <a:srgbClr val="008000"/>
                </a:solidFill>
                <a:latin typeface="Times New Roman" panose="02020603050405020304" pitchFamily="18" charset="0"/>
                <a:cs typeface="Times New Roman" panose="02020603050405020304" pitchFamily="18" charset="0"/>
              </a:rPr>
              <a:t>?</a:t>
            </a:r>
          </a:p>
        </p:txBody>
      </p:sp>
      <p:sp>
        <p:nvSpPr>
          <p:cNvPr id="7" name="Rectangle 98"/>
          <p:cNvSpPr>
            <a:spLocks noChangeArrowheads="1"/>
          </p:cNvSpPr>
          <p:nvPr/>
        </p:nvSpPr>
        <p:spPr bwMode="auto">
          <a:xfrm>
            <a:off x="1792942" y="3728292"/>
            <a:ext cx="70283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400" b="1" dirty="0" err="1">
                <a:solidFill>
                  <a:srgbClr val="FF0000"/>
                </a:solidFill>
                <a:latin typeface="Times New Roman" panose="02020603050405020304" pitchFamily="18" charset="0"/>
                <a:cs typeface="Times New Roman" panose="02020603050405020304" pitchFamily="18" charset="0"/>
              </a:rPr>
              <a:t>Trồng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rau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xứ</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lạnh</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0795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iterate type="lt">
                                    <p:tmPct val="0"/>
                                  </p:iterate>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27" presetClass="entr" presetSubtype="0" fill="hold" grpId="0" nodeType="withEffect">
                                  <p:stCondLst>
                                    <p:cond delay="0"/>
                                  </p:stCondLst>
                                  <p:iterate type="lt">
                                    <p:tmPct val="50000"/>
                                  </p:iterate>
                                  <p:childTnLst>
                                    <p:set>
                                      <p:cBhvr>
                                        <p:cTn id="22" dur="1" fill="hold">
                                          <p:stCondLst>
                                            <p:cond delay="0"/>
                                          </p:stCondLst>
                                        </p:cTn>
                                        <p:tgtEl>
                                          <p:spTgt spid="7"/>
                                        </p:tgtEl>
                                        <p:attrNameLst>
                                          <p:attrName>style.visibility</p:attrName>
                                        </p:attrNameLst>
                                      </p:cBhvr>
                                      <p:to>
                                        <p:strVal val="visible"/>
                                      </p:to>
                                    </p:set>
                                    <p:anim calcmode="discrete" valueType="clr">
                                      <p:cBhvr override="childStyle">
                                        <p:cTn id="2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7"/>
                                        </p:tgtEl>
                                        <p:attrNameLst>
                                          <p:attrName>fillcolor</p:attrName>
                                        </p:attrNameLst>
                                      </p:cBhvr>
                                      <p:tavLst>
                                        <p:tav tm="0">
                                          <p:val>
                                            <p:clrVal>
                                              <a:schemeClr val="accent2"/>
                                            </p:clrVal>
                                          </p:val>
                                        </p:tav>
                                        <p:tav tm="50000">
                                          <p:val>
                                            <p:clrVal>
                                              <a:schemeClr val="hlink"/>
                                            </p:clrVal>
                                          </p:val>
                                        </p:tav>
                                      </p:tavLst>
                                    </p:anim>
                                    <p:set>
                                      <p:cBhvr>
                                        <p:cTn id="25"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2" descr="cabb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772"/>
            <a:ext cx="2487706" cy="2632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43" descr="DSC004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4965" y="163298"/>
            <a:ext cx="2850776" cy="2649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9376" y="3118484"/>
            <a:ext cx="2743760" cy="2001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70094" y="163298"/>
            <a:ext cx="2891118" cy="26874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9282" y="3118484"/>
            <a:ext cx="2487706" cy="20631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14246" y="3014701"/>
            <a:ext cx="3039035" cy="22430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60088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noChangeArrowheads="1"/>
          </p:cNvPicPr>
          <p:nvPr/>
        </p:nvPicPr>
        <p:blipFill>
          <a:blip r:embed="rId4">
            <a:extLst>
              <a:ext uri="{28A0092B-C50C-407E-A947-70E740481C1C}">
                <a14:useLocalDpi xmlns:a14="http://schemas.microsoft.com/office/drawing/2010/main" val="0"/>
              </a:ext>
            </a:extLst>
          </a:blip>
          <a:srcRect l="7294" t="8377" r="31587" b="60399"/>
          <a:stretch>
            <a:fillRect/>
          </a:stretch>
        </p:blipFill>
        <p:spPr bwMode="auto">
          <a:xfrm>
            <a:off x="1436939" y="-51363"/>
            <a:ext cx="6521005" cy="586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493953" y="1444051"/>
            <a:ext cx="49856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600" b="1" dirty="0" err="1">
                <a:solidFill>
                  <a:srgbClr val="008000"/>
                </a:solidFill>
                <a:latin typeface="Times New Roman" panose="02020603050405020304" pitchFamily="18" charset="0"/>
                <a:cs typeface="Times New Roman" panose="02020603050405020304" pitchFamily="18" charset="0"/>
              </a:rPr>
              <a:t>Thời</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tiết</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lạnh</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vào</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mùa</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đông</a:t>
            </a:r>
            <a:r>
              <a:rPr lang="en-US" altLang="en-US" sz="3600" b="1" dirty="0">
                <a:solidFill>
                  <a:srgbClr val="008000"/>
                </a:solidFill>
                <a:latin typeface="Times New Roman" panose="02020603050405020304" pitchFamily="18" charset="0"/>
                <a:cs typeface="Times New Roman" panose="02020603050405020304" pitchFamily="18" charset="0"/>
              </a:rPr>
              <a:t> ở </a:t>
            </a:r>
            <a:r>
              <a:rPr lang="en-US" altLang="en-US" sz="3600" b="1" dirty="0" err="1">
                <a:solidFill>
                  <a:srgbClr val="008000"/>
                </a:solidFill>
                <a:latin typeface="Times New Roman" panose="02020603050405020304" pitchFamily="18" charset="0"/>
                <a:cs typeface="Times New Roman" panose="02020603050405020304" pitchFamily="18" charset="0"/>
              </a:rPr>
              <a:t>đồng</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bằng</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Bắc</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Bộ</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có</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thuận</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lợi</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và</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khó</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khăn</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gì</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cho</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cây</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trồng</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vật</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nuôi</a:t>
            </a:r>
            <a:r>
              <a:rPr lang="en-US" altLang="en-US" sz="3600" b="1" dirty="0">
                <a:solidFill>
                  <a:srgbClr val="008000"/>
                </a:solidFill>
                <a:latin typeface="Times New Roman" panose="02020603050405020304" pitchFamily="18" charset="0"/>
                <a:cs typeface="Times New Roman" panose="02020603050405020304" pitchFamily="18" charset="0"/>
              </a:rPr>
              <a:t> ở </a:t>
            </a:r>
            <a:r>
              <a:rPr lang="en-US" altLang="en-US" sz="3600" b="1" dirty="0" err="1">
                <a:solidFill>
                  <a:srgbClr val="008000"/>
                </a:solidFill>
                <a:latin typeface="Times New Roman" panose="02020603050405020304" pitchFamily="18" charset="0"/>
                <a:cs typeface="Times New Roman" panose="02020603050405020304" pitchFamily="18" charset="0"/>
              </a:rPr>
              <a:t>đây</a:t>
            </a:r>
            <a:r>
              <a:rPr lang="en-US" altLang="en-US" sz="3600" b="1" dirty="0">
                <a:solidFill>
                  <a:srgbClr val="00800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557" y="-377322"/>
            <a:ext cx="2558143" cy="255814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0516" y="1884538"/>
            <a:ext cx="1956986" cy="335309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540" y="2119181"/>
            <a:ext cx="2855381" cy="3024319"/>
          </a:xfrm>
          <a:prstGeom prst="rect">
            <a:avLst/>
          </a:prstGeom>
        </p:spPr>
      </p:pic>
    </p:spTree>
    <p:custDataLst>
      <p:tags r:id="rId1"/>
    </p:custDataLst>
    <p:extLst>
      <p:ext uri="{BB962C8B-B14F-4D97-AF65-F5344CB8AC3E}">
        <p14:creationId xmlns:p14="http://schemas.microsoft.com/office/powerpoint/2010/main" val="11799756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1+#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100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8" presetClass="emph" presetSubtype="0" repeatCount="indefinite" fill="hold" nodeType="withEffect">
                                  <p:stCondLst>
                                    <p:cond delay="1000"/>
                                  </p:stCondLst>
                                  <p:childTnLst>
                                    <p:animRot by="21600000">
                                      <p:cBhvr>
                                        <p:cTn id="21" dur="3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17"/>
          <p:cNvSpPr txBox="1">
            <a:spLocks noChangeArrowheads="1"/>
          </p:cNvSpPr>
          <p:nvPr/>
        </p:nvSpPr>
        <p:spPr bwMode="auto">
          <a:xfrm>
            <a:off x="255496" y="1350388"/>
            <a:ext cx="8794376" cy="94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err="1">
                <a:solidFill>
                  <a:srgbClr val="002060"/>
                </a:solidFill>
                <a:latin typeface="Times New Roman" panose="02020603050405020304" pitchFamily="18" charset="0"/>
                <a:cs typeface="Times New Roman" panose="02020603050405020304" pitchFamily="18" charset="0"/>
              </a:rPr>
              <a:t>Thời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tiết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lạnh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mùa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đông</a:t>
            </a:r>
            <a:r>
              <a:rPr lang="en-US" altLang="en-US" sz="2800" b="1" dirty="0">
                <a:solidFill>
                  <a:srgbClr val="002060"/>
                </a:solidFill>
                <a:latin typeface="Times New Roman" panose="02020603050405020304" pitchFamily="18" charset="0"/>
                <a:cs typeface="Times New Roman" panose="02020603050405020304" pitchFamily="18" charset="0"/>
              </a:rPr>
              <a:t> ở </a:t>
            </a:r>
            <a:r>
              <a:rPr lang="en-US" altLang="en-US" sz="2800" b="1" dirty="0" err="1">
                <a:solidFill>
                  <a:srgbClr val="002060"/>
                </a:solidFill>
                <a:latin typeface="Times New Roman" panose="02020603050405020304" pitchFamily="18" charset="0"/>
                <a:cs typeface="Times New Roman" panose="02020603050405020304" pitchFamily="18" charset="0"/>
              </a:rPr>
              <a:t>đồng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bằng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Bắc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Bộ</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thuân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lợi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trồng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được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nhiều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loại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rau</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xứ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lạnh</a:t>
            </a:r>
            <a:r>
              <a:rPr lang="en-US" altLang="en-US" sz="2800" b="1" dirty="0">
                <a:solidFill>
                  <a:srgbClr val="002060"/>
                </a:solidFill>
                <a:latin typeface="Times New Roman" panose="02020603050405020304" pitchFamily="18" charset="0"/>
                <a:cs typeface="Times New Roman" panose="02020603050405020304" pitchFamily="18" charset="0"/>
              </a:rPr>
              <a:t> . </a:t>
            </a:r>
          </a:p>
        </p:txBody>
      </p:sp>
      <p:pic>
        <p:nvPicPr>
          <p:cNvPr id="28" name="图片 3"/>
          <p:cNvPicPr>
            <a:picLocks noChangeAspect="1" noChangeArrowheads="1"/>
          </p:cNvPicPr>
          <p:nvPr/>
        </p:nvPicPr>
        <p:blipFill>
          <a:blip r:embed="rId4">
            <a:extLst>
              <a:ext uri="{28A0092B-C50C-407E-A947-70E740481C1C}">
                <a14:useLocalDpi xmlns:a14="http://schemas.microsoft.com/office/drawing/2010/main" val="0"/>
              </a:ext>
            </a:extLst>
          </a:blip>
          <a:srcRect l="7295" t="38808" r="66866" b="31937"/>
          <a:stretch>
            <a:fillRect/>
          </a:stretch>
        </p:blipFill>
        <p:spPr bwMode="auto">
          <a:xfrm>
            <a:off x="743745" y="-31224"/>
            <a:ext cx="3209751"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5"/>
          <p:cNvPicPr>
            <a:picLocks noChangeAspect="1" noChangeArrowheads="1"/>
          </p:cNvPicPr>
          <p:nvPr/>
        </p:nvPicPr>
        <p:blipFill>
          <a:blip r:embed="rId5">
            <a:extLst>
              <a:ext uri="{28A0092B-C50C-407E-A947-70E740481C1C}">
                <a14:useLocalDpi xmlns:a14="http://schemas.microsoft.com/office/drawing/2010/main" val="0"/>
              </a:ext>
            </a:extLst>
          </a:blip>
          <a:srcRect l="8070" t="65875" r="65471" b="4375"/>
          <a:stretch>
            <a:fillRect/>
          </a:stretch>
        </p:blipFill>
        <p:spPr bwMode="auto">
          <a:xfrm>
            <a:off x="414722" y="2353149"/>
            <a:ext cx="3782838"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004490" y="283149"/>
            <a:ext cx="2284847" cy="584775"/>
          </a:xfrm>
          <a:prstGeom prst="rect">
            <a:avLst/>
          </a:prstGeom>
          <a:noFill/>
        </p:spPr>
        <p:txBody>
          <a:bodyPr wrap="square" lIns="91440" tIns="45720" rIns="91440" bIns="45720">
            <a:spAutoFit/>
          </a:bodyPr>
          <a:lstStyle/>
          <a:p>
            <a:pPr algn="ctr"/>
            <a:r>
              <a:rPr lang="en-US" sz="3200" b="1" cap="none" spc="0" dirty="0" err="1">
                <a:ln w="0"/>
                <a:solidFill>
                  <a:schemeClr val="tx1"/>
                </a:solidFill>
                <a:latin typeface="Times New Roman" panose="02020603050405020304" pitchFamily="18" charset="0"/>
                <a:cs typeface="Times New Roman" panose="02020603050405020304" pitchFamily="18" charset="0"/>
              </a:rPr>
              <a:t>Thuận</a:t>
            </a:r>
            <a:r>
              <a:rPr lang="en-US" sz="3200" b="1" cap="none" spc="0" dirty="0">
                <a:ln w="0"/>
                <a:solidFill>
                  <a:schemeClr val="tx1"/>
                </a:solidFill>
                <a:latin typeface="Times New Roman" panose="02020603050405020304" pitchFamily="18" charset="0"/>
                <a:cs typeface="Times New Roman" panose="02020603050405020304" pitchFamily="18" charset="0"/>
              </a:rPr>
              <a:t> </a:t>
            </a:r>
            <a:r>
              <a:rPr lang="en-US" sz="3200" b="1" cap="none" spc="0" dirty="0" err="1">
                <a:ln w="0"/>
                <a:solidFill>
                  <a:schemeClr val="tx1"/>
                </a:solidFill>
                <a:latin typeface="Times New Roman" panose="02020603050405020304" pitchFamily="18" charset="0"/>
                <a:cs typeface="Times New Roman" panose="02020603050405020304" pitchFamily="18" charset="0"/>
              </a:rPr>
              <a:t>lợi</a:t>
            </a:r>
            <a:endParaRPr lang="en-US" sz="32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934767" y="2688934"/>
            <a:ext cx="2197453" cy="584775"/>
          </a:xfrm>
          <a:prstGeom prst="rect">
            <a:avLst/>
          </a:prstGeom>
          <a:noFill/>
        </p:spPr>
        <p:txBody>
          <a:bodyPr wrap="square" lIns="91440" tIns="45720" rIns="91440" bIns="45720">
            <a:spAutoFit/>
          </a:bodyPr>
          <a:lstStyle/>
          <a:p>
            <a:pPr algn="ctr"/>
            <a:r>
              <a:rPr lang="en-US" sz="3200" b="1" cap="none" spc="0" dirty="0" err="1">
                <a:ln w="0"/>
                <a:solidFill>
                  <a:schemeClr val="tx1"/>
                </a:solidFill>
                <a:latin typeface="Times New Roman" panose="02020603050405020304" pitchFamily="18" charset="0"/>
                <a:cs typeface="Times New Roman" panose="02020603050405020304" pitchFamily="18" charset="0"/>
              </a:rPr>
              <a:t>Khó</a:t>
            </a:r>
            <a:r>
              <a:rPr lang="en-US" sz="3200" b="1" cap="none" spc="0" dirty="0">
                <a:ln w="0"/>
                <a:solidFill>
                  <a:schemeClr val="tx1"/>
                </a:solidFill>
                <a:latin typeface="Times New Roman" panose="02020603050405020304" pitchFamily="18" charset="0"/>
                <a:cs typeface="Times New Roman" panose="02020603050405020304" pitchFamily="18" charset="0"/>
              </a:rPr>
              <a:t> </a:t>
            </a:r>
            <a:r>
              <a:rPr lang="en-US" sz="3200" b="1" cap="none" spc="0" dirty="0" err="1">
                <a:ln w="0"/>
                <a:solidFill>
                  <a:schemeClr val="tx1"/>
                </a:solidFill>
                <a:latin typeface="Times New Roman" panose="02020603050405020304" pitchFamily="18" charset="0"/>
                <a:cs typeface="Times New Roman" panose="02020603050405020304" pitchFamily="18" charset="0"/>
              </a:rPr>
              <a:t>khăn</a:t>
            </a:r>
            <a:endParaRPr lang="en-US" sz="3200" b="1" cap="none" spc="0" dirty="0">
              <a:ln w="0"/>
              <a:solidFill>
                <a:schemeClr val="tx1"/>
              </a:solidFill>
              <a:latin typeface="Times New Roman" panose="02020603050405020304" pitchFamily="18" charset="0"/>
              <a:cs typeface="Times New Roman" panose="02020603050405020304" pitchFamily="18" charset="0"/>
            </a:endParaRPr>
          </a:p>
        </p:txBody>
      </p:sp>
      <p:sp>
        <p:nvSpPr>
          <p:cNvPr id="33" name="Text Box 10"/>
          <p:cNvSpPr txBox="1">
            <a:spLocks noChangeArrowheads="1"/>
          </p:cNvSpPr>
          <p:nvPr/>
        </p:nvSpPr>
        <p:spPr bwMode="auto">
          <a:xfrm>
            <a:off x="94183" y="3678150"/>
            <a:ext cx="83506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rgbClr val="C00000"/>
                </a:solidFill>
                <a:latin typeface="Times New Roman" panose="02020603050405020304" pitchFamily="18" charset="0"/>
                <a:cs typeface="Times New Roman" panose="02020603050405020304" pitchFamily="18" charset="0"/>
              </a:rPr>
              <a:t>Gây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khó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khăn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làm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ảnh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hưởng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xấu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tới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cây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trồng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vật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nuôi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thể</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bị</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chết</a:t>
            </a:r>
            <a:r>
              <a:rPr lang="en-US" altLang="en-US" sz="2800" b="1" dirty="0">
                <a:solidFill>
                  <a:srgbClr val="C00000"/>
                </a:solidFill>
                <a:latin typeface="Times New Roman" panose="02020603050405020304" pitchFamily="18" charset="0"/>
                <a:cs typeface="Times New Roman" panose="02020603050405020304" pitchFamily="18" charset="0"/>
              </a:rPr>
              <a:t> do </a:t>
            </a:r>
            <a:r>
              <a:rPr lang="en-US" altLang="en-US" sz="2800" b="1" dirty="0" err="1">
                <a:solidFill>
                  <a:srgbClr val="C00000"/>
                </a:solidFill>
                <a:latin typeface="Times New Roman" panose="02020603050405020304" pitchFamily="18" charset="0"/>
                <a:cs typeface="Times New Roman" panose="02020603050405020304" pitchFamily="18" charset="0"/>
              </a:rPr>
              <a:t>quá</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lạnh</a:t>
            </a:r>
            <a:r>
              <a:rPr lang="en-US" altLang="en-US" sz="2800" b="1" dirty="0">
                <a:solidFill>
                  <a:srgbClr val="C00000"/>
                </a:solidFill>
                <a:latin typeface="Times New Roman" panose="02020603050405020304" pitchFamily="18" charset="0"/>
                <a:cs typeface="Times New Roman" panose="02020603050405020304" pitchFamily="18" charset="0"/>
              </a:rPr>
              <a:t>.)</a:t>
            </a:r>
            <a:endParaRPr lang="en-US" altLang="en-US" sz="2800" dirty="0">
              <a:solidFill>
                <a:srgbClr val="C0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5165" y="2207672"/>
            <a:ext cx="912262" cy="1563066"/>
          </a:xfrm>
          <a:prstGeom prst="rect">
            <a:avLst/>
          </a:prstGeom>
        </p:spPr>
      </p:pic>
    </p:spTree>
    <p:custDataLst>
      <p:tags r:id="rId1"/>
    </p:custDataLst>
    <p:extLst>
      <p:ext uri="{BB962C8B-B14F-4D97-AF65-F5344CB8AC3E}">
        <p14:creationId xmlns:p14="http://schemas.microsoft.com/office/powerpoint/2010/main" val="3757300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
                                        </p:tgtEl>
                                        <p:attrNameLst>
                                          <p:attrName>style.visibility</p:attrName>
                                        </p:attrNameLst>
                                      </p:cBhvr>
                                      <p:to>
                                        <p:strVal val="visible"/>
                                      </p:to>
                                    </p:set>
                                    <p:anim calcmode="discrete" valueType="clr">
                                      <p:cBhvr override="childStyle">
                                        <p:cTn id="7"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
                                        </p:tgtEl>
                                        <p:attrNameLst>
                                          <p:attrName>fillcolor</p:attrName>
                                        </p:attrNameLst>
                                      </p:cBhvr>
                                      <p:tavLst>
                                        <p:tav tm="0">
                                          <p:val>
                                            <p:clrVal>
                                              <a:schemeClr val="accent2"/>
                                            </p:clrVal>
                                          </p:val>
                                        </p:tav>
                                        <p:tav tm="50000">
                                          <p:val>
                                            <p:clrVal>
                                              <a:schemeClr val="hlink"/>
                                            </p:clrVal>
                                          </p:val>
                                        </p:tav>
                                      </p:tavLst>
                                    </p:anim>
                                    <p:set>
                                      <p:cBhvr>
                                        <p:cTn id="9" dur="80"/>
                                        <p:tgtEl>
                                          <p:spTgt spid="3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3"/>
                                        </p:tgtEl>
                                        <p:attrNameLst>
                                          <p:attrName>style.visibility</p:attrName>
                                        </p:attrNameLst>
                                      </p:cBhvr>
                                      <p:to>
                                        <p:strVal val="visible"/>
                                      </p:to>
                                    </p:set>
                                    <p:anim calcmode="discrete" valueType="clr">
                                      <p:cBhvr override="childStyle">
                                        <p:cTn id="14"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3"/>
                                        </p:tgtEl>
                                        <p:attrNameLst>
                                          <p:attrName>fillcolor</p:attrName>
                                        </p:attrNameLst>
                                      </p:cBhvr>
                                      <p:tavLst>
                                        <p:tav tm="0">
                                          <p:val>
                                            <p:clrVal>
                                              <a:schemeClr val="accent2"/>
                                            </p:clrVal>
                                          </p:val>
                                        </p:tav>
                                        <p:tav tm="50000">
                                          <p:val>
                                            <p:clrVal>
                                              <a:schemeClr val="hlink"/>
                                            </p:clrVal>
                                          </p:val>
                                        </p:tav>
                                      </p:tavLst>
                                    </p:anim>
                                    <p:set>
                                      <p:cBhvr>
                                        <p:cTn id="16" dur="80"/>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3"/>
          <p:cNvPicPr>
            <a:picLocks noChangeAspect="1" noChangeArrowheads="1"/>
          </p:cNvPicPr>
          <p:nvPr/>
        </p:nvPicPr>
        <p:blipFill>
          <a:blip r:embed="rId4">
            <a:extLst>
              <a:ext uri="{28A0092B-C50C-407E-A947-70E740481C1C}">
                <a14:useLocalDpi xmlns:a14="http://schemas.microsoft.com/office/drawing/2010/main" val="0"/>
              </a:ext>
            </a:extLst>
          </a:blip>
          <a:srcRect l="10011" t="19807" r="12531" b="14664"/>
          <a:stretch>
            <a:fillRect/>
          </a:stretch>
        </p:blipFill>
        <p:spPr bwMode="auto">
          <a:xfrm>
            <a:off x="0" y="672066"/>
            <a:ext cx="9614647" cy="428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49085" y="1181137"/>
            <a:ext cx="758171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b="1">
                <a:solidFill>
                  <a:srgbClr val="002060"/>
                </a:solidFill>
                <a:latin typeface="Times New Roman" panose="02020603050405020304" pitchFamily="18" charset="0"/>
                <a:cs typeface="Times New Roman" panose="02020603050405020304" pitchFamily="18" charset="0"/>
              </a:rPr>
              <a:t>	</a:t>
            </a:r>
            <a:r>
              <a:rPr lang="vi-VN" altLang="en-US" b="1">
                <a:solidFill>
                  <a:srgbClr val="002060"/>
                </a:solidFill>
                <a:latin typeface="Times New Roman" panose="02020603050405020304" pitchFamily="18" charset="0"/>
                <a:cs typeface="Times New Roman" panose="02020603050405020304" pitchFamily="18" charset="0"/>
              </a:rPr>
              <a:t>Nhờ </a:t>
            </a:r>
            <a:r>
              <a:rPr lang="vi-VN" altLang="en-US" b="1" dirty="0">
                <a:solidFill>
                  <a:srgbClr val="002060"/>
                </a:solidFill>
                <a:latin typeface="Times New Roman" panose="02020603050405020304" pitchFamily="18" charset="0"/>
                <a:cs typeface="Times New Roman" panose="02020603050405020304" pitchFamily="18" charset="0"/>
              </a:rPr>
              <a:t>có đất phù sa màu mỡ, nguồn nước dồi dào, người dân có nhiều kinh nghiệm trong sản xuất nên đồng bằng Bắc Bộ đã trở thành vựa lúa lớn thứ hai của cả nước. Đây cũng là vùng trồng nhiều rau xứ lạnh, nuôi nhiều lợn và </a:t>
            </a:r>
            <a:r>
              <a:rPr lang="vi-VN" altLang="en-US" b="1">
                <a:solidFill>
                  <a:srgbClr val="002060"/>
                </a:solidFill>
                <a:latin typeface="Times New Roman" panose="02020603050405020304" pitchFamily="18" charset="0"/>
                <a:cs typeface="Times New Roman" panose="02020603050405020304" pitchFamily="18" charset="0"/>
              </a:rPr>
              <a:t>gia cầm</a:t>
            </a:r>
            <a:r>
              <a:rPr lang="en-US" altLang="en-US" b="1">
                <a:solidFill>
                  <a:srgbClr val="002060"/>
                </a:solidFill>
                <a:latin typeface="Times New Roman" panose="02020603050405020304" pitchFamily="18" charset="0"/>
                <a:cs typeface="Times New Roman" panose="02020603050405020304" pitchFamily="18" charset="0"/>
              </a:rPr>
              <a:t>.</a:t>
            </a:r>
            <a:endParaRPr lang="en-US" altLang="en-US" b="1" dirty="0">
              <a:solidFill>
                <a:srgbClr val="0000CC"/>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6041" y="3949405"/>
            <a:ext cx="1617960" cy="13248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254" y="-607006"/>
            <a:ext cx="4437518" cy="2558143"/>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849086" y="3161614"/>
            <a:ext cx="1698171" cy="2431129"/>
          </a:xfrm>
          <a:prstGeom prst="rect">
            <a:avLst/>
          </a:prstGeom>
        </p:spPr>
      </p:pic>
      <p:sp>
        <p:nvSpPr>
          <p:cNvPr id="2" name="Rectangle 1"/>
          <p:cNvSpPr/>
          <p:nvPr/>
        </p:nvSpPr>
        <p:spPr>
          <a:xfrm>
            <a:off x="1571469" y="210401"/>
            <a:ext cx="3304110" cy="830997"/>
          </a:xfrm>
          <a:prstGeom prst="rect">
            <a:avLst/>
          </a:prstGeom>
          <a:noFill/>
        </p:spPr>
        <p:txBody>
          <a:bodyPr wrap="none" lIns="91440" tIns="45720" rIns="91440" bIns="45720">
            <a:spAutoFit/>
          </a:bodyPr>
          <a:lstStyle/>
          <a:p>
            <a:pPr algn="ctr"/>
            <a:r>
              <a:rPr lang="en-US" sz="4800" b="1" cap="none" spc="0" dirty="0">
                <a:ln w="22225">
                  <a:solidFill>
                    <a:schemeClr val="accent2">
                      <a:lumMod val="50000"/>
                    </a:schemeClr>
                  </a:solidFill>
                  <a:prstDash val="solid"/>
                </a:ln>
                <a:solidFill>
                  <a:srgbClr val="ED9931"/>
                </a:solidFill>
                <a:effectLst/>
                <a:latin typeface="UTM Than Chien Tranh" panose="02040403050506020204" pitchFamily="18" charset="0"/>
              </a:rPr>
              <a:t>GHI NHỚ</a:t>
            </a:r>
          </a:p>
        </p:txBody>
      </p:sp>
    </p:spTree>
    <p:custDataLst>
      <p:tags r:id="rId1"/>
    </p:custDataLst>
    <p:extLst>
      <p:ext uri="{BB962C8B-B14F-4D97-AF65-F5344CB8AC3E}">
        <p14:creationId xmlns:p14="http://schemas.microsoft.com/office/powerpoint/2010/main" val="2790258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20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par>
                                <p:cTn id="20" presetID="32" presetClass="emph" presetSubtype="0" fill="hold" nodeType="withEffect">
                                  <p:stCondLst>
                                    <p:cond delay="100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cTn>
                              </p:par>
                              <p:par>
                                <p:cTn id="26" presetID="8" presetClass="emph" presetSubtype="0" repeatCount="indefinite" fill="hold" nodeType="withEffect">
                                  <p:stCondLst>
                                    <p:cond delay="1000"/>
                                  </p:stCondLst>
                                  <p:childTnLst>
                                    <p:animRot by="21600000">
                                      <p:cBhvr>
                                        <p:cTn id="27" dur="3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9503" y="1279071"/>
            <a:ext cx="6764993" cy="2123658"/>
          </a:xfrm>
          <a:prstGeom prst="rect">
            <a:avLst/>
          </a:prstGeom>
          <a:noFill/>
        </p:spPr>
        <p:txBody>
          <a:bodyPr wrap="none" lIns="91440" tIns="45720" rIns="91440" bIns="45720">
            <a:spAutoFit/>
          </a:bodyPr>
          <a:lstStyle/>
          <a:p>
            <a:pPr algn="ctr"/>
            <a:r>
              <a:rPr lang="en-US" sz="6600" dirty="0" err="1">
                <a:ln w="0"/>
                <a:solidFill>
                  <a:srgbClr val="00B050"/>
                </a:solidFill>
                <a:effectLst>
                  <a:reflection blurRad="6350" stA="53000" endA="300" endPos="35500" dir="5400000" sy="-90000" algn="bl" rotWithShape="0"/>
                </a:effectLst>
                <a:latin typeface="UTM Rockwell" panose="02040603050506020204" pitchFamily="18" charset="0"/>
              </a:rPr>
              <a:t>Chúc</a:t>
            </a:r>
            <a:r>
              <a:rPr lang="en-US" sz="66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6600" dirty="0" err="1">
                <a:ln w="0"/>
                <a:solidFill>
                  <a:srgbClr val="00B050"/>
                </a:solidFill>
                <a:effectLst>
                  <a:reflection blurRad="6350" stA="53000" endA="300" endPos="35500" dir="5400000" sy="-90000" algn="bl" rotWithShape="0"/>
                </a:effectLst>
                <a:latin typeface="UTM Rockwell" panose="02040603050506020204" pitchFamily="18" charset="0"/>
              </a:rPr>
              <a:t>các</a:t>
            </a:r>
            <a:r>
              <a:rPr lang="en-US" sz="66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6600" dirty="0" err="1">
                <a:ln w="0"/>
                <a:solidFill>
                  <a:srgbClr val="00B050"/>
                </a:solidFill>
                <a:effectLst>
                  <a:reflection blurRad="6350" stA="53000" endA="300" endPos="35500" dir="5400000" sy="-90000" algn="bl" rotWithShape="0"/>
                </a:effectLst>
                <a:latin typeface="UTM Rockwell" panose="02040603050506020204" pitchFamily="18" charset="0"/>
              </a:rPr>
              <a:t>em</a:t>
            </a:r>
            <a:endParaRPr lang="en-US" sz="6600" dirty="0">
              <a:ln w="0"/>
              <a:solidFill>
                <a:srgbClr val="00B050"/>
              </a:solidFill>
              <a:effectLst>
                <a:reflection blurRad="6350" stA="53000" endA="300" endPos="35500" dir="5400000" sy="-90000" algn="bl" rotWithShape="0"/>
              </a:effectLst>
              <a:latin typeface="UTM Rockwell" panose="02040603050506020204" pitchFamily="18" charset="0"/>
            </a:endParaRPr>
          </a:p>
          <a:p>
            <a:pPr algn="ctr"/>
            <a:r>
              <a:rPr lang="en-US" sz="66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6600" dirty="0" err="1">
                <a:ln w="0"/>
                <a:solidFill>
                  <a:srgbClr val="00B050"/>
                </a:solidFill>
                <a:effectLst>
                  <a:reflection blurRad="6350" stA="53000" endA="300" endPos="35500" dir="5400000" sy="-90000" algn="bl" rotWithShape="0"/>
                </a:effectLst>
                <a:latin typeface="UTM Rockwell" panose="02040603050506020204" pitchFamily="18" charset="0"/>
              </a:rPr>
              <a:t>học</a:t>
            </a:r>
            <a:r>
              <a:rPr lang="en-US" sz="6600" dirty="0">
                <a:ln w="0"/>
                <a:solidFill>
                  <a:srgbClr val="00B050"/>
                </a:solidFill>
                <a:effectLst>
                  <a:reflection blurRad="6350" stA="53000" endA="300" endPos="35500" dir="5400000" sy="-90000" algn="bl" rotWithShape="0"/>
                </a:effectLst>
                <a:latin typeface="UTM Rockwell" panose="02040603050506020204" pitchFamily="18" charset="0"/>
              </a:rPr>
              <a:t> </a:t>
            </a:r>
            <a:r>
              <a:rPr lang="en-US" sz="6600" dirty="0" err="1">
                <a:ln w="0"/>
                <a:solidFill>
                  <a:srgbClr val="00B050"/>
                </a:solidFill>
                <a:effectLst>
                  <a:reflection blurRad="6350" stA="53000" endA="300" endPos="35500" dir="5400000" sy="-90000" algn="bl" rotWithShape="0"/>
                </a:effectLst>
                <a:latin typeface="UTM Rockwell" panose="02040603050506020204" pitchFamily="18" charset="0"/>
              </a:rPr>
              <a:t>tốt</a:t>
            </a:r>
            <a:endParaRPr lang="en-US" sz="6600" b="0" cap="none" spc="0" dirty="0">
              <a:ln w="0"/>
              <a:solidFill>
                <a:srgbClr val="00B050"/>
              </a:solidFill>
              <a:effectLst>
                <a:reflection blurRad="6350" stA="53000" endA="300" endPos="35500" dir="5400000" sy="-90000" algn="bl" rotWithShape="0"/>
              </a:effectLst>
              <a:latin typeface="UTM Rockwell" panose="020406030505060202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792" y="-1080135"/>
            <a:ext cx="2801972" cy="2801972"/>
          </a:xfrm>
          <a:prstGeom prst="rect">
            <a:avLst/>
          </a:prstGeom>
        </p:spPr>
      </p:pic>
      <p:pic>
        <p:nvPicPr>
          <p:cNvPr id="10" name="Picture 9">
            <a:extLst>
              <a:ext uri="{FF2B5EF4-FFF2-40B4-BE49-F238E27FC236}">
                <a16:creationId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705" y="0"/>
            <a:ext cx="2558143" cy="255814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031" y="2710898"/>
            <a:ext cx="2877631" cy="2877631"/>
          </a:xfrm>
          <a:prstGeom prst="rect">
            <a:avLst/>
          </a:prstGeom>
          <a:effectLst>
            <a:innerShdw blurRad="63500" dist="508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par>
                          <p:cTn id="35" fill="hold">
                            <p:stCondLst>
                              <p:cond delay="2000"/>
                            </p:stCondLst>
                            <p:childTnLst>
                              <p:par>
                                <p:cTn id="36" presetID="2" presetClass="entr" presetSubtype="8"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3" y="1699119"/>
            <a:ext cx="7062701" cy="1340547"/>
          </a:xfrm>
          <a:prstGeom prst="rect">
            <a:avLst/>
          </a:prstGeom>
        </p:spPr>
      </p:pic>
      <p:grpSp>
        <p:nvGrpSpPr>
          <p:cNvPr id="9" name="Group 8"/>
          <p:cNvGrpSpPr/>
          <p:nvPr/>
        </p:nvGrpSpPr>
        <p:grpSpPr>
          <a:xfrm>
            <a:off x="-85361" y="0"/>
            <a:ext cx="10104908" cy="1357937"/>
            <a:chOff x="11916" y="1143963"/>
            <a:chExt cx="10104908" cy="1357937"/>
          </a:xfrm>
        </p:grpSpPr>
        <p:grpSp>
          <p:nvGrpSpPr>
            <p:cNvPr id="10" name="组合 119"/>
            <p:cNvGrpSpPr/>
            <p:nvPr/>
          </p:nvGrpSpPr>
          <p:grpSpPr>
            <a:xfrm>
              <a:off x="2003519" y="1541731"/>
              <a:ext cx="6838561" cy="772055"/>
              <a:chOff x="4385151" y="1420266"/>
              <a:chExt cx="3493109" cy="772055"/>
            </a:xfrm>
          </p:grpSpPr>
          <p:sp>
            <p:nvSpPr>
              <p:cNvPr id="17" name="平行四边形 11"/>
              <p:cNvSpPr/>
              <p:nvPr/>
            </p:nvSpPr>
            <p:spPr>
              <a:xfrm>
                <a:off x="4385151" y="1421323"/>
                <a:ext cx="3493109" cy="770998"/>
              </a:xfrm>
              <a:prstGeom prst="parallelogram">
                <a:avLst>
                  <a:gd name="adj" fmla="val 0"/>
                </a:avLst>
              </a:prstGeom>
              <a:gradFill flip="none" rotWithShape="1">
                <a:gsLst>
                  <a:gs pos="0">
                    <a:srgbClr val="F82731"/>
                  </a:gs>
                  <a:gs pos="100000">
                    <a:srgbClr val="B30F1D"/>
                  </a:gs>
                </a:gsLst>
                <a:lin ang="0" scaled="1"/>
                <a:tileRect/>
              </a:gradFill>
              <a:ln w="12700" cap="flat" cmpd="sng" algn="ctr">
                <a:noFill/>
                <a:prstDash val="solid"/>
                <a:miter lim="800000"/>
              </a:ln>
              <a:effectLst>
                <a:outerShdw blurRad="63500" dist="50800" dir="5400000" sx="101000" sy="101000" algn="t" rotWithShape="0">
                  <a:prstClr val="black">
                    <a:alpha val="40000"/>
                  </a:prstClr>
                </a:out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8" name="组合 18"/>
              <p:cNvGrpSpPr/>
              <p:nvPr/>
            </p:nvGrpSpPr>
            <p:grpSpPr>
              <a:xfrm>
                <a:off x="6230121" y="1420266"/>
                <a:ext cx="1647460" cy="647878"/>
                <a:chOff x="7072452" y="2130537"/>
                <a:chExt cx="1597704" cy="628311"/>
              </a:xfrm>
            </p:grpSpPr>
            <p:sp>
              <p:nvSpPr>
                <p:cNvPr id="19" name="任意多边形 110"/>
                <p:cNvSpPr/>
                <p:nvPr/>
              </p:nvSpPr>
              <p:spPr>
                <a:xfrm flipH="1">
                  <a:off x="7072452" y="2137735"/>
                  <a:ext cx="1597704" cy="621113"/>
                </a:xfrm>
                <a:custGeom>
                  <a:avLst/>
                  <a:gdLst>
                    <a:gd name="connsiteX0" fmla="*/ 0 w 1333500"/>
                    <a:gd name="connsiteY0" fmla="*/ 0 h 1219200"/>
                    <a:gd name="connsiteX1" fmla="*/ 1333500 w 1333500"/>
                    <a:gd name="connsiteY1" fmla="*/ 0 h 1219200"/>
                    <a:gd name="connsiteX2" fmla="*/ 1333500 w 1333500"/>
                    <a:gd name="connsiteY2" fmla="*/ 9956 h 1219200"/>
                    <a:gd name="connsiteX3" fmla="*/ 1203583 w 1333500"/>
                    <a:gd name="connsiteY3" fmla="*/ 28273 h 1219200"/>
                    <a:gd name="connsiteX4" fmla="*/ 31371 w 1333500"/>
                    <a:gd name="connsiteY4" fmla="*/ 1111163 h 1219200"/>
                    <a:gd name="connsiteX5" fmla="*/ 13522 w 1333500"/>
                    <a:gd name="connsiteY5" fmla="*/ 1219200 h 1219200"/>
                    <a:gd name="connsiteX6" fmla="*/ 0 w 1333500"/>
                    <a:gd name="connsiteY6" fmla="*/ 1219200 h 1219200"/>
                    <a:gd name="connsiteX7" fmla="*/ 0 w 1333500"/>
                    <a:gd name="connsiteY7"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0" h="1219200">
                      <a:moveTo>
                        <a:pt x="0" y="0"/>
                      </a:moveTo>
                      <a:lnTo>
                        <a:pt x="1333500" y="0"/>
                      </a:lnTo>
                      <a:lnTo>
                        <a:pt x="1333500" y="9956"/>
                      </a:lnTo>
                      <a:lnTo>
                        <a:pt x="1203583" y="28273"/>
                      </a:lnTo>
                      <a:cubicBezTo>
                        <a:pt x="615200" y="139499"/>
                        <a:pt x="151771" y="567615"/>
                        <a:pt x="31371" y="1111163"/>
                      </a:cubicBezTo>
                      <a:lnTo>
                        <a:pt x="13522" y="1219200"/>
                      </a:lnTo>
                      <a:lnTo>
                        <a:pt x="0" y="1219200"/>
                      </a:lnTo>
                      <a:lnTo>
                        <a:pt x="0"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任意多边形 111"/>
                <p:cNvSpPr/>
                <p:nvPr/>
              </p:nvSpPr>
              <p:spPr>
                <a:xfrm flipH="1">
                  <a:off x="7652391" y="2130537"/>
                  <a:ext cx="1017218" cy="543432"/>
                </a:xfrm>
                <a:custGeom>
                  <a:avLst/>
                  <a:gdLst>
                    <a:gd name="connsiteX0" fmla="*/ 0 w 1193943"/>
                    <a:gd name="connsiteY0" fmla="*/ 0 h 546334"/>
                    <a:gd name="connsiteX1" fmla="*/ 1193943 w 1193943"/>
                    <a:gd name="connsiteY1" fmla="*/ 0 h 546334"/>
                    <a:gd name="connsiteX2" fmla="*/ 1057909 w 1193943"/>
                    <a:gd name="connsiteY2" fmla="*/ 13601 h 546334"/>
                    <a:gd name="connsiteX3" fmla="*/ 21040 w 1193943"/>
                    <a:gd name="connsiteY3" fmla="*/ 517721 h 546334"/>
                    <a:gd name="connsiteX4" fmla="*/ 0 w 1193943"/>
                    <a:gd name="connsiteY4" fmla="*/ 546334 h 546334"/>
                    <a:gd name="connsiteX5" fmla="*/ 0 w 1193943"/>
                    <a:gd name="connsiteY5" fmla="*/ 0 h 54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943" h="546334">
                      <a:moveTo>
                        <a:pt x="0" y="0"/>
                      </a:moveTo>
                      <a:lnTo>
                        <a:pt x="1193943" y="0"/>
                      </a:lnTo>
                      <a:lnTo>
                        <a:pt x="1057909" y="13601"/>
                      </a:lnTo>
                      <a:cubicBezTo>
                        <a:pt x="609764" y="73676"/>
                        <a:pt x="232998" y="262118"/>
                        <a:pt x="21040" y="517721"/>
                      </a:cubicBezTo>
                      <a:lnTo>
                        <a:pt x="0" y="546334"/>
                      </a:lnTo>
                      <a:lnTo>
                        <a:pt x="0"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1" name="组合 115"/>
            <p:cNvGrpSpPr/>
            <p:nvPr/>
          </p:nvGrpSpPr>
          <p:grpSpPr>
            <a:xfrm>
              <a:off x="11916" y="1143963"/>
              <a:ext cx="2626775" cy="1357937"/>
              <a:chOff x="3154790" y="1716324"/>
              <a:chExt cx="1525241" cy="805253"/>
            </a:xfrm>
          </p:grpSpPr>
          <p:sp>
            <p:nvSpPr>
              <p:cNvPr id="13" name="平行四边形 3"/>
              <p:cNvSpPr/>
              <p:nvPr/>
            </p:nvSpPr>
            <p:spPr>
              <a:xfrm>
                <a:off x="3336418" y="1750579"/>
                <a:ext cx="1340653" cy="770998"/>
              </a:xfrm>
              <a:prstGeom prst="parallelogram">
                <a:avLst>
                  <a:gd name="adj" fmla="val 46019"/>
                </a:avLst>
              </a:prstGeom>
              <a:gradFill flip="none" rotWithShape="1">
                <a:gsLst>
                  <a:gs pos="0">
                    <a:srgbClr val="F82731"/>
                  </a:gs>
                  <a:gs pos="100000">
                    <a:srgbClr val="B30F1D"/>
                  </a:gs>
                </a:gsLst>
                <a:lin ang="0" scaled="1"/>
                <a:tileRect/>
              </a:gradFill>
              <a:ln w="12700" cap="flat" cmpd="sng" algn="ctr">
                <a:noFill/>
                <a:prstDash val="solid"/>
                <a:miter lim="800000"/>
              </a:ln>
              <a:effectLst>
                <a:outerShdw blurRad="63500" dist="63500" dir="2700000" sx="101000" sy="101000" algn="tl" rotWithShape="0">
                  <a:prstClr val="black">
                    <a:alpha val="40000"/>
                  </a:prstClr>
                </a:out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平行四边形 12"/>
              <p:cNvSpPr/>
              <p:nvPr/>
            </p:nvSpPr>
            <p:spPr>
              <a:xfrm>
                <a:off x="3339378" y="1750579"/>
                <a:ext cx="1340653" cy="770998"/>
              </a:xfrm>
              <a:prstGeom prst="parallelogram">
                <a:avLst>
                  <a:gd name="adj" fmla="val 46019"/>
                </a:avLst>
              </a:prstGeom>
              <a:gradFill flip="none" rotWithShape="1">
                <a:gsLst>
                  <a:gs pos="0">
                    <a:srgbClr val="F82731"/>
                  </a:gs>
                  <a:gs pos="100000">
                    <a:srgbClr val="B30F1D"/>
                  </a:gs>
                </a:gsLst>
                <a:lin ang="0" scaled="1"/>
                <a:tileRect/>
              </a:gradFill>
              <a:ln w="12700" cap="flat" cmpd="sng" algn="ctr">
                <a:noFill/>
                <a:prstDash val="solid"/>
                <a:miter lim="800000"/>
              </a:ln>
              <a:effectLst>
                <a:innerShdw blurRad="63500" dist="38100" dir="600000">
                  <a:prstClr val="black">
                    <a:alpha val="40000"/>
                  </a:prstClr>
                </a:innerShdw>
              </a:effectLst>
            </p:spPr>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任意多边形 23"/>
              <p:cNvSpPr/>
              <p:nvPr/>
            </p:nvSpPr>
            <p:spPr>
              <a:xfrm rot="19328156">
                <a:off x="3154790" y="1716324"/>
                <a:ext cx="1357774" cy="503722"/>
              </a:xfrm>
              <a:custGeom>
                <a:avLst/>
                <a:gdLst>
                  <a:gd name="connsiteX0" fmla="*/ 688436 w 1316767"/>
                  <a:gd name="connsiteY0" fmla="*/ 0 h 488509"/>
                  <a:gd name="connsiteX1" fmla="*/ 1316767 w 1316767"/>
                  <a:gd name="connsiteY1" fmla="*/ 488509 h 488509"/>
                  <a:gd name="connsiteX2" fmla="*/ 1232387 w 1316767"/>
                  <a:gd name="connsiteY2" fmla="*/ 442508 h 488509"/>
                  <a:gd name="connsiteX3" fmla="*/ 508710 w 1316767"/>
                  <a:gd name="connsiteY3" fmla="*/ 281350 h 488509"/>
                  <a:gd name="connsiteX4" fmla="*/ 4895 w 1316767"/>
                  <a:gd name="connsiteY4" fmla="*/ 355506 h 488509"/>
                  <a:gd name="connsiteX5" fmla="*/ 0 w 1316767"/>
                  <a:gd name="connsiteY5" fmla="*/ 357225 h 488509"/>
                  <a:gd name="connsiteX6" fmla="*/ 688436 w 1316767"/>
                  <a:gd name="connsiteY6" fmla="*/ 0 h 48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6767" h="488509">
                    <a:moveTo>
                      <a:pt x="688436" y="0"/>
                    </a:moveTo>
                    <a:lnTo>
                      <a:pt x="1316767" y="488509"/>
                    </a:lnTo>
                    <a:lnTo>
                      <a:pt x="1232387" y="442508"/>
                    </a:lnTo>
                    <a:cubicBezTo>
                      <a:pt x="1025809" y="340761"/>
                      <a:pt x="776776" y="281350"/>
                      <a:pt x="508710" y="281350"/>
                    </a:cubicBezTo>
                    <a:cubicBezTo>
                      <a:pt x="329999" y="281350"/>
                      <a:pt x="159748" y="307755"/>
                      <a:pt x="4895" y="355506"/>
                    </a:cubicBezTo>
                    <a:lnTo>
                      <a:pt x="0" y="357225"/>
                    </a:lnTo>
                    <a:lnTo>
                      <a:pt x="688436" y="0"/>
                    </a:lnTo>
                    <a:close/>
                  </a:path>
                </a:pathLst>
              </a:custGeom>
              <a:gradFill>
                <a:gsLst>
                  <a:gs pos="0">
                    <a:sysClr val="window" lastClr="FFFFFF">
                      <a:alpha val="0"/>
                    </a:sysClr>
                  </a:gs>
                  <a:gs pos="72000">
                    <a:sysClr val="window" lastClr="FFFFFF">
                      <a:alpha val="30000"/>
                    </a:sysClr>
                  </a:gs>
                </a:gsLst>
                <a:lin ang="2700000" scaled="1"/>
              </a:gradFill>
              <a:ln>
                <a:noFill/>
              </a:ln>
              <a:scene3d>
                <a:camera prst="orthographicFront"/>
                <a:lightRig rig="threePt" dir="t"/>
              </a:scene3d>
              <a:sp3d prstMaterial="softEdge"/>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6" name="文本框 40"/>
              <p:cNvSpPr txBox="1"/>
              <p:nvPr/>
            </p:nvSpPr>
            <p:spPr>
              <a:xfrm>
                <a:off x="3463432" y="1797046"/>
                <a:ext cx="1086624" cy="7117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N Van Chuong Nang" panose="00000400000000000000" pitchFamily="2" charset="0"/>
                    <a:ea typeface="印品黑体" panose="00000500000000000000" pitchFamily="2" charset="-122"/>
                  </a:rPr>
                  <a:t>01</a:t>
                </a:r>
                <a:endParaRPr kumimoji="0" lang="zh-CN" alt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N Van Chuong Nang" panose="00000400000000000000" pitchFamily="2" charset="0"/>
                  <a:ea typeface="印品黑体" panose="00000500000000000000" pitchFamily="2" charset="-122"/>
                </a:endParaRPr>
              </a:p>
            </p:txBody>
          </p:sp>
        </p:grpSp>
        <p:sp>
          <p:nvSpPr>
            <p:cNvPr id="12" name="文本框 44"/>
            <p:cNvSpPr txBox="1"/>
            <p:nvPr/>
          </p:nvSpPr>
          <p:spPr>
            <a:xfrm>
              <a:off x="2434868" y="1631895"/>
              <a:ext cx="7681956" cy="619913"/>
            </a:xfrm>
            <a:prstGeom prst="rect">
              <a:avLst/>
            </a:prstGeom>
            <a:noFill/>
          </p:spPr>
          <p:txBody>
            <a:bodyPr wrap="square" rtlCol="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UVN Van" panose="00000400000000000000" pitchFamily="2" charset="0"/>
                  <a:ea typeface="印品黑体" panose="00000500000000000000" pitchFamily="2" charset="-122"/>
                </a:rPr>
                <a:t>Vựa</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lúa</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lớn</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thứ</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hai</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của</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cả</a:t>
              </a:r>
              <a:r>
                <a:rPr kumimoji="0" lang="en-US" altLang="zh-CN" sz="3200" b="1" i="0" u="none" strike="noStrike" kern="1200" cap="none" spc="0" normalizeH="0" noProof="0" dirty="0">
                  <a:ln>
                    <a:noFill/>
                  </a:ln>
                  <a:solidFill>
                    <a:prstClr val="white"/>
                  </a:solidFill>
                  <a:effectLst/>
                  <a:uLnTx/>
                  <a:uFillTx/>
                  <a:latin typeface="UVN Van" panose="00000400000000000000" pitchFamily="2" charset="0"/>
                  <a:ea typeface="印品黑体" panose="00000500000000000000" pitchFamily="2" charset="-122"/>
                </a:rPr>
                <a:t> </a:t>
              </a:r>
              <a:r>
                <a:rPr kumimoji="0" lang="en-US" altLang="zh-CN" sz="3200" b="1" i="0" u="none" strike="noStrike" kern="1200" cap="none" spc="0" normalizeH="0" noProof="0" dirty="0" err="1">
                  <a:ln>
                    <a:noFill/>
                  </a:ln>
                  <a:solidFill>
                    <a:prstClr val="white"/>
                  </a:solidFill>
                  <a:effectLst/>
                  <a:uLnTx/>
                  <a:uFillTx/>
                  <a:latin typeface="UVN Van" panose="00000400000000000000" pitchFamily="2" charset="0"/>
                  <a:ea typeface="印品黑体" panose="00000500000000000000" pitchFamily="2" charset="-122"/>
                </a:rPr>
                <a:t>nước</a:t>
              </a:r>
              <a:endParaRPr kumimoji="0" lang="zh-CN" altLang="en-US" sz="3200" b="1" i="0" u="none" strike="noStrike" kern="1200" cap="none" spc="0" normalizeH="0" baseline="0" noProof="0" dirty="0">
                <a:ln>
                  <a:noFill/>
                </a:ln>
                <a:solidFill>
                  <a:prstClr val="white"/>
                </a:solidFill>
                <a:effectLst/>
                <a:uLnTx/>
                <a:uFillTx/>
                <a:latin typeface="UVN Van" panose="00000400000000000000" pitchFamily="2" charset="0"/>
                <a:ea typeface="印品黑体" panose="00000500000000000000" pitchFamily="2" charset="-122"/>
              </a:endParaRPr>
            </a:p>
          </p:txBody>
        </p:sp>
      </p:grpSp>
      <p:sp>
        <p:nvSpPr>
          <p:cNvPr id="21" name="Text Box 5"/>
          <p:cNvSpPr txBox="1">
            <a:spLocks noChangeArrowheads="1"/>
          </p:cNvSpPr>
          <p:nvPr/>
        </p:nvSpPr>
        <p:spPr bwMode="auto">
          <a:xfrm>
            <a:off x="715527" y="2025500"/>
            <a:ext cx="5719563" cy="523220"/>
          </a:xfrm>
          <a:prstGeom prst="rect">
            <a:avLst/>
          </a:prstGeom>
          <a:noFill/>
          <a:ln w="9525" cmpd="sng">
            <a:noFill/>
            <a:prstDash val="lg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dirty="0" err="1">
                <a:solidFill>
                  <a:srgbClr val="002060"/>
                </a:solidFill>
                <a:latin typeface="Times New Roman" panose="02020603050405020304" pitchFamily="18" charset="0"/>
                <a:cs typeface="Times New Roman" panose="02020603050405020304" pitchFamily="18" charset="0"/>
              </a:rPr>
              <a:t>Đọc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thầm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thông</a:t>
            </a:r>
            <a:r>
              <a:rPr lang="en-US" altLang="en-US" sz="2800" b="1" dirty="0">
                <a:solidFill>
                  <a:srgbClr val="002060"/>
                </a:solidFill>
                <a:latin typeface="Times New Roman" panose="02020603050405020304" pitchFamily="18" charset="0"/>
                <a:cs typeface="Times New Roman" panose="02020603050405020304" pitchFamily="18" charset="0"/>
              </a:rPr>
              <a:t> tin SGK </a:t>
            </a:r>
            <a:r>
              <a:rPr lang="en-US" altLang="en-US" sz="2800" b="1" dirty="0" err="1">
                <a:solidFill>
                  <a:srgbClr val="002060"/>
                </a:solidFill>
                <a:latin typeface="Times New Roman" panose="02020603050405020304" pitchFamily="18" charset="0"/>
                <a:cs typeface="Times New Roman" panose="02020603050405020304" pitchFamily="18" charset="0"/>
              </a:rPr>
              <a:t>trang</a:t>
            </a:r>
            <a:r>
              <a:rPr lang="en-US" altLang="en-US" sz="2800" b="1" dirty="0">
                <a:solidFill>
                  <a:srgbClr val="002060"/>
                </a:solidFill>
                <a:latin typeface="Times New Roman" panose="02020603050405020304" pitchFamily="18" charset="0"/>
                <a:cs typeface="Times New Roman" panose="02020603050405020304" pitchFamily="18" charset="0"/>
              </a:rPr>
              <a:t> 103</a:t>
            </a:r>
          </a:p>
        </p:txBody>
      </p:sp>
      <p:sp>
        <p:nvSpPr>
          <p:cNvPr id="22" name="Text Box 5"/>
          <p:cNvSpPr txBox="1">
            <a:spLocks noChangeArrowheads="1"/>
          </p:cNvSpPr>
          <p:nvPr/>
        </p:nvSpPr>
        <p:spPr bwMode="auto">
          <a:xfrm>
            <a:off x="1678771" y="3313195"/>
            <a:ext cx="72935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None/>
            </a:pPr>
            <a:r>
              <a:rPr lang="en-US" altLang="en-US" sz="2800" b="1" dirty="0" err="1">
                <a:solidFill>
                  <a:srgbClr val="002060"/>
                </a:solidFill>
                <a:latin typeface="Times New Roman" panose="02020603050405020304" pitchFamily="18" charset="0"/>
                <a:cs typeface="Times New Roman" panose="02020603050405020304" pitchFamily="18" charset="0"/>
              </a:rPr>
              <a:t>Đồng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bằng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Bắc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Bộ</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những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highlight>
                  <a:srgbClr val="00FFFF"/>
                </a:highlight>
                <a:latin typeface="Times New Roman" panose="02020603050405020304" pitchFamily="18" charset="0"/>
                <a:cs typeface="Times New Roman" panose="02020603050405020304" pitchFamily="18" charset="0"/>
              </a:rPr>
              <a:t>thuận</a:t>
            </a:r>
            <a:r>
              <a:rPr lang="en-US" altLang="en-US" sz="2800" b="1" dirty="0">
                <a:solidFill>
                  <a:srgbClr val="002060"/>
                </a:solidFill>
                <a:highlight>
                  <a:srgbClr val="00FFFF"/>
                </a:highlight>
                <a:latin typeface="Times New Roman" panose="02020603050405020304" pitchFamily="18" charset="0"/>
                <a:cs typeface="Times New Roman" panose="02020603050405020304" pitchFamily="18" charset="0"/>
              </a:rPr>
              <a:t> </a:t>
            </a:r>
            <a:r>
              <a:rPr lang="en-US" altLang="en-US" sz="2800" b="1" dirty="0" err="1">
                <a:solidFill>
                  <a:srgbClr val="002060"/>
                </a:solidFill>
                <a:highlight>
                  <a:srgbClr val="00FFFF"/>
                </a:highlight>
                <a:latin typeface="Times New Roman" panose="02020603050405020304" pitchFamily="18" charset="0"/>
                <a:cs typeface="Times New Roman" panose="02020603050405020304" pitchFamily="18" charset="0"/>
              </a:rPr>
              <a:t>lợi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để</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trở</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thành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vựa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lúa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lớn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nước</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83" y="3340356"/>
            <a:ext cx="1339450" cy="1598804"/>
          </a:xfrm>
          <a:prstGeom prst="rect">
            <a:avLst/>
          </a:prstGeom>
        </p:spPr>
      </p:pic>
      <p:sp>
        <p:nvSpPr>
          <p:cNvPr id="25" name="TextBox 24">
            <a:extLst>
              <a:ext uri="{FF2B5EF4-FFF2-40B4-BE49-F238E27FC236}">
                <a16:creationId xmlns:a16="http://schemas.microsoft.com/office/drawing/2014/main" id="{5525CC78-36EF-4128-9C58-A48931868806}"/>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extLst>
      <p:ext uri="{BB962C8B-B14F-4D97-AF65-F5344CB8AC3E}">
        <p14:creationId xmlns:p14="http://schemas.microsoft.com/office/powerpoint/2010/main" val="1372767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0" y="64031"/>
            <a:ext cx="9144000" cy="101787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415" y="1134660"/>
            <a:ext cx="6777990" cy="4008840"/>
          </a:xfrm>
          <a:prstGeom prst="rect">
            <a:avLst/>
          </a:prstGeom>
        </p:spPr>
      </p:pic>
      <p:sp>
        <p:nvSpPr>
          <p:cNvPr id="7" name="Text Box 5"/>
          <p:cNvSpPr txBox="1">
            <a:spLocks noChangeArrowheads="1"/>
          </p:cNvSpPr>
          <p:nvPr/>
        </p:nvSpPr>
        <p:spPr bwMode="auto">
          <a:xfrm>
            <a:off x="2496344" y="1321025"/>
            <a:ext cx="456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0" algn="ctr">
              <a:buNone/>
              <a:defRPr/>
            </a:pPr>
            <a:r>
              <a:rPr lang="vi-VN" altLang="en-US" sz="2800" b="1" dirty="0">
                <a:solidFill>
                  <a:schemeClr val="bg1"/>
                </a:solidFill>
                <a:latin typeface="Times New Roman" panose="02020603050405020304" pitchFamily="18" charset="0"/>
                <a:cs typeface="Times New Roman" panose="02020603050405020304" pitchFamily="18" charset="0"/>
              </a:rPr>
              <a:t>Đất phù sa màu mỡ</a:t>
            </a:r>
          </a:p>
        </p:txBody>
      </p:sp>
      <p:sp>
        <p:nvSpPr>
          <p:cNvPr id="8" name="Rectangle 7"/>
          <p:cNvSpPr/>
          <p:nvPr/>
        </p:nvSpPr>
        <p:spPr>
          <a:xfrm>
            <a:off x="3024353" y="2132232"/>
            <a:ext cx="3284874" cy="523220"/>
          </a:xfrm>
          <a:prstGeom prst="rect">
            <a:avLst/>
          </a:prstGeom>
        </p:spPr>
        <p:txBody>
          <a:bodyPr wrap="none">
            <a:spAutoFit/>
          </a:bodyPr>
          <a:lstStyle/>
          <a:p>
            <a:pPr algn="ctr">
              <a:defRPr/>
            </a:pPr>
            <a:r>
              <a:rPr lang="vi-VN" altLang="en-US" sz="2800" b="1" dirty="0">
                <a:solidFill>
                  <a:schemeClr val="bg1"/>
                </a:solidFill>
                <a:latin typeface="Times New Roman" panose="02020603050405020304" pitchFamily="18" charset="0"/>
                <a:cs typeface="Times New Roman" panose="02020603050405020304" pitchFamily="18" charset="0"/>
              </a:rPr>
              <a:t>Nguồn nước dồi dào</a:t>
            </a:r>
          </a:p>
        </p:txBody>
      </p:sp>
      <p:sp>
        <p:nvSpPr>
          <p:cNvPr id="9" name="Rectangle 8"/>
          <p:cNvSpPr/>
          <p:nvPr/>
        </p:nvSpPr>
        <p:spPr>
          <a:xfrm>
            <a:off x="2007451" y="2830963"/>
            <a:ext cx="5540187" cy="954107"/>
          </a:xfrm>
          <a:prstGeom prst="rect">
            <a:avLst/>
          </a:prstGeom>
        </p:spPr>
        <p:txBody>
          <a:bodyPr wrap="square">
            <a:spAutoFit/>
          </a:bodyPr>
          <a:lstStyle/>
          <a:p>
            <a:pPr algn="ctr">
              <a:defRPr/>
            </a:pPr>
            <a:r>
              <a:rPr lang="vi-VN" altLang="en-US" sz="2800" b="1" dirty="0">
                <a:solidFill>
                  <a:schemeClr val="bg1"/>
                </a:solidFill>
                <a:latin typeface="Times New Roman" panose="02020603050405020304" pitchFamily="18" charset="0"/>
                <a:cs typeface="Times New Roman" panose="02020603050405020304" pitchFamily="18" charset="0"/>
              </a:rPr>
              <a:t>Người dân có nhiều</a:t>
            </a:r>
            <a:r>
              <a:rPr lang="en-US"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Times New Roman" panose="02020603050405020304" pitchFamily="18" charset="0"/>
                <a:cs typeface="Times New Roman" panose="02020603050405020304" pitchFamily="18" charset="0"/>
              </a:rPr>
              <a:t>kinh nghiệm trồng lúa</a:t>
            </a:r>
          </a:p>
        </p:txBody>
      </p:sp>
      <p:sp>
        <p:nvSpPr>
          <p:cNvPr id="11" name="Text Box 5"/>
          <p:cNvSpPr txBox="1">
            <a:spLocks noChangeArrowheads="1"/>
          </p:cNvSpPr>
          <p:nvPr/>
        </p:nvSpPr>
        <p:spPr bwMode="auto">
          <a:xfrm>
            <a:off x="1078395" y="64032"/>
            <a:ext cx="71767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 typeface="Wingdings" panose="05000000000000000000" pitchFamily="2" charset="2"/>
              <a:buNone/>
            </a:pPr>
            <a:r>
              <a:rPr lang="en-US" altLang="en-US" sz="2800" b="1" dirty="0" err="1">
                <a:solidFill>
                  <a:srgbClr val="002060"/>
                </a:solidFill>
                <a:latin typeface="Times New Roman" panose="02020603050405020304" pitchFamily="18" charset="0"/>
                <a:cs typeface="Times New Roman" panose="02020603050405020304" pitchFamily="18" charset="0"/>
              </a:rPr>
              <a:t>Đồng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bằng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Bắc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Bộ</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những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highlight>
                  <a:srgbClr val="00FFFF"/>
                </a:highlight>
                <a:latin typeface="Times New Roman" panose="02020603050405020304" pitchFamily="18" charset="0"/>
                <a:cs typeface="Times New Roman" panose="02020603050405020304" pitchFamily="18" charset="0"/>
              </a:rPr>
              <a:t>thuận</a:t>
            </a:r>
            <a:r>
              <a:rPr lang="en-US" altLang="en-US" sz="2800" b="1" dirty="0">
                <a:solidFill>
                  <a:srgbClr val="002060"/>
                </a:solidFill>
                <a:highlight>
                  <a:srgbClr val="00FFFF"/>
                </a:highlight>
                <a:latin typeface="Times New Roman" panose="02020603050405020304" pitchFamily="18" charset="0"/>
                <a:cs typeface="Times New Roman" panose="02020603050405020304" pitchFamily="18" charset="0"/>
              </a:rPr>
              <a:t> </a:t>
            </a:r>
            <a:r>
              <a:rPr lang="en-US" altLang="en-US" sz="2800" b="1" dirty="0" err="1">
                <a:solidFill>
                  <a:srgbClr val="002060"/>
                </a:solidFill>
                <a:highlight>
                  <a:srgbClr val="00FFFF"/>
                </a:highlight>
                <a:latin typeface="Times New Roman" panose="02020603050405020304" pitchFamily="18" charset="0"/>
                <a:cs typeface="Times New Roman" panose="02020603050405020304" pitchFamily="18" charset="0"/>
              </a:rPr>
              <a:t>lợi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nào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để</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trở</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thành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vựa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lúa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lớn</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thứ</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hai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của</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nước</a:t>
            </a:r>
            <a:r>
              <a:rPr lang="en-US" altLang="en-US" sz="2800" b="1" dirty="0">
                <a:solidFill>
                  <a:srgbClr val="002060"/>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5" y="2957814"/>
            <a:ext cx="2185685" cy="218568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419" y="336053"/>
            <a:ext cx="807232" cy="963534"/>
          </a:xfrm>
          <a:prstGeom prst="rect">
            <a:avLst/>
          </a:prstGeom>
        </p:spPr>
      </p:pic>
      <p:sp>
        <p:nvSpPr>
          <p:cNvPr id="13" name="TextBox 12">
            <a:extLst>
              <a:ext uri="{FF2B5EF4-FFF2-40B4-BE49-F238E27FC236}">
                <a16:creationId xmlns:a16="http://schemas.microsoft.com/office/drawing/2014/main" id="{E0FBC50E-8548-4BD8-8DBC-244D0586C8ED}"/>
              </a:ext>
            </a:extLst>
          </p:cNvPr>
          <p:cNvSpPr txBox="1"/>
          <p:nvPr/>
        </p:nvSpPr>
        <p:spPr>
          <a:xfrm>
            <a:off x="0" y="2680922"/>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extLst>
      <p:ext uri="{BB962C8B-B14F-4D97-AF65-F5344CB8AC3E}">
        <p14:creationId xmlns:p14="http://schemas.microsoft.com/office/powerpoint/2010/main" val="3384703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ban do"/>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37435" y="1751935"/>
            <a:ext cx="6366510" cy="36804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7"/>
          <p:cNvSpPr>
            <a:spLocks/>
          </p:cNvSpPr>
          <p:nvPr/>
        </p:nvSpPr>
        <p:spPr bwMode="auto">
          <a:xfrm>
            <a:off x="4088225" y="2459716"/>
            <a:ext cx="2776506" cy="1156042"/>
          </a:xfrm>
          <a:custGeom>
            <a:avLst/>
            <a:gdLst>
              <a:gd name="T0" fmla="*/ 0 w 2512"/>
              <a:gd name="T1" fmla="*/ 2147483646 h 888"/>
              <a:gd name="T2" fmla="*/ 2147483646 w 2512"/>
              <a:gd name="T3" fmla="*/ 2147483646 h 888"/>
              <a:gd name="T4" fmla="*/ 2147483646 w 2512"/>
              <a:gd name="T5" fmla="*/ 2147483646 h 888"/>
              <a:gd name="T6" fmla="*/ 2147483646 w 2512"/>
              <a:gd name="T7" fmla="*/ 2147483646 h 888"/>
              <a:gd name="T8" fmla="*/ 2147483646 w 2512"/>
              <a:gd name="T9" fmla="*/ 2147483646 h 888"/>
              <a:gd name="T10" fmla="*/ 2147483646 w 2512"/>
              <a:gd name="T11" fmla="*/ 2147483646 h 888"/>
              <a:gd name="T12" fmla="*/ 2147483646 w 2512"/>
              <a:gd name="T13" fmla="*/ 2147483646 h 888"/>
              <a:gd name="T14" fmla="*/ 2147483646 w 2512"/>
              <a:gd name="T15" fmla="*/ 2147483646 h 888"/>
              <a:gd name="T16" fmla="*/ 2147483646 w 2512"/>
              <a:gd name="T17" fmla="*/ 2147483646 h 888"/>
              <a:gd name="T18" fmla="*/ 2147483646 w 2512"/>
              <a:gd name="T19" fmla="*/ 2147483646 h 888"/>
              <a:gd name="T20" fmla="*/ 2147483646 w 2512"/>
              <a:gd name="T21" fmla="*/ 2147483646 h 888"/>
              <a:gd name="T22" fmla="*/ 2147483646 w 2512"/>
              <a:gd name="T23" fmla="*/ 0 h 888"/>
              <a:gd name="T24" fmla="*/ 2147483646 w 2512"/>
              <a:gd name="T25" fmla="*/ 2147483646 h 888"/>
              <a:gd name="T26" fmla="*/ 2147483646 w 2512"/>
              <a:gd name="T27" fmla="*/ 2147483646 h 888"/>
              <a:gd name="T28" fmla="*/ 2147483646 w 2512"/>
              <a:gd name="T29" fmla="*/ 2147483646 h 888"/>
              <a:gd name="T30" fmla="*/ 2147483646 w 2512"/>
              <a:gd name="T31" fmla="*/ 2147483646 h 888"/>
              <a:gd name="T32" fmla="*/ 2147483646 w 2512"/>
              <a:gd name="T33" fmla="*/ 2147483646 h 888"/>
              <a:gd name="T34" fmla="*/ 2147483646 w 2512"/>
              <a:gd name="T35" fmla="*/ 2147483646 h 888"/>
              <a:gd name="T36" fmla="*/ 2147483646 w 2512"/>
              <a:gd name="T37" fmla="*/ 2147483646 h 888"/>
              <a:gd name="T38" fmla="*/ 2147483646 w 2512"/>
              <a:gd name="T39" fmla="*/ 2147483646 h 888"/>
              <a:gd name="T40" fmla="*/ 2147483646 w 2512"/>
              <a:gd name="T41" fmla="*/ 2147483646 h 888"/>
              <a:gd name="T42" fmla="*/ 2147483646 w 2512"/>
              <a:gd name="T43" fmla="*/ 2147483646 h 888"/>
              <a:gd name="T44" fmla="*/ 2147483646 w 2512"/>
              <a:gd name="T45" fmla="*/ 2147483646 h 888"/>
              <a:gd name="T46" fmla="*/ 2147483646 w 2512"/>
              <a:gd name="T47" fmla="*/ 2147483646 h 888"/>
              <a:gd name="T48" fmla="*/ 2147483646 w 2512"/>
              <a:gd name="T49" fmla="*/ 2147483646 h 888"/>
              <a:gd name="T50" fmla="*/ 2147483646 w 2512"/>
              <a:gd name="T51" fmla="*/ 2147483646 h 888"/>
              <a:gd name="T52" fmla="*/ 2147483646 w 2512"/>
              <a:gd name="T53" fmla="*/ 2147483646 h 888"/>
              <a:gd name="T54" fmla="*/ 2147483646 w 2512"/>
              <a:gd name="T55" fmla="*/ 2147483646 h 888"/>
              <a:gd name="T56" fmla="*/ 2147483646 w 2512"/>
              <a:gd name="T57" fmla="*/ 2147483646 h 8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12"/>
              <a:gd name="T88" fmla="*/ 0 h 888"/>
              <a:gd name="T89" fmla="*/ 2512 w 2512"/>
              <a:gd name="T90" fmla="*/ 888 h 8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12" h="888">
                <a:moveTo>
                  <a:pt x="0" y="264"/>
                </a:moveTo>
                <a:cubicBezTo>
                  <a:pt x="13" y="224"/>
                  <a:pt x="0" y="243"/>
                  <a:pt x="56" y="224"/>
                </a:cubicBezTo>
                <a:cubicBezTo>
                  <a:pt x="74" y="218"/>
                  <a:pt x="85" y="193"/>
                  <a:pt x="104" y="192"/>
                </a:cubicBezTo>
                <a:cubicBezTo>
                  <a:pt x="147" y="189"/>
                  <a:pt x="189" y="186"/>
                  <a:pt x="232" y="184"/>
                </a:cubicBezTo>
                <a:cubicBezTo>
                  <a:pt x="309" y="181"/>
                  <a:pt x="387" y="179"/>
                  <a:pt x="464" y="176"/>
                </a:cubicBezTo>
                <a:cubicBezTo>
                  <a:pt x="472" y="179"/>
                  <a:pt x="484" y="176"/>
                  <a:pt x="488" y="184"/>
                </a:cubicBezTo>
                <a:cubicBezTo>
                  <a:pt x="492" y="192"/>
                  <a:pt x="476" y="200"/>
                  <a:pt x="480" y="208"/>
                </a:cubicBezTo>
                <a:cubicBezTo>
                  <a:pt x="484" y="216"/>
                  <a:pt x="496" y="213"/>
                  <a:pt x="504" y="216"/>
                </a:cubicBezTo>
                <a:cubicBezTo>
                  <a:pt x="664" y="206"/>
                  <a:pt x="644" y="242"/>
                  <a:pt x="664" y="112"/>
                </a:cubicBezTo>
                <a:cubicBezTo>
                  <a:pt x="665" y="104"/>
                  <a:pt x="669" y="96"/>
                  <a:pt x="672" y="88"/>
                </a:cubicBezTo>
                <a:cubicBezTo>
                  <a:pt x="649" y="53"/>
                  <a:pt x="676" y="18"/>
                  <a:pt x="720" y="16"/>
                </a:cubicBezTo>
                <a:cubicBezTo>
                  <a:pt x="893" y="8"/>
                  <a:pt x="1240" y="0"/>
                  <a:pt x="1240" y="0"/>
                </a:cubicBezTo>
                <a:cubicBezTo>
                  <a:pt x="1280" y="3"/>
                  <a:pt x="1320" y="2"/>
                  <a:pt x="1360" y="8"/>
                </a:cubicBezTo>
                <a:cubicBezTo>
                  <a:pt x="1385" y="12"/>
                  <a:pt x="1407" y="30"/>
                  <a:pt x="1432" y="32"/>
                </a:cubicBezTo>
                <a:cubicBezTo>
                  <a:pt x="1461" y="35"/>
                  <a:pt x="1491" y="37"/>
                  <a:pt x="1520" y="40"/>
                </a:cubicBezTo>
                <a:cubicBezTo>
                  <a:pt x="1549" y="50"/>
                  <a:pt x="1570" y="64"/>
                  <a:pt x="1600" y="72"/>
                </a:cubicBezTo>
                <a:cubicBezTo>
                  <a:pt x="1620" y="102"/>
                  <a:pt x="1644" y="116"/>
                  <a:pt x="1672" y="136"/>
                </a:cubicBezTo>
                <a:cubicBezTo>
                  <a:pt x="1745" y="188"/>
                  <a:pt x="1817" y="242"/>
                  <a:pt x="1904" y="264"/>
                </a:cubicBezTo>
                <a:cubicBezTo>
                  <a:pt x="1934" y="287"/>
                  <a:pt x="1956" y="316"/>
                  <a:pt x="1992" y="328"/>
                </a:cubicBezTo>
                <a:cubicBezTo>
                  <a:pt x="2044" y="380"/>
                  <a:pt x="2109" y="413"/>
                  <a:pt x="2160" y="464"/>
                </a:cubicBezTo>
                <a:cubicBezTo>
                  <a:pt x="2178" y="482"/>
                  <a:pt x="2185" y="508"/>
                  <a:pt x="2200" y="528"/>
                </a:cubicBezTo>
                <a:cubicBezTo>
                  <a:pt x="2215" y="548"/>
                  <a:pt x="2232" y="565"/>
                  <a:pt x="2248" y="584"/>
                </a:cubicBezTo>
                <a:cubicBezTo>
                  <a:pt x="2285" y="630"/>
                  <a:pt x="2254" y="609"/>
                  <a:pt x="2304" y="624"/>
                </a:cubicBezTo>
                <a:cubicBezTo>
                  <a:pt x="2320" y="629"/>
                  <a:pt x="2352" y="640"/>
                  <a:pt x="2352" y="640"/>
                </a:cubicBezTo>
                <a:cubicBezTo>
                  <a:pt x="2387" y="628"/>
                  <a:pt x="2396" y="633"/>
                  <a:pt x="2416" y="664"/>
                </a:cubicBezTo>
                <a:cubicBezTo>
                  <a:pt x="2407" y="717"/>
                  <a:pt x="2419" y="749"/>
                  <a:pt x="2432" y="800"/>
                </a:cubicBezTo>
                <a:cubicBezTo>
                  <a:pt x="2429" y="811"/>
                  <a:pt x="2416" y="824"/>
                  <a:pt x="2424" y="832"/>
                </a:cubicBezTo>
                <a:cubicBezTo>
                  <a:pt x="2427" y="835"/>
                  <a:pt x="2497" y="852"/>
                  <a:pt x="2512" y="856"/>
                </a:cubicBezTo>
                <a:cubicBezTo>
                  <a:pt x="2494" y="883"/>
                  <a:pt x="2503" y="873"/>
                  <a:pt x="2488" y="888"/>
                </a:cubicBezTo>
              </a:path>
            </a:pathLst>
          </a:custGeom>
          <a:noFill/>
          <a:ln w="57150" cap="sq">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2" name="Freeform 8"/>
          <p:cNvSpPr>
            <a:spLocks/>
          </p:cNvSpPr>
          <p:nvPr/>
        </p:nvSpPr>
        <p:spPr bwMode="auto">
          <a:xfrm>
            <a:off x="4141280" y="3356238"/>
            <a:ext cx="2705767" cy="1499119"/>
          </a:xfrm>
          <a:custGeom>
            <a:avLst/>
            <a:gdLst>
              <a:gd name="T0" fmla="*/ 2147483646 w 2308"/>
              <a:gd name="T1" fmla="*/ 2147483646 h 1525"/>
              <a:gd name="T2" fmla="*/ 2147483646 w 2308"/>
              <a:gd name="T3" fmla="*/ 2147483646 h 1525"/>
              <a:gd name="T4" fmla="*/ 2147483646 w 2308"/>
              <a:gd name="T5" fmla="*/ 2147483646 h 1525"/>
              <a:gd name="T6" fmla="*/ 2147483646 w 2308"/>
              <a:gd name="T7" fmla="*/ 2147483646 h 1525"/>
              <a:gd name="T8" fmla="*/ 2147483646 w 2308"/>
              <a:gd name="T9" fmla="*/ 2147483646 h 1525"/>
              <a:gd name="T10" fmla="*/ 2147483646 w 2308"/>
              <a:gd name="T11" fmla="*/ 2147483646 h 1525"/>
              <a:gd name="T12" fmla="*/ 2147483646 w 2308"/>
              <a:gd name="T13" fmla="*/ 2147483646 h 1525"/>
              <a:gd name="T14" fmla="*/ 2147483646 w 2308"/>
              <a:gd name="T15" fmla="*/ 2147483646 h 1525"/>
              <a:gd name="T16" fmla="*/ 2147483646 w 2308"/>
              <a:gd name="T17" fmla="*/ 2147483646 h 1525"/>
              <a:gd name="T18" fmla="*/ 2147483646 w 2308"/>
              <a:gd name="T19" fmla="*/ 2147483646 h 1525"/>
              <a:gd name="T20" fmla="*/ 2147483646 w 2308"/>
              <a:gd name="T21" fmla="*/ 2147483646 h 1525"/>
              <a:gd name="T22" fmla="*/ 2147483646 w 2308"/>
              <a:gd name="T23" fmla="*/ 2147483646 h 1525"/>
              <a:gd name="T24" fmla="*/ 2147483646 w 2308"/>
              <a:gd name="T25" fmla="*/ 2147483646 h 1525"/>
              <a:gd name="T26" fmla="*/ 2147483646 w 2308"/>
              <a:gd name="T27" fmla="*/ 2147483646 h 1525"/>
              <a:gd name="T28" fmla="*/ 2147483646 w 2308"/>
              <a:gd name="T29" fmla="*/ 2147483646 h 1525"/>
              <a:gd name="T30" fmla="*/ 2147483646 w 2308"/>
              <a:gd name="T31" fmla="*/ 2147483646 h 1525"/>
              <a:gd name="T32" fmla="*/ 2147483646 w 2308"/>
              <a:gd name="T33" fmla="*/ 2147483646 h 1525"/>
              <a:gd name="T34" fmla="*/ 2147483646 w 2308"/>
              <a:gd name="T35" fmla="*/ 2147483646 h 1525"/>
              <a:gd name="T36" fmla="*/ 2147483646 w 2308"/>
              <a:gd name="T37" fmla="*/ 2147483646 h 1525"/>
              <a:gd name="T38" fmla="*/ 2147483646 w 2308"/>
              <a:gd name="T39" fmla="*/ 2147483646 h 1525"/>
              <a:gd name="T40" fmla="*/ 2147483646 w 2308"/>
              <a:gd name="T41" fmla="*/ 2147483646 h 1525"/>
              <a:gd name="T42" fmla="*/ 2147483646 w 2308"/>
              <a:gd name="T43" fmla="*/ 2147483646 h 1525"/>
              <a:gd name="T44" fmla="*/ 2147483646 w 2308"/>
              <a:gd name="T45" fmla="*/ 2147483646 h 1525"/>
              <a:gd name="T46" fmla="*/ 2147483646 w 2308"/>
              <a:gd name="T47" fmla="*/ 2147483646 h 1525"/>
              <a:gd name="T48" fmla="*/ 2147483646 w 2308"/>
              <a:gd name="T49" fmla="*/ 2147483646 h 1525"/>
              <a:gd name="T50" fmla="*/ 2147483646 w 2308"/>
              <a:gd name="T51" fmla="*/ 2147483646 h 1525"/>
              <a:gd name="T52" fmla="*/ 2147483646 w 2308"/>
              <a:gd name="T53" fmla="*/ 2147483646 h 1525"/>
              <a:gd name="T54" fmla="*/ 2147483646 w 2308"/>
              <a:gd name="T55" fmla="*/ 2147483646 h 1525"/>
              <a:gd name="T56" fmla="*/ 2147483646 w 2308"/>
              <a:gd name="T57" fmla="*/ 2147483646 h 1525"/>
              <a:gd name="T58" fmla="*/ 2147483646 w 2308"/>
              <a:gd name="T59" fmla="*/ 2147483646 h 1525"/>
              <a:gd name="T60" fmla="*/ 2147483646 w 2308"/>
              <a:gd name="T61" fmla="*/ 2147483646 h 1525"/>
              <a:gd name="T62" fmla="*/ 2147483646 w 2308"/>
              <a:gd name="T63" fmla="*/ 2147483646 h 1525"/>
              <a:gd name="T64" fmla="*/ 2147483646 w 2308"/>
              <a:gd name="T65" fmla="*/ 2147483646 h 1525"/>
              <a:gd name="T66" fmla="*/ 2147483646 w 2308"/>
              <a:gd name="T67" fmla="*/ 2147483646 h 1525"/>
              <a:gd name="T68" fmla="*/ 2147483646 w 2308"/>
              <a:gd name="T69" fmla="*/ 2147483646 h 1525"/>
              <a:gd name="T70" fmla="*/ 2147483646 w 2308"/>
              <a:gd name="T71" fmla="*/ 2147483646 h 1525"/>
              <a:gd name="T72" fmla="*/ 2147483646 w 2308"/>
              <a:gd name="T73" fmla="*/ 2147483646 h 1525"/>
              <a:gd name="T74" fmla="*/ 2147483646 w 2308"/>
              <a:gd name="T75" fmla="*/ 2147483646 h 1525"/>
              <a:gd name="T76" fmla="*/ 2147483646 w 2308"/>
              <a:gd name="T77" fmla="*/ 2147483646 h 1525"/>
              <a:gd name="T78" fmla="*/ 2147483646 w 2308"/>
              <a:gd name="T79" fmla="*/ 2147483646 h 1525"/>
              <a:gd name="T80" fmla="*/ 2147483646 w 2308"/>
              <a:gd name="T81" fmla="*/ 2147483646 h 1525"/>
              <a:gd name="T82" fmla="*/ 2147483646 w 2308"/>
              <a:gd name="T83" fmla="*/ 2147483646 h 1525"/>
              <a:gd name="T84" fmla="*/ 2147483646 w 2308"/>
              <a:gd name="T85" fmla="*/ 2147483646 h 1525"/>
              <a:gd name="T86" fmla="*/ 2147483646 w 2308"/>
              <a:gd name="T87" fmla="*/ 2147483646 h 1525"/>
              <a:gd name="T88" fmla="*/ 2147483646 w 2308"/>
              <a:gd name="T89" fmla="*/ 2147483646 h 1525"/>
              <a:gd name="T90" fmla="*/ 0 w 2308"/>
              <a:gd name="T91" fmla="*/ 0 h 15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08"/>
              <a:gd name="T139" fmla="*/ 0 h 1525"/>
              <a:gd name="T140" fmla="*/ 2308 w 2308"/>
              <a:gd name="T141" fmla="*/ 1525 h 15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08" h="1525">
                <a:moveTo>
                  <a:pt x="2280" y="272"/>
                </a:moveTo>
                <a:cubicBezTo>
                  <a:pt x="2275" y="382"/>
                  <a:pt x="2308" y="430"/>
                  <a:pt x="2232" y="480"/>
                </a:cubicBezTo>
                <a:cubicBezTo>
                  <a:pt x="2221" y="513"/>
                  <a:pt x="2214" y="532"/>
                  <a:pt x="2184" y="552"/>
                </a:cubicBezTo>
                <a:cubicBezTo>
                  <a:pt x="2176" y="624"/>
                  <a:pt x="2179" y="649"/>
                  <a:pt x="2120" y="688"/>
                </a:cubicBezTo>
                <a:cubicBezTo>
                  <a:pt x="2117" y="707"/>
                  <a:pt x="2120" y="727"/>
                  <a:pt x="2112" y="744"/>
                </a:cubicBezTo>
                <a:cubicBezTo>
                  <a:pt x="2101" y="768"/>
                  <a:pt x="2040" y="776"/>
                  <a:pt x="2040" y="776"/>
                </a:cubicBezTo>
                <a:cubicBezTo>
                  <a:pt x="2035" y="784"/>
                  <a:pt x="2032" y="794"/>
                  <a:pt x="2024" y="800"/>
                </a:cubicBezTo>
                <a:cubicBezTo>
                  <a:pt x="2017" y="805"/>
                  <a:pt x="2005" y="801"/>
                  <a:pt x="2000" y="808"/>
                </a:cubicBezTo>
                <a:cubicBezTo>
                  <a:pt x="1985" y="829"/>
                  <a:pt x="1984" y="856"/>
                  <a:pt x="1976" y="880"/>
                </a:cubicBezTo>
                <a:cubicBezTo>
                  <a:pt x="1956" y="910"/>
                  <a:pt x="1947" y="942"/>
                  <a:pt x="1936" y="976"/>
                </a:cubicBezTo>
                <a:cubicBezTo>
                  <a:pt x="1927" y="1003"/>
                  <a:pt x="1904" y="1024"/>
                  <a:pt x="1888" y="1048"/>
                </a:cubicBezTo>
                <a:cubicBezTo>
                  <a:pt x="1869" y="1077"/>
                  <a:pt x="1842" y="1122"/>
                  <a:pt x="1816" y="1144"/>
                </a:cubicBezTo>
                <a:cubicBezTo>
                  <a:pt x="1802" y="1157"/>
                  <a:pt x="1768" y="1176"/>
                  <a:pt x="1768" y="1176"/>
                </a:cubicBezTo>
                <a:cubicBezTo>
                  <a:pt x="1731" y="1231"/>
                  <a:pt x="1695" y="1232"/>
                  <a:pt x="1632" y="1240"/>
                </a:cubicBezTo>
                <a:cubicBezTo>
                  <a:pt x="1627" y="1248"/>
                  <a:pt x="1624" y="1258"/>
                  <a:pt x="1616" y="1264"/>
                </a:cubicBezTo>
                <a:cubicBezTo>
                  <a:pt x="1609" y="1269"/>
                  <a:pt x="1597" y="1266"/>
                  <a:pt x="1592" y="1272"/>
                </a:cubicBezTo>
                <a:cubicBezTo>
                  <a:pt x="1544" y="1329"/>
                  <a:pt x="1606" y="1302"/>
                  <a:pt x="1552" y="1320"/>
                </a:cubicBezTo>
                <a:cubicBezTo>
                  <a:pt x="1510" y="1306"/>
                  <a:pt x="1503" y="1339"/>
                  <a:pt x="1456" y="1344"/>
                </a:cubicBezTo>
                <a:cubicBezTo>
                  <a:pt x="1429" y="1347"/>
                  <a:pt x="1403" y="1349"/>
                  <a:pt x="1376" y="1352"/>
                </a:cubicBezTo>
                <a:cubicBezTo>
                  <a:pt x="1328" y="1336"/>
                  <a:pt x="1371" y="1341"/>
                  <a:pt x="1344" y="1368"/>
                </a:cubicBezTo>
                <a:cubicBezTo>
                  <a:pt x="1338" y="1374"/>
                  <a:pt x="1328" y="1373"/>
                  <a:pt x="1320" y="1376"/>
                </a:cubicBezTo>
                <a:cubicBezTo>
                  <a:pt x="1268" y="1359"/>
                  <a:pt x="1266" y="1359"/>
                  <a:pt x="1216" y="1376"/>
                </a:cubicBezTo>
                <a:cubicBezTo>
                  <a:pt x="1209" y="1425"/>
                  <a:pt x="1215" y="1446"/>
                  <a:pt x="1176" y="1472"/>
                </a:cubicBezTo>
                <a:cubicBezTo>
                  <a:pt x="1148" y="1513"/>
                  <a:pt x="1173" y="1525"/>
                  <a:pt x="1120" y="1512"/>
                </a:cubicBezTo>
                <a:cubicBezTo>
                  <a:pt x="1083" y="1487"/>
                  <a:pt x="1062" y="1487"/>
                  <a:pt x="1016" y="1480"/>
                </a:cubicBezTo>
                <a:cubicBezTo>
                  <a:pt x="979" y="1468"/>
                  <a:pt x="945" y="1470"/>
                  <a:pt x="912" y="1448"/>
                </a:cubicBezTo>
                <a:cubicBezTo>
                  <a:pt x="881" y="1356"/>
                  <a:pt x="924" y="1490"/>
                  <a:pt x="896" y="1232"/>
                </a:cubicBezTo>
                <a:cubicBezTo>
                  <a:pt x="890" y="1171"/>
                  <a:pt x="811" y="1132"/>
                  <a:pt x="768" y="1104"/>
                </a:cubicBezTo>
                <a:cubicBezTo>
                  <a:pt x="740" y="1062"/>
                  <a:pt x="768" y="1093"/>
                  <a:pt x="720" y="1072"/>
                </a:cubicBezTo>
                <a:cubicBezTo>
                  <a:pt x="681" y="1055"/>
                  <a:pt x="689" y="1036"/>
                  <a:pt x="640" y="1024"/>
                </a:cubicBezTo>
                <a:cubicBezTo>
                  <a:pt x="594" y="955"/>
                  <a:pt x="655" y="1036"/>
                  <a:pt x="600" y="992"/>
                </a:cubicBezTo>
                <a:cubicBezTo>
                  <a:pt x="573" y="970"/>
                  <a:pt x="593" y="969"/>
                  <a:pt x="576" y="944"/>
                </a:cubicBezTo>
                <a:cubicBezTo>
                  <a:pt x="570" y="935"/>
                  <a:pt x="560" y="928"/>
                  <a:pt x="552" y="920"/>
                </a:cubicBezTo>
                <a:cubicBezTo>
                  <a:pt x="530" y="854"/>
                  <a:pt x="511" y="789"/>
                  <a:pt x="480" y="728"/>
                </a:cubicBezTo>
                <a:cubicBezTo>
                  <a:pt x="463" y="694"/>
                  <a:pt x="457" y="662"/>
                  <a:pt x="424" y="640"/>
                </a:cubicBezTo>
                <a:cubicBezTo>
                  <a:pt x="381" y="576"/>
                  <a:pt x="437" y="653"/>
                  <a:pt x="384" y="600"/>
                </a:cubicBezTo>
                <a:cubicBezTo>
                  <a:pt x="357" y="573"/>
                  <a:pt x="363" y="552"/>
                  <a:pt x="328" y="528"/>
                </a:cubicBezTo>
                <a:cubicBezTo>
                  <a:pt x="296" y="480"/>
                  <a:pt x="256" y="424"/>
                  <a:pt x="208" y="392"/>
                </a:cubicBezTo>
                <a:cubicBezTo>
                  <a:pt x="199" y="374"/>
                  <a:pt x="193" y="354"/>
                  <a:pt x="184" y="336"/>
                </a:cubicBezTo>
                <a:cubicBezTo>
                  <a:pt x="163" y="293"/>
                  <a:pt x="176" y="328"/>
                  <a:pt x="144" y="296"/>
                </a:cubicBezTo>
                <a:cubicBezTo>
                  <a:pt x="118" y="270"/>
                  <a:pt x="104" y="245"/>
                  <a:pt x="72" y="224"/>
                </a:cubicBezTo>
                <a:cubicBezTo>
                  <a:pt x="57" y="202"/>
                  <a:pt x="43" y="176"/>
                  <a:pt x="32" y="152"/>
                </a:cubicBezTo>
                <a:cubicBezTo>
                  <a:pt x="25" y="137"/>
                  <a:pt x="21" y="120"/>
                  <a:pt x="16" y="104"/>
                </a:cubicBezTo>
                <a:cubicBezTo>
                  <a:pt x="13" y="96"/>
                  <a:pt x="8" y="80"/>
                  <a:pt x="8" y="80"/>
                </a:cubicBezTo>
                <a:cubicBezTo>
                  <a:pt x="0" y="5"/>
                  <a:pt x="0" y="32"/>
                  <a:pt x="0" y="0"/>
                </a:cubicBezTo>
              </a:path>
            </a:pathLst>
          </a:custGeom>
          <a:noFill/>
          <a:ln w="57150" cap="sq">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3" name="Freeform 9"/>
          <p:cNvSpPr>
            <a:spLocks/>
          </p:cNvSpPr>
          <p:nvPr/>
        </p:nvSpPr>
        <p:spPr bwMode="auto">
          <a:xfrm>
            <a:off x="4027731" y="2835283"/>
            <a:ext cx="159163" cy="519039"/>
          </a:xfrm>
          <a:custGeom>
            <a:avLst/>
            <a:gdLst>
              <a:gd name="T0" fmla="*/ 2147483646 w 280"/>
              <a:gd name="T1" fmla="*/ 0 h 520"/>
              <a:gd name="T2" fmla="*/ 2147483646 w 280"/>
              <a:gd name="T3" fmla="*/ 2147483646 h 520"/>
              <a:gd name="T4" fmla="*/ 2147483646 w 280"/>
              <a:gd name="T5" fmla="*/ 2147483646 h 520"/>
              <a:gd name="T6" fmla="*/ 2147483646 w 280"/>
              <a:gd name="T7" fmla="*/ 2147483646 h 520"/>
              <a:gd name="T8" fmla="*/ 2147483646 w 280"/>
              <a:gd name="T9" fmla="*/ 2147483646 h 520"/>
              <a:gd name="T10" fmla="*/ 2147483646 w 280"/>
              <a:gd name="T11" fmla="*/ 2147483646 h 520"/>
              <a:gd name="T12" fmla="*/ 2147483646 w 280"/>
              <a:gd name="T13" fmla="*/ 2147483646 h 520"/>
              <a:gd name="T14" fmla="*/ 2147483646 w 280"/>
              <a:gd name="T15" fmla="*/ 2147483646 h 520"/>
              <a:gd name="T16" fmla="*/ 2147483646 w 280"/>
              <a:gd name="T17" fmla="*/ 2147483646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
              <a:gd name="T28" fmla="*/ 0 h 520"/>
              <a:gd name="T29" fmla="*/ 280 w 280"/>
              <a:gd name="T30" fmla="*/ 520 h 5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 h="520">
                <a:moveTo>
                  <a:pt x="37" y="0"/>
                </a:moveTo>
                <a:cubicBezTo>
                  <a:pt x="34" y="16"/>
                  <a:pt x="33" y="32"/>
                  <a:pt x="29" y="48"/>
                </a:cubicBezTo>
                <a:cubicBezTo>
                  <a:pt x="25" y="64"/>
                  <a:pt x="13" y="96"/>
                  <a:pt x="13" y="96"/>
                </a:cubicBezTo>
                <a:cubicBezTo>
                  <a:pt x="3" y="177"/>
                  <a:pt x="0" y="161"/>
                  <a:pt x="13" y="256"/>
                </a:cubicBezTo>
                <a:cubicBezTo>
                  <a:pt x="17" y="286"/>
                  <a:pt x="44" y="324"/>
                  <a:pt x="53" y="352"/>
                </a:cubicBezTo>
                <a:cubicBezTo>
                  <a:pt x="58" y="368"/>
                  <a:pt x="85" y="363"/>
                  <a:pt x="101" y="368"/>
                </a:cubicBezTo>
                <a:cubicBezTo>
                  <a:pt x="127" y="377"/>
                  <a:pt x="146" y="401"/>
                  <a:pt x="173" y="408"/>
                </a:cubicBezTo>
                <a:cubicBezTo>
                  <a:pt x="213" y="418"/>
                  <a:pt x="195" y="413"/>
                  <a:pt x="229" y="424"/>
                </a:cubicBezTo>
                <a:cubicBezTo>
                  <a:pt x="243" y="445"/>
                  <a:pt x="280" y="520"/>
                  <a:pt x="229" y="520"/>
                </a:cubicBezTo>
              </a:path>
            </a:pathLst>
          </a:custGeom>
          <a:noFill/>
          <a:ln w="57150" cap="sq">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 name="Rounded Rectangle 4"/>
          <p:cNvSpPr/>
          <p:nvPr/>
        </p:nvSpPr>
        <p:spPr>
          <a:xfrm>
            <a:off x="240030" y="117128"/>
            <a:ext cx="8903970" cy="1567792"/>
          </a:xfrm>
          <a:prstGeom prst="roundRect">
            <a:avLst/>
          </a:prstGeom>
          <a:solidFill>
            <a:schemeClr val="bg1">
              <a:alpha val="79000"/>
            </a:schemeClr>
          </a:solidFill>
          <a:ln w="444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5"/>
          <p:cNvSpPr txBox="1">
            <a:spLocks noChangeArrowheads="1"/>
          </p:cNvSpPr>
          <p:nvPr/>
        </p:nvSpPr>
        <p:spPr bwMode="auto">
          <a:xfrm>
            <a:off x="164732" y="143085"/>
            <a:ext cx="88145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800" b="1" dirty="0">
                <a:solidFill>
                  <a:srgbClr val="002060"/>
                </a:solidFill>
                <a:latin typeface="Times New Roman" panose="02020603050405020304" pitchFamily="18" charset="0"/>
                <a:cs typeface="Times New Roman" panose="02020603050405020304" pitchFamily="18" charset="0"/>
              </a:rPr>
              <a:t>Nhờ có đất phù sa màu mỡ, nguồn nước dồi dào, người dân có nhiều kinh nghiệm trong sản xuất nên đồng bằng Bắc Bộ đã trở thành </a:t>
            </a:r>
            <a:r>
              <a:rPr lang="vi-VN" altLang="en-US" sz="2800" b="1" dirty="0">
                <a:solidFill>
                  <a:srgbClr val="FF0000"/>
                </a:solidFill>
                <a:latin typeface="Times New Roman" panose="02020603050405020304" pitchFamily="18" charset="0"/>
                <a:cs typeface="Times New Roman" panose="02020603050405020304" pitchFamily="18" charset="0"/>
              </a:rPr>
              <a:t>vựa lúa lớn thứ hai</a:t>
            </a:r>
            <a:r>
              <a:rPr lang="vi-VN" altLang="en-US" sz="2800" b="1" dirty="0">
                <a:solidFill>
                  <a:srgbClr val="002060"/>
                </a:solidFill>
                <a:latin typeface="Times New Roman" panose="02020603050405020304" pitchFamily="18" charset="0"/>
                <a:cs typeface="Times New Roman" panose="02020603050405020304" pitchFamily="18" charset="0"/>
              </a:rPr>
              <a:t> của cả nước.</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860" y="1517252"/>
            <a:ext cx="2051621" cy="3917059"/>
          </a:xfrm>
          <a:prstGeom prst="rect">
            <a:avLst/>
          </a:prstGeom>
        </p:spPr>
      </p:pic>
      <p:sp>
        <p:nvSpPr>
          <p:cNvPr id="9" name="TextBox 8">
            <a:extLst>
              <a:ext uri="{FF2B5EF4-FFF2-40B4-BE49-F238E27FC236}">
                <a16:creationId xmlns:a16="http://schemas.microsoft.com/office/drawing/2014/main" id="{A3984474-4E14-4FF2-9DB2-886260DAD511}"/>
              </a:ext>
            </a:extLst>
          </p:cNvPr>
          <p:cNvSpPr txBox="1"/>
          <p:nvPr/>
        </p:nvSpPr>
        <p:spPr>
          <a:xfrm>
            <a:off x="-25282" y="3029703"/>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extLst>
      <p:ext uri="{BB962C8B-B14F-4D97-AF65-F5344CB8AC3E}">
        <p14:creationId xmlns:p14="http://schemas.microsoft.com/office/powerpoint/2010/main" val="939545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41" presetClass="entr" presetSubtype="0" fill="hold" nodeType="withEffect">
                                  <p:stCondLst>
                                    <p:cond delay="0"/>
                                  </p:stCondLst>
                                  <p:iterate type="lt">
                                    <p:tmPct val="10000"/>
                                  </p:iterate>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p:cTn id="15"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6743" y="130629"/>
            <a:ext cx="8766628" cy="501287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ô hình cánh đồng lớn - Báo Điện Tử Đại Biểu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39" y="2917112"/>
            <a:ext cx="4048125" cy="2000478"/>
          </a:xfrm>
          <a:prstGeom prst="round2DiagRect">
            <a:avLst>
              <a:gd name="adj1" fmla="val 16667"/>
              <a:gd name="adj2" fmla="val 0"/>
            </a:avLst>
          </a:prstGeom>
          <a:ln w="88900" cap="sq">
            <a:solidFill>
              <a:srgbClr val="FFFFFF"/>
            </a:solidFill>
            <a:miter lim="800000"/>
          </a:ln>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Ngắm những đồng lúa chín vàng đẹp như tranh vẽ ở Long An - Kênh truyền hình  Đài Tiếng nói Việt Nam - VOVT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4318" y="617041"/>
            <a:ext cx="3748768" cy="2020023"/>
          </a:xfrm>
          <a:prstGeom prst="round2DiagRect">
            <a:avLst>
              <a:gd name="adj1" fmla="val 16667"/>
              <a:gd name="adj2" fmla="val 0"/>
            </a:avLst>
          </a:prstGeom>
          <a:ln w="88900" cap="sq">
            <a:solidFill>
              <a:srgbClr val="FFFFFF"/>
            </a:solidFill>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Duy Tình: Làng quê xưa ở đồng bằng Bắc B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32" y="637575"/>
            <a:ext cx="3864882" cy="1999489"/>
          </a:xfrm>
          <a:prstGeom prst="round2DiagRect">
            <a:avLst>
              <a:gd name="adj1" fmla="val 16667"/>
              <a:gd name="adj2" fmla="val 0"/>
            </a:avLst>
          </a:prstGeom>
          <a:ln w="88900" cap="sq">
            <a:solidFill>
              <a:srgbClr val="FFFFFF"/>
            </a:solidFill>
            <a:miter lim="800000"/>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à Tĩnh: Giống lúa Thiên ưu 8 lại lên ngô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101"/>
          <a:stretch/>
        </p:blipFill>
        <p:spPr bwMode="auto">
          <a:xfrm>
            <a:off x="436789" y="2995941"/>
            <a:ext cx="4048125" cy="1842820"/>
          </a:xfrm>
          <a:prstGeom prst="round2DiagRect">
            <a:avLst>
              <a:gd name="adj1" fmla="val 16667"/>
              <a:gd name="adj2" fmla="val 0"/>
            </a:avLst>
          </a:prstGeom>
          <a:ln w="88900" cap="sq">
            <a:solidFill>
              <a:srgbClr val="FFFFFF"/>
            </a:solidFill>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801308-6956-4C6C-8B3B-31979825D5F4}"/>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extLst>
      <p:ext uri="{BB962C8B-B14F-4D97-AF65-F5344CB8AC3E}">
        <p14:creationId xmlns:p14="http://schemas.microsoft.com/office/powerpoint/2010/main" val="1069774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 calcmode="lin" valueType="num">
                                      <p:cBhvr>
                                        <p:cTn id="23" dur="1000" fill="hold"/>
                                        <p:tgtEl>
                                          <p:spTgt spid="1032"/>
                                        </p:tgtEl>
                                        <p:attrNameLst>
                                          <p:attrName>ppt_w</p:attrName>
                                        </p:attrNameLst>
                                      </p:cBhvr>
                                      <p:tavLst>
                                        <p:tav tm="0">
                                          <p:val>
                                            <p:fltVal val="0"/>
                                          </p:val>
                                        </p:tav>
                                        <p:tav tm="100000">
                                          <p:val>
                                            <p:strVal val="#ppt_w"/>
                                          </p:val>
                                        </p:tav>
                                      </p:tavLst>
                                    </p:anim>
                                    <p:anim calcmode="lin" valueType="num">
                                      <p:cBhvr>
                                        <p:cTn id="24" dur="1000" fill="hold"/>
                                        <p:tgtEl>
                                          <p:spTgt spid="1032"/>
                                        </p:tgtEl>
                                        <p:attrNameLst>
                                          <p:attrName>ppt_h</p:attrName>
                                        </p:attrNameLst>
                                      </p:cBhvr>
                                      <p:tavLst>
                                        <p:tav tm="0">
                                          <p:val>
                                            <p:fltVal val="0"/>
                                          </p:val>
                                        </p:tav>
                                        <p:tav tm="100000">
                                          <p:val>
                                            <p:strVal val="#ppt_h"/>
                                          </p:val>
                                        </p:tav>
                                      </p:tavLst>
                                    </p:anim>
                                    <p:anim calcmode="lin" valueType="num">
                                      <p:cBhvr>
                                        <p:cTn id="25" dur="1000" fill="hold"/>
                                        <p:tgtEl>
                                          <p:spTgt spid="1032"/>
                                        </p:tgtEl>
                                        <p:attrNameLst>
                                          <p:attrName>style.rotation</p:attrName>
                                        </p:attrNameLst>
                                      </p:cBhvr>
                                      <p:tavLst>
                                        <p:tav tm="0">
                                          <p:val>
                                            <p:fltVal val="90"/>
                                          </p:val>
                                        </p:tav>
                                        <p:tav tm="100000">
                                          <p:val>
                                            <p:fltVal val="0"/>
                                          </p:val>
                                        </p:tav>
                                      </p:tavLst>
                                    </p:anim>
                                    <p:animEffect transition="in" filter="fade">
                                      <p:cBhvr>
                                        <p:cTn id="26" dur="1000"/>
                                        <p:tgtEl>
                                          <p:spTgt spid="10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1000" fill="hold"/>
                                        <p:tgtEl>
                                          <p:spTgt spid="1030"/>
                                        </p:tgtEl>
                                        <p:attrNameLst>
                                          <p:attrName>ppt_w</p:attrName>
                                        </p:attrNameLst>
                                      </p:cBhvr>
                                      <p:tavLst>
                                        <p:tav tm="0">
                                          <p:val>
                                            <p:fltVal val="0"/>
                                          </p:val>
                                        </p:tav>
                                        <p:tav tm="100000">
                                          <p:val>
                                            <p:strVal val="#ppt_w"/>
                                          </p:val>
                                        </p:tav>
                                      </p:tavLst>
                                    </p:anim>
                                    <p:anim calcmode="lin" valueType="num">
                                      <p:cBhvr>
                                        <p:cTn id="32" dur="1000" fill="hold"/>
                                        <p:tgtEl>
                                          <p:spTgt spid="1030"/>
                                        </p:tgtEl>
                                        <p:attrNameLst>
                                          <p:attrName>ppt_h</p:attrName>
                                        </p:attrNameLst>
                                      </p:cBhvr>
                                      <p:tavLst>
                                        <p:tav tm="0">
                                          <p:val>
                                            <p:fltVal val="0"/>
                                          </p:val>
                                        </p:tav>
                                        <p:tav tm="100000">
                                          <p:val>
                                            <p:strVal val="#ppt_h"/>
                                          </p:val>
                                        </p:tav>
                                      </p:tavLst>
                                    </p:anim>
                                    <p:anim calcmode="lin" valueType="num">
                                      <p:cBhvr>
                                        <p:cTn id="33" dur="1000" fill="hold"/>
                                        <p:tgtEl>
                                          <p:spTgt spid="1030"/>
                                        </p:tgtEl>
                                        <p:attrNameLst>
                                          <p:attrName>style.rotation</p:attrName>
                                        </p:attrNameLst>
                                      </p:cBhvr>
                                      <p:tavLst>
                                        <p:tav tm="0">
                                          <p:val>
                                            <p:fltVal val="90"/>
                                          </p:val>
                                        </p:tav>
                                        <p:tav tm="100000">
                                          <p:val>
                                            <p:fltVal val="0"/>
                                          </p:val>
                                        </p:tav>
                                      </p:tavLst>
                                    </p:anim>
                                    <p:animEffect transition="in" filter="fade">
                                      <p:cBhvr>
                                        <p:cTn id="34"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278" y="1117600"/>
            <a:ext cx="5143500" cy="51435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914400" y="192321"/>
            <a:ext cx="1698171" cy="243112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094" y="651896"/>
            <a:ext cx="1987468" cy="1140051"/>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2506" y="192321"/>
            <a:ext cx="3010094" cy="2464787"/>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8291" y="1923487"/>
            <a:ext cx="2435708" cy="3317799"/>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1148484" y="795581"/>
            <a:ext cx="1698171" cy="2431129"/>
          </a:xfrm>
          <a:prstGeom prst="rect">
            <a:avLst/>
          </a:prstGeom>
        </p:spPr>
      </p:pic>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591045" y="1157973"/>
            <a:ext cx="1698171" cy="2431129"/>
          </a:xfrm>
          <a:prstGeom prst="rect">
            <a:avLst/>
          </a:prstGeom>
        </p:spPr>
      </p:pic>
      <p:pic>
        <p:nvPicPr>
          <p:cNvPr id="33" name="Picture 32"/>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864755" y="1764403"/>
            <a:ext cx="1698171" cy="2431129"/>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420610" y="2810157"/>
            <a:ext cx="1698171" cy="2431129"/>
          </a:xfrm>
          <a:prstGeom prst="rect">
            <a:avLst/>
          </a:prstGeom>
        </p:spPr>
      </p:pic>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246014" y="2203727"/>
            <a:ext cx="1698171" cy="2431129"/>
          </a:xfrm>
          <a:prstGeom prst="rect">
            <a:avLst/>
          </a:prstGeom>
        </p:spPr>
      </p:pic>
      <p:pic>
        <p:nvPicPr>
          <p:cNvPr id="36" name="Picture 35"/>
          <p:cNvPicPr>
            <a:picLocks noChangeAspect="1"/>
          </p:cNvPicPr>
          <p:nvPr/>
        </p:nvPicPr>
        <p:blipFill>
          <a:blip r:embed="rId5" cstate="print">
            <a:extLst>
              <a:ext uri="{BEBA8EAE-BF5A-486C-A8C5-ECC9F3942E4B}">
                <a14:imgProps xmlns:a14="http://schemas.microsoft.com/office/drawing/2010/main">
                  <a14:imgLayer r:embed="rId6">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615867" y="2834069"/>
            <a:ext cx="1698171" cy="2431129"/>
          </a:xfrm>
          <a:prstGeom prst="rect">
            <a:avLst/>
          </a:prstGeom>
        </p:spPr>
      </p:pic>
      <p:sp>
        <p:nvSpPr>
          <p:cNvPr id="13" name="TextBox 12">
            <a:extLst>
              <a:ext uri="{FF2B5EF4-FFF2-40B4-BE49-F238E27FC236}">
                <a16:creationId xmlns:a16="http://schemas.microsoft.com/office/drawing/2014/main" id="{8EABC6B0-CFD9-46AC-B9B1-6BCFD9C5AD91}"/>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custDataLst>
      <p:tags r:id="rId1"/>
    </p:custDataLst>
    <p:extLst>
      <p:ext uri="{BB962C8B-B14F-4D97-AF65-F5344CB8AC3E}">
        <p14:creationId xmlns:p14="http://schemas.microsoft.com/office/powerpoint/2010/main" val="1472477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9628" l="178" r="100000"/>
                    </a14:imgEffect>
                  </a14:imgLayer>
                </a14:imgProps>
              </a:ext>
              <a:ext uri="{28A0092B-C50C-407E-A947-70E740481C1C}">
                <a14:useLocalDpi xmlns:a14="http://schemas.microsoft.com/office/drawing/2010/main" val="0"/>
              </a:ext>
            </a:extLst>
          </a:blip>
          <a:stretch>
            <a:fillRect/>
          </a:stretch>
        </p:blipFill>
        <p:spPr>
          <a:xfrm>
            <a:off x="-194356" y="1599349"/>
            <a:ext cx="1698171" cy="2431129"/>
          </a:xfrm>
          <a:prstGeom prst="rect">
            <a:avLst/>
          </a:prstGeom>
        </p:spPr>
      </p:pic>
      <p:pic>
        <p:nvPicPr>
          <p:cNvPr id="5122" name="图片 3"/>
          <p:cNvPicPr>
            <a:picLocks noChangeAspect="1" noChangeArrowheads="1"/>
          </p:cNvPicPr>
          <p:nvPr/>
        </p:nvPicPr>
        <p:blipFill>
          <a:blip r:embed="rId6">
            <a:extLst>
              <a:ext uri="{28A0092B-C50C-407E-A947-70E740481C1C}">
                <a14:useLocalDpi xmlns:a14="http://schemas.microsoft.com/office/drawing/2010/main" val="0"/>
              </a:ext>
            </a:extLst>
          </a:blip>
          <a:srcRect l="10011" t="19807" r="12531" b="14664"/>
          <a:stretch>
            <a:fillRect/>
          </a:stretch>
        </p:blipFill>
        <p:spPr bwMode="auto">
          <a:xfrm>
            <a:off x="1397793" y="672066"/>
            <a:ext cx="5988844" cy="428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052101" y="1247162"/>
            <a:ext cx="43052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8738">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b="1" dirty="0" err="1">
                <a:solidFill>
                  <a:srgbClr val="002060"/>
                </a:solidFill>
                <a:latin typeface="Times New Roman" panose="02020603050405020304" pitchFamily="18" charset="0"/>
              </a:rPr>
              <a:t>Quan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sát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hình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trog</a:t>
            </a:r>
            <a:r>
              <a:rPr lang="en-US" altLang="en-US" b="1" dirty="0">
                <a:solidFill>
                  <a:srgbClr val="002060"/>
                </a:solidFill>
                <a:latin typeface="Times New Roman" panose="02020603050405020304" pitchFamily="18" charset="0"/>
              </a:rPr>
              <a:t> SGK </a:t>
            </a:r>
            <a:r>
              <a:rPr lang="en-US" altLang="en-US" b="1" dirty="0" err="1">
                <a:solidFill>
                  <a:srgbClr val="002060"/>
                </a:solidFill>
                <a:latin typeface="Times New Roman" panose="02020603050405020304" pitchFamily="18" charset="0"/>
              </a:rPr>
              <a:t>và</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nêu</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thứ</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tự</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công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việc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cần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phải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làm</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trong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việc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sản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xuất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lúa</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gạo</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của</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người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dân</a:t>
            </a:r>
            <a:r>
              <a:rPr lang="en-US" altLang="en-US" b="1" dirty="0">
                <a:solidFill>
                  <a:srgbClr val="002060"/>
                </a:solidFill>
                <a:latin typeface="Times New Roman" panose="02020603050405020304" pitchFamily="18" charset="0"/>
              </a:rPr>
              <a:t> ở </a:t>
            </a:r>
            <a:r>
              <a:rPr lang="en-US" altLang="en-US" b="1" dirty="0" err="1">
                <a:solidFill>
                  <a:srgbClr val="002060"/>
                </a:solidFill>
                <a:latin typeface="Times New Roman" panose="02020603050405020304" pitchFamily="18" charset="0"/>
              </a:rPr>
              <a:t>đồng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bằng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Bắc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Bộ</a:t>
            </a:r>
            <a:r>
              <a:rPr lang="en-US" altLang="en-US" b="1" dirty="0">
                <a:solidFill>
                  <a:srgbClr val="002060"/>
                </a:solidFill>
                <a:latin typeface="Times New Roman" panose="02020603050405020304" pitchFamily="18" charset="0"/>
              </a:rPr>
              <a:t>. </a:t>
            </a:r>
            <a:endParaRPr lang="en-US" altLang="en-US" dirty="0">
              <a:solidFill>
                <a:srgbClr val="002060"/>
              </a:solidFill>
              <a:latin typeface="Times New Roman" panose="02020603050405020304" pitchFamily="18"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540" y="2930313"/>
            <a:ext cx="3010094" cy="2464787"/>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06468" y="1904114"/>
            <a:ext cx="2875502" cy="3916864"/>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6677" y="-1323636"/>
            <a:ext cx="2801972" cy="2801972"/>
          </a:xfrm>
          <a:prstGeom prst="rect">
            <a:avLst/>
          </a:prstGeom>
        </p:spPr>
      </p:pic>
      <p:pic>
        <p:nvPicPr>
          <p:cNvPr id="13" name="Picture 12">
            <a:extLst>
              <a:ext uri="{FF2B5EF4-FFF2-40B4-BE49-F238E27FC236}">
                <a16:creationId xmlns:a16="http://schemas.microsoft.com/office/drawing/2014/main" id="{2E8D0C5B-4956-4A5A-A332-91D68A0E71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5590" y="-243501"/>
            <a:ext cx="2558143" cy="2558143"/>
          </a:xfrm>
          <a:prstGeom prst="rect">
            <a:avLst/>
          </a:prstGeom>
        </p:spPr>
      </p:pic>
      <p:sp>
        <p:nvSpPr>
          <p:cNvPr id="9" name="TextBox 8">
            <a:extLst>
              <a:ext uri="{FF2B5EF4-FFF2-40B4-BE49-F238E27FC236}">
                <a16:creationId xmlns:a16="http://schemas.microsoft.com/office/drawing/2014/main" id="{89AE786C-D746-4DD4-AEEB-76775155E1BA}"/>
              </a:ext>
            </a:extLst>
          </p:cNvPr>
          <p:cNvSpPr txBox="1"/>
          <p:nvPr/>
        </p:nvSpPr>
        <p:spPr>
          <a:xfrm>
            <a:off x="0" y="-31069"/>
            <a:ext cx="819455" cy="300082"/>
          </a:xfrm>
          <a:prstGeom prst="rect">
            <a:avLst/>
          </a:prstGeom>
          <a:noFill/>
        </p:spPr>
        <p:txBody>
          <a:bodyPr wrap="none" rtlCol="0">
            <a:spAutoFit/>
          </a:bodyPr>
          <a:lstStyle/>
          <a:p>
            <a:r>
              <a:rPr lang="en-US">
                <a:solidFill>
                  <a:schemeClr val="accent1">
                    <a:lumMod val="40000"/>
                    <a:lumOff val="60000"/>
                  </a:schemeClr>
                </a:solidFill>
                <a:latin typeface="UTM Than Chien Tranh" panose="02040403050506020204" pitchFamily="18" charset="0"/>
              </a:rPr>
              <a:t>KTUTS</a:t>
            </a:r>
          </a:p>
        </p:txBody>
      </p:sp>
    </p:spTree>
    <p:custDataLst>
      <p:tags r:id="rId1"/>
    </p:custDataLst>
    <p:extLst>
      <p:ext uri="{BB962C8B-B14F-4D97-AF65-F5344CB8AC3E}">
        <p14:creationId xmlns:p14="http://schemas.microsoft.com/office/powerpoint/2010/main" val="8803088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20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1+#ppt_w/2"/>
                                          </p:val>
                                        </p:tav>
                                        <p:tav tm="100000">
                                          <p:val>
                                            <p:strVal val="#ppt_x"/>
                                          </p:val>
                                        </p:tav>
                                      </p:tavLst>
                                    </p:anim>
                                    <p:anim calcmode="lin" valueType="num">
                                      <p:cBhvr additive="base">
                                        <p:cTn id="19" dur="1000" fill="hold"/>
                                        <p:tgtEl>
                                          <p:spTgt spid="13"/>
                                        </p:tgtEl>
                                        <p:attrNameLst>
                                          <p:attrName>ppt_y</p:attrName>
                                        </p:attrNameLst>
                                      </p:cBhvr>
                                      <p:tavLst>
                                        <p:tav tm="0">
                                          <p:val>
                                            <p:strVal val="#ppt_y"/>
                                          </p:val>
                                        </p:tav>
                                        <p:tav tm="100000">
                                          <p:val>
                                            <p:strVal val="#ppt_y"/>
                                          </p:val>
                                        </p:tav>
                                      </p:tavLst>
                                    </p:anim>
                                  </p:childTnLst>
                                </p:cTn>
                              </p:par>
                              <p:par>
                                <p:cTn id="20" presetID="32" presetClass="emph" presetSubtype="0" fill="hold" nodeType="withEffect">
                                  <p:stCondLst>
                                    <p:cond delay="100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8" presetClass="emph" presetSubtype="0" repeatCount="indefinite" fill="hold" nodeType="withEffect">
                                  <p:stCondLst>
                                    <p:cond delay="1000"/>
                                  </p:stCondLst>
                                  <p:childTnLst>
                                    <p:animRot by="21600000">
                                      <p:cBhvr>
                                        <p:cTn id="27" dur="3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DF030B77-FFB7-4BA3-AD1B-FB8B8537D69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
  <p:tag name="ISPRING_PRESENTATION_TITLE" val="588ad2a66b74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686</Words>
  <Application>Microsoft Office PowerPoint</Application>
  <PresentationFormat>On-screen Show (16:9)</PresentationFormat>
  <Paragraphs>164</Paragraphs>
  <Slides>37</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UVN Van</vt:lpstr>
      <vt:lpstr>Arial</vt:lpstr>
      <vt:lpstr>印品黑体</vt:lpstr>
      <vt:lpstr>Times New Roman</vt:lpstr>
      <vt:lpstr>UTM Rockwell</vt:lpstr>
      <vt:lpstr>UVN Van Chuong Nang</vt:lpstr>
      <vt:lpstr>Segoe UI</vt:lpstr>
      <vt:lpstr>Wingdings</vt:lpstr>
      <vt:lpstr>UVN Bai Sau Nang</vt:lpstr>
      <vt:lpstr>Vladimir Script</vt:lpstr>
      <vt:lpstr>等线</vt:lpstr>
      <vt:lpstr>UTM Than Chien Tranh</vt:lpstr>
      <vt:lpstr>Office 主题​​</vt:lpstr>
      <vt:lpstr>3_Office 主题​​</vt:lpstr>
      <vt:lpstr>2_Office 主题​​</vt:lpstr>
      <vt:lpstr>PowerPoint Presentation</vt:lpstr>
      <vt:lpstr>PowerPoint Presentation</vt:lpstr>
      <vt:lpstr>          YÊU CẦU CẦN ĐẠT - Biết được các hoạt động sản xuất nổi bật ở Đồng bằng Bắc Bộ. - Biết trình bày được 1 số đặc điểm tiêu biểu của hoạt động nông nghiệp của người dân ở Đồng bằng Bắc Bộ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Dia li 4</dc:subject>
  <dc:creator>KTUTS</dc:creator>
  <cp:keywords>BichHa</cp:keywords>
  <cp:lastModifiedBy>ADMIN</cp:lastModifiedBy>
  <cp:revision>95</cp:revision>
  <dcterms:created xsi:type="dcterms:W3CDTF">2016-12-25T02:27:54Z</dcterms:created>
  <dcterms:modified xsi:type="dcterms:W3CDTF">2022-12-02T06:36:45Z</dcterms:modified>
  <cp:version>Z20</cp:version>
</cp:coreProperties>
</file>