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90" r:id="rId2"/>
    <p:sldId id="379" r:id="rId3"/>
    <p:sldId id="291" r:id="rId4"/>
    <p:sldId id="374" r:id="rId5"/>
    <p:sldId id="292" r:id="rId6"/>
    <p:sldId id="295" r:id="rId7"/>
    <p:sldId id="294" r:id="rId8"/>
    <p:sldId id="293" r:id="rId9"/>
    <p:sldId id="296" r:id="rId10"/>
    <p:sldId id="348" r:id="rId11"/>
    <p:sldId id="349" r:id="rId12"/>
    <p:sldId id="350" r:id="rId13"/>
    <p:sldId id="351" r:id="rId14"/>
    <p:sldId id="359" r:id="rId15"/>
    <p:sldId id="376" r:id="rId16"/>
    <p:sldId id="360" r:id="rId17"/>
    <p:sldId id="377" r:id="rId18"/>
    <p:sldId id="361" r:id="rId19"/>
    <p:sldId id="378" r:id="rId20"/>
    <p:sldId id="362" r:id="rId21"/>
    <p:sldId id="363" r:id="rId22"/>
    <p:sldId id="364" r:id="rId23"/>
    <p:sldId id="365" r:id="rId24"/>
    <p:sldId id="369" r:id="rId25"/>
    <p:sldId id="370" r:id="rId26"/>
    <p:sldId id="371" r:id="rId27"/>
    <p:sldId id="372" r:id="rId28"/>
    <p:sldId id="37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微软雅黑" panose="020B0503020204020204" pitchFamily="34" charset="-122"/>
      <p:regular r:id="rId35"/>
      <p:bold r:id="rId36"/>
    </p:embeddedFont>
    <p:embeddedFont>
      <p:font typeface="UVN Sang Song Nang" panose="020B0604020202020204"/>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71" d="100"/>
          <a:sy n="71" d="100"/>
        </p:scale>
        <p:origin x="88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26/11/2022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xmlns=""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3184820" y="1172381"/>
            <a:ext cx="4547240"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401822"/>
            </a:xfrm>
            <a:prstGeom prst="rect">
              <a:avLst/>
            </a:prstGeom>
            <a:noFill/>
          </p:spPr>
          <p:txBody>
            <a:bodyPr wrap="square">
              <a:spAutoFit/>
            </a:bodyPr>
            <a:lstStyle/>
            <a:p>
              <a:pPr algn="just">
                <a:defRPr/>
              </a:pP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Đoạn</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1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cho</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biết</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gì</a:t>
              </a:r>
              <a:r>
                <a:rPr lang="vi-VN"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27391" y="547278"/>
            <a:ext cx="1689982"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30" y="2952928"/>
            <a:ext cx="7572111" cy="2272395"/>
            <a:chOff x="1054548" y="3975235"/>
            <a:chExt cx="7115520" cy="2272395"/>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1" y="4185527"/>
              <a:ext cx="6847817" cy="2062103"/>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Ý 1: </a:t>
              </a:r>
              <a:r>
                <a:rPr lang="vi-VN" sz="3200" b="1" dirty="0">
                  <a:latin typeface="Times New Roman" panose="02020603050405020304" pitchFamily="18" charset="0"/>
                  <a:cs typeface="Times New Roman" panose="02020603050405020304" pitchFamily="18" charset="0"/>
                </a:rPr>
                <a:t>Cao Bá Quát thường bị điểm thấp vì viết chữ xấu, rất sẵn lòng giúp đỡ </a:t>
              </a:r>
              <a:r>
                <a:rPr lang="vi-VN" sz="3200" b="1" dirty="0" smtClean="0">
                  <a:latin typeface="Times New Roman" panose="02020603050405020304" pitchFamily="18" charset="0"/>
                  <a:cs typeface="Times New Roman" panose="02020603050405020304" pitchFamily="18" charset="0"/>
                </a:rPr>
                <a:t>h</a:t>
              </a:r>
              <a:r>
                <a:rPr lang="en-US" sz="3200" b="1" dirty="0">
                  <a:latin typeface="Times New Roman" panose="02020603050405020304" pitchFamily="18" charset="0"/>
                  <a:cs typeface="Times New Roman" panose="02020603050405020304" pitchFamily="18" charset="0"/>
                </a:rPr>
                <a:t>à</a:t>
              </a:r>
              <a:r>
                <a:rPr lang="vi-VN" sz="3200" b="1" dirty="0" smtClean="0">
                  <a:latin typeface="Times New Roman" panose="02020603050405020304" pitchFamily="18" charset="0"/>
                  <a:cs typeface="Times New Roman" panose="02020603050405020304" pitchFamily="18" charset="0"/>
                </a:rPr>
                <a:t>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xóm</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73877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3184820" y="1172381"/>
            <a:ext cx="4547240"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401822"/>
            </a:xfrm>
            <a:prstGeom prst="rect">
              <a:avLst/>
            </a:prstGeom>
            <a:noFill/>
          </p:spPr>
          <p:txBody>
            <a:bodyPr wrap="square">
              <a:spAutoFit/>
            </a:bodyPr>
            <a:lstStyle/>
            <a:p>
              <a:pPr algn="just">
                <a:defRPr/>
              </a:pP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Đoạn</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2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cho</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biết</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gì</a:t>
              </a:r>
              <a:r>
                <a:rPr lang="vi-VN"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27391" y="547278"/>
            <a:ext cx="1689982"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30" y="2952928"/>
            <a:ext cx="7572111" cy="1820778"/>
            <a:chOff x="1054548" y="3975235"/>
            <a:chExt cx="7115520"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1" y="4185527"/>
              <a:ext cx="6847817" cy="1874951"/>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Ý 2: </a:t>
              </a:r>
              <a:r>
                <a:rPr lang="vi-VN" sz="3200" b="1" dirty="0">
                  <a:latin typeface="Times New Roman" panose="02020603050405020304" pitchFamily="18" charset="0"/>
                  <a:cs typeface="Times New Roman" panose="02020603050405020304" pitchFamily="18" charset="0"/>
                </a:rPr>
                <a:t>Cao Bá Quát ân hận vì mình chữ xấu làm bà cụ không giải oan </a:t>
              </a:r>
              <a:r>
                <a:rPr lang="vi-VN" sz="3200" b="1" dirty="0"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1083341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481645" y="556436"/>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5914" y="345911"/>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1903620"/>
            <a:ext cx="9497291" cy="4495541"/>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285270"/>
            </a:xfrm>
            <a:prstGeom prst="rect">
              <a:avLst/>
            </a:prstGeom>
            <a:noFill/>
          </p:spPr>
          <p:txBody>
            <a:bodyPr wrap="square" rtlCol="0">
              <a:spAutoFit/>
            </a:bodyPr>
            <a:lstStyle/>
            <a:p>
              <a:pPr algn="just">
                <a:defRPr/>
              </a:pPr>
              <a:r>
                <a:rPr lang="en-US" sz="2600" b="1" dirty="0">
                  <a:latin typeface="Times New Roman" panose="02020603050405020304" pitchFamily="18" charset="0"/>
                  <a:cs typeface="Times New Roman" panose="02020603050405020304" pitchFamily="18" charset="0"/>
                </a:rPr>
                <a:t>- L</a:t>
              </a:r>
              <a:r>
                <a:rPr lang="vi-VN" sz="2600" b="1" dirty="0">
                  <a:latin typeface="Times New Roman" panose="02020603050405020304" pitchFamily="18" charset="0"/>
                  <a:cs typeface="Times New Roman" panose="02020603050405020304" pitchFamily="18" charset="0"/>
                </a:rPr>
                <a:t>uyện viết chữ rất công phu, tỉ mỉ và có phương pháp. </a:t>
              </a:r>
              <a:endParaRPr lang="en-US" sz="2600" b="1" dirty="0">
                <a:latin typeface="Times New Roman" panose="02020603050405020304" pitchFamily="18" charset="0"/>
                <a:cs typeface="Times New Roman" panose="02020603050405020304" pitchFamily="18" charset="0"/>
              </a:endParaRPr>
            </a:p>
            <a:p>
              <a:pPr algn="just">
                <a:defRPr/>
              </a:pPr>
              <a:r>
                <a:rPr lang="en-US" sz="2600" b="1" dirty="0">
                  <a:latin typeface="Times New Roman" panose="02020603050405020304" pitchFamily="18" charset="0"/>
                  <a:cs typeface="Times New Roman" panose="02020603050405020304" pitchFamily="18" charset="0"/>
                </a:rPr>
                <a:t>- S</a:t>
              </a:r>
              <a:r>
                <a:rPr lang="vi-VN" sz="2600" b="1" dirty="0">
                  <a:latin typeface="Times New Roman" panose="02020603050405020304" pitchFamily="18" charset="0"/>
                  <a:cs typeface="Times New Roman" panose="02020603050405020304" pitchFamily="18" charset="0"/>
                </a:rPr>
                <a:t>áng nào</a:t>
              </a: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cũng cầm que vạch lên cột nhà luyện cách viết nét </a:t>
              </a:r>
              <a:r>
                <a:rPr lang="en-US" sz="2600" b="1" dirty="0">
                  <a:latin typeface="Times New Roman" panose="02020603050405020304" pitchFamily="18" charset="0"/>
                  <a:cs typeface="Times New Roman" panose="02020603050405020304" pitchFamily="18" charset="0"/>
                </a:rPr>
                <a:t>“</a:t>
              </a:r>
              <a:r>
                <a:rPr lang="vi-VN" sz="2600" b="1" dirty="0">
                  <a:latin typeface="Times New Roman" panose="02020603050405020304" pitchFamily="18" charset="0"/>
                  <a:cs typeface="Times New Roman" panose="02020603050405020304" pitchFamily="18" charset="0"/>
                </a:rPr>
                <a:t>sổ thẳng</a:t>
              </a:r>
              <a:r>
                <a:rPr lang="en-US" sz="2600" b="1" dirty="0">
                  <a:latin typeface="Times New Roman" panose="02020603050405020304" pitchFamily="18" charset="0"/>
                  <a:cs typeface="Times New Roman" panose="02020603050405020304" pitchFamily="18" charset="0"/>
                </a:rPr>
                <a:t>”</a:t>
              </a:r>
              <a:r>
                <a:rPr lang="vi-VN" sz="2600" b="1" dirty="0">
                  <a:latin typeface="Times New Roman" panose="02020603050405020304" pitchFamily="18" charset="0"/>
                  <a:cs typeface="Times New Roman" panose="02020603050405020304" pitchFamily="18" charset="0"/>
                </a:rPr>
                <a:t> cho cứng cáp. </a:t>
              </a:r>
              <a:endParaRPr lang="en-US" sz="2600" b="1" dirty="0">
                <a:latin typeface="Times New Roman" panose="02020603050405020304" pitchFamily="18" charset="0"/>
                <a:cs typeface="Times New Roman" panose="02020603050405020304" pitchFamily="18" charset="0"/>
              </a:endParaRPr>
            </a:p>
            <a:p>
              <a:pPr algn="just">
                <a:defRPr/>
              </a:pP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Tối nào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cũng</a:t>
              </a: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tập viết, viết xong mười trang vở</a:t>
              </a: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mới đi ngủ. </a:t>
              </a:r>
              <a:endParaRPr lang="en-US" sz="2600" b="1" dirty="0">
                <a:latin typeface="Times New Roman" panose="02020603050405020304" pitchFamily="18" charset="0"/>
                <a:cs typeface="Times New Roman" panose="02020603050405020304" pitchFamily="18" charset="0"/>
              </a:endParaRPr>
            </a:p>
            <a:p>
              <a:pPr algn="just">
                <a:defRPr/>
              </a:pP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Khi chữ viết đã tiến bộ,</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ông</a:t>
              </a:r>
              <a:r>
                <a:rPr lang="vi-VN" sz="2600" b="1" dirty="0">
                  <a:latin typeface="Times New Roman" panose="02020603050405020304" pitchFamily="18" charset="0"/>
                  <a:cs typeface="Times New Roman" panose="02020603050405020304" pitchFamily="18" charset="0"/>
                </a:rPr>
                <a:t> mượn những cuốn sách chữ viết đẹp làm mẫu để luyện nhiều kiểu chữ khác nhau. </a:t>
              </a:r>
              <a:endParaRPr lang="en-US" sz="2600" b="1" dirty="0">
                <a:latin typeface="Times New Roman" panose="02020603050405020304" pitchFamily="18" charset="0"/>
                <a:cs typeface="Times New Roman" panose="02020603050405020304" pitchFamily="18" charset="0"/>
              </a:endParaRPr>
            </a:p>
            <a:p>
              <a:pPr algn="just">
                <a:defRPr/>
              </a:pPr>
              <a:r>
                <a:rPr lang="en-US" sz="2600" b="1"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Ông đã luyện tập bền bỉ, kiên trì và có phương pháp khoa học như thế trong suốt mấy năm trời, cuối cùng ông nổi danh khắp nước là một người </a:t>
              </a:r>
              <a:r>
                <a:rPr lang="en-US" sz="2600" b="1" dirty="0">
                  <a:latin typeface="Times New Roman" panose="02020603050405020304" pitchFamily="18" charset="0"/>
                  <a:cs typeface="Times New Roman" panose="02020603050405020304" pitchFamily="18" charset="0"/>
                </a:rPr>
                <a:t>“</a:t>
              </a:r>
              <a:r>
                <a:rPr lang="vi-VN" sz="2600" b="1" dirty="0">
                  <a:latin typeface="Times New Roman" panose="02020603050405020304" pitchFamily="18" charset="0"/>
                  <a:cs typeface="Times New Roman" panose="02020603050405020304" pitchFamily="18" charset="0"/>
                </a:rPr>
                <a:t>văn hay chữ tốt</a:t>
              </a:r>
              <a:r>
                <a:rPr lang="en-US" sz="2600" b="1" dirty="0">
                  <a:latin typeface="Times New Roman" panose="02020603050405020304" pitchFamily="18" charset="0"/>
                  <a:cs typeface="Times New Roman" panose="02020603050405020304" pitchFamily="18" charset="0"/>
                </a:rPr>
                <a:t>”</a:t>
              </a:r>
              <a:r>
                <a:rPr lang="vi-VN"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3184820" y="1172381"/>
            <a:ext cx="4547240"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401822"/>
            </a:xfrm>
            <a:prstGeom prst="rect">
              <a:avLst/>
            </a:prstGeom>
            <a:noFill/>
          </p:spPr>
          <p:txBody>
            <a:bodyPr wrap="square">
              <a:spAutoFit/>
            </a:bodyPr>
            <a:lstStyle/>
            <a:p>
              <a:pPr algn="just">
                <a:defRPr/>
              </a:pP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Đoạn</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3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cho</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biết</a:t>
              </a:r>
              <a:r>
                <a:rPr lang="en-US"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dirty="0" err="1"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gì</a:t>
              </a:r>
              <a:r>
                <a:rPr lang="vi-VN" sz="4000" b="1" dirty="0" smtClean="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27391" y="547278"/>
            <a:ext cx="1689982"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30" y="2904566"/>
            <a:ext cx="8015863" cy="1415060"/>
            <a:chOff x="1054548" y="3975235"/>
            <a:chExt cx="7115520" cy="2359486"/>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1" y="4333280"/>
              <a:ext cx="6847817" cy="200144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Ý 3: </a:t>
              </a:r>
              <a:r>
                <a:rPr lang="vi-VN" sz="3600" b="1" dirty="0">
                  <a:latin typeface="Times New Roman" panose="02020603050405020304" pitchFamily="18" charset="0"/>
                  <a:cs typeface="Times New Roman" panose="02020603050405020304" pitchFamily="18" charset="0"/>
                </a:rPr>
                <a:t>Cao Bá Quát kiên trì luyện </a:t>
              </a:r>
              <a:r>
                <a:rPr lang="vi-VN" sz="3600" b="1" dirty="0" smtClean="0">
                  <a:latin typeface="Times New Roman" panose="02020603050405020304" pitchFamily="18" charset="0"/>
                  <a:cs typeface="Times New Roman" panose="02020603050405020304" pitchFamily="18" charset="0"/>
                </a:rPr>
                <a:t>tập</a:t>
              </a:r>
              <a:r>
                <a:rPr lang="en-US" sz="3600" b="1"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70893" y="3074371"/>
            <a:ext cx="2394857" cy="3326191"/>
          </a:xfrm>
          <a:prstGeom prst="rect">
            <a:avLst/>
          </a:prstGeom>
        </p:spPr>
      </p:pic>
    </p:spTree>
    <p:extLst>
      <p:ext uri="{BB962C8B-B14F-4D97-AF65-F5344CB8AC3E}">
        <p14:creationId xmlns:p14="http://schemas.microsoft.com/office/powerpoint/2010/main" val="881503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79400" y="238164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dirty="0" smtClean="0">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KHÁM PHÁ</a:t>
            </a:r>
            <a:endParaRPr lang="en-US" sz="9600" dirty="0">
              <a:effectLst>
                <a:outerShdw dist="63500" dir="2700000" algn="tl">
                  <a:srgbClr val="000000"/>
                </a:outerShdw>
              </a:effectLst>
            </a:endParaRPr>
          </a:p>
        </p:txBody>
      </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1822712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500" fill="hold"/>
                                        <p:tgtEl>
                                          <p:spTgt spid="15"/>
                                        </p:tgtEl>
                                        <p:attrNameLst>
                                          <p:attrName>ppt_w</p:attrName>
                                        </p:attrNameLst>
                                      </p:cBhvr>
                                      <p:tavLst>
                                        <p:tav tm="0">
                                          <p:val>
                                            <p:fltVal val="0"/>
                                          </p:val>
                                        </p:tav>
                                        <p:tav tm="100000">
                                          <p:val>
                                            <p:strVal val="#ppt_w"/>
                                          </p:val>
                                        </p:tav>
                                      </p:tavLst>
                                    </p:anim>
                                    <p:anim calcmode="lin" valueType="num">
                                      <p:cBhvr>
                                        <p:cTn id="16"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mod="1">
    <p:ext uri="{E180D4A7-C9FB-4DFB-919C-405C955672EB}">
      <p14:showEvtLst xmlns:p14="http://schemas.microsoft.com/office/powerpoint/2010/main">
        <p14:playEvt time="0"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dirty="0" err="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a:t>
            </a:r>
            <a:r>
              <a:rPr lang="en-US" sz="7200" b="1" dirty="0">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7200" b="1" dirty="0" err="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bài</a:t>
            </a:r>
            <a:r>
              <a:rPr lang="en-US" sz="7200" b="1" dirty="0">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endParaRPr lang="en-US" sz="72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dirty="0" err="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a:t>
            </a:r>
            <a:r>
              <a:rPr lang="en-US" sz="7200" b="1" dirty="0">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7200" b="1" dirty="0" err="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bài</a:t>
            </a:r>
            <a:r>
              <a:rPr lang="en-US" sz="7200" b="1" dirty="0">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endParaRPr lang="en-US" sz="7200" dirty="0">
              <a:solidFill>
                <a:srgbClr val="00B05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dirty="0" err="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a:t>
            </a:r>
            <a:r>
              <a:rPr lang="en-US" sz="7200" b="1" dirty="0">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7200" b="1" dirty="0" err="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bài</a:t>
            </a:r>
            <a:r>
              <a:rPr lang="en-US" sz="7200" b="1" dirty="0">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endParaRPr lang="en-US" sz="7200" dirty="0">
              <a:solidFill>
                <a:srgbClr val="FFC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651833" y="-794657"/>
            <a:ext cx="10746666" cy="2876005"/>
            <a:chOff x="-635245" y="873043"/>
            <a:chExt cx="8686723" cy="2876005"/>
          </a:xfrm>
        </p:grpSpPr>
        <p:sp>
          <p:nvSpPr>
            <p:cNvPr id="10" name="矩形 8">
              <a:extLst>
                <a:ext uri="{FF2B5EF4-FFF2-40B4-BE49-F238E27FC236}">
                  <a16:creationId xmlns:a16="http://schemas.microsoft.com/office/drawing/2014/main" id="{6D3C2DCA-7605-46E4-A7FD-A04BE703C6B5}"/>
                </a:ext>
              </a:extLst>
            </p:cNvPr>
            <p:cNvSpPr/>
            <p:nvPr/>
          </p:nvSpPr>
          <p:spPr>
            <a:xfrm>
              <a:off x="-635245" y="2302498"/>
              <a:ext cx="8686723" cy="14465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dirty="0" err="1">
                  <a:solidFill>
                    <a:srgbClr val="FF0000"/>
                  </a:solidFill>
                  <a:latin typeface="UTM Showcard" panose="02040603050506020204" pitchFamily="18" charset="0"/>
                </a:rPr>
                <a:t>Nội</a:t>
              </a:r>
              <a:r>
                <a:rPr lang="en-US" altLang="zh-CN" sz="8800" b="1" dirty="0">
                  <a:solidFill>
                    <a:srgbClr val="FF0000"/>
                  </a:solidFill>
                  <a:latin typeface="UTM Showcard" panose="02040603050506020204" pitchFamily="18" charset="0"/>
                </a:rPr>
                <a:t> </a:t>
              </a:r>
              <a:r>
                <a:rPr lang="en-US" altLang="zh-CN" sz="8800" b="1" dirty="0" smtClean="0">
                  <a:solidFill>
                    <a:srgbClr val="FF0000"/>
                  </a:solidFill>
                  <a:latin typeface="UTM Showcard" panose="02040603050506020204" pitchFamily="18" charset="0"/>
                </a:rPr>
                <a:t>dung</a:t>
              </a:r>
              <a:endParaRPr lang="zh-CN" altLang="en-US" sz="8800" b="1" dirty="0">
                <a:solidFill>
                  <a:srgbClr val="FF0000"/>
                </a:solidFill>
                <a:latin typeface="UTM Showcard" panose="02040603050506020204" pitchFamily="18" charset="0"/>
              </a:endParaRPr>
            </a:p>
          </p:txBody>
        </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651833" y="2225495"/>
            <a:ext cx="10746666"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Câu chuyện ca ngợi tính kiên trì, quyết tâm sửa chữ viết xấu của Cao Bá </a:t>
            </a:r>
            <a:r>
              <a:rPr lang="vi-VN" sz="4400" b="1" dirty="0" smtClean="0">
                <a:latin typeface="Times New Roman" panose="02020603050405020304" pitchFamily="18" charset="0"/>
                <a:cs typeface="Times New Roman" panose="02020603050405020304" pitchFamily="18" charset="0"/>
              </a:rPr>
              <a:t>Quát</a:t>
            </a:r>
            <a:r>
              <a:rPr lang="en-US" sz="4400" b="1"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3000054" y="305172"/>
            <a:ext cx="4755001"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500" fill="hold"/>
                                        <p:tgtEl>
                                          <p:spTgt spid="15"/>
                                        </p:tgtEl>
                                        <p:attrNameLst>
                                          <p:attrName>ppt_w</p:attrName>
                                        </p:attrNameLst>
                                      </p:cBhvr>
                                      <p:tavLst>
                                        <p:tav tm="0">
                                          <p:val>
                                            <p:fltVal val="0"/>
                                          </p:val>
                                        </p:tav>
                                        <p:tav tm="100000">
                                          <p:val>
                                            <p:strVal val="#ppt_w"/>
                                          </p:val>
                                        </p:tav>
                                      </p:tavLst>
                                    </p:anim>
                                    <p:anim calcmode="lin" valueType="num">
                                      <p:cBhvr>
                                        <p:cTn id="16"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mod="1">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835136" y="2809785"/>
              <a:ext cx="2682145" cy="1200329"/>
            </a:xfrm>
            <a:prstGeom prst="rect">
              <a:avLst/>
            </a:prstGeom>
            <a:noFill/>
          </p:spPr>
          <p:txBody>
            <a:bodyPr wrap="none" rtlCol="0">
              <a:spAutoFit/>
            </a:bodyPr>
            <a:lstStyle/>
            <a:p>
              <a:r>
                <a:rPr lang="en-US" sz="7200" b="1" dirty="0" err="1">
                  <a:solidFill>
                    <a:srgbClr val="811C1C"/>
                  </a:solidFill>
                  <a:effectLst/>
                  <a:latin typeface="UTM ViceroyJF" panose="02040603050506020204" pitchFamily="18" charset="0"/>
                  <a:ea typeface="字魂6号-日记插画体" panose="00000500000000000000" pitchFamily="2" charset="-122"/>
                </a:rPr>
                <a:t>Tập</a:t>
              </a:r>
              <a:r>
                <a:rPr lang="en-US" sz="7200" b="1" dirty="0">
                  <a:solidFill>
                    <a:srgbClr val="811C1C"/>
                  </a:solidFill>
                  <a:effectLst/>
                  <a:latin typeface="UTM ViceroyJF" panose="02040603050506020204" pitchFamily="18" charset="0"/>
                  <a:ea typeface="字魂6号-日记插画体" panose="00000500000000000000" pitchFamily="2" charset="-122"/>
                </a:rPr>
                <a:t> </a:t>
              </a:r>
              <a:r>
                <a:rPr lang="en-US" sz="7200" b="1" dirty="0" err="1">
                  <a:solidFill>
                    <a:srgbClr val="811C1C"/>
                  </a:solidFill>
                  <a:effectLst/>
                  <a:latin typeface="UTM ViceroyJF" panose="02040603050506020204" pitchFamily="18" charset="0"/>
                  <a:ea typeface="字魂6号-日记插画体" panose="00000500000000000000" pitchFamily="2" charset="-122"/>
                </a:rPr>
                <a:t>đọc</a:t>
              </a:r>
              <a:endParaRPr lang="en-US" sz="7200" b="1" dirty="0">
                <a:solidFill>
                  <a:srgbClr val="811C1C"/>
                </a:solidFill>
                <a:effectLst/>
                <a:latin typeface="UTM ViceroyJF" panose="02040603050506020204" pitchFamily="18" charset="0"/>
                <a:ea typeface="字魂6号-日记插画体" panose="00000500000000000000" pitchFamily="2" charset="-122"/>
              </a:endParaRP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3681" y="1847757"/>
            <a:ext cx="9950824" cy="3253968"/>
          </a:xfrm>
          <a:prstGeom prst="rect">
            <a:avLst/>
          </a:prstGeom>
        </p:spPr>
        <p:txBody>
          <a:bodyPr wrap="square">
            <a:spAutoFit/>
          </a:bodyPr>
          <a:lstStyle/>
          <a:p>
            <a:pPr>
              <a:lnSpc>
                <a:spcPct val="107000"/>
              </a:lnSpc>
            </a:pPr>
            <a:r>
              <a:rPr lang="en-US" sz="3200" dirty="0" smtClean="0">
                <a:latin typeface="Times New Roman" panose="02020603050405020304" pitchFamily="18" charset="0"/>
                <a:ea typeface="Arial" panose="020B0604020202020204" pitchFamily="34" charset="0"/>
                <a:cs typeface="Angsana New"/>
              </a:rPr>
              <a:t>- </a:t>
            </a:r>
            <a:r>
              <a:rPr lang="vi-VN" sz="3200" dirty="0" smtClean="0">
                <a:latin typeface="Times New Roman" panose="02020603050405020304" pitchFamily="18" charset="0"/>
                <a:ea typeface="Arial" panose="020B0604020202020204" pitchFamily="34" charset="0"/>
                <a:cs typeface="Angsana New"/>
              </a:rPr>
              <a:t>Hiểu </a:t>
            </a:r>
            <a:r>
              <a:rPr lang="vi-VN" sz="3200" dirty="0">
                <a:latin typeface="Times New Roman" panose="02020603050405020304" pitchFamily="18" charset="0"/>
                <a:ea typeface="Arial" panose="020B0604020202020204" pitchFamily="34" charset="0"/>
                <a:cs typeface="Angsana New"/>
              </a:rPr>
              <a:t>từ khó trong </a:t>
            </a:r>
            <a:r>
              <a:rPr lang="vi-VN" sz="3200" dirty="0" smtClean="0">
                <a:latin typeface="Times New Roman" panose="02020603050405020304" pitchFamily="18" charset="0"/>
                <a:ea typeface="Arial" panose="020B0604020202020204" pitchFamily="34" charset="0"/>
                <a:cs typeface="Angsana New"/>
              </a:rPr>
              <a:t>bài</a:t>
            </a:r>
            <a:endParaRPr lang="en-US" sz="3200" dirty="0" smtClean="0">
              <a:latin typeface="Times New Roman" panose="02020603050405020304" pitchFamily="18" charset="0"/>
              <a:ea typeface="Arial" panose="020B0604020202020204" pitchFamily="34" charset="0"/>
              <a:cs typeface="Angsana New"/>
            </a:endParaRPr>
          </a:p>
          <a:p>
            <a:pPr>
              <a:lnSpc>
                <a:spcPct val="107000"/>
              </a:lnSpc>
            </a:pPr>
            <a:r>
              <a:rPr lang="en-US" sz="3200" dirty="0" smtClean="0">
                <a:latin typeface="Times New Roman" panose="02020603050405020304" pitchFamily="18" charset="0"/>
                <a:ea typeface="Arial" panose="020B0604020202020204" pitchFamily="34" charset="0"/>
                <a:cs typeface="Angsana New"/>
              </a:rPr>
              <a:t>- </a:t>
            </a:r>
            <a:r>
              <a:rPr lang="vi-VN" sz="3200" dirty="0" smtClean="0">
                <a:latin typeface="Times New Roman" panose="02020603050405020304" pitchFamily="18" charset="0"/>
                <a:ea typeface="Arial" panose="020B0604020202020204" pitchFamily="34" charset="0"/>
                <a:cs typeface="Angsana New"/>
              </a:rPr>
              <a:t>Đọc </a:t>
            </a:r>
            <a:r>
              <a:rPr lang="vi-VN" sz="3200" dirty="0">
                <a:latin typeface="Times New Roman" panose="02020603050405020304" pitchFamily="18" charset="0"/>
                <a:ea typeface="Arial" panose="020B0604020202020204" pitchFamily="34" charset="0"/>
                <a:cs typeface="Angsana New"/>
              </a:rPr>
              <a:t>lưu loát toàn bài, phát âm đúng từ khó, ngắt nghỉ hơi hợp lý, đọc đúng giọng nhân vật. Đọc diễn cảm toàn bài.</a:t>
            </a:r>
            <a:endParaRPr lang="en-US" sz="3200" dirty="0">
              <a:latin typeface="Times New Roman" panose="02020603050405020304" pitchFamily="18" charset="0"/>
              <a:ea typeface="Arial" panose="020B0604020202020204" pitchFamily="34" charset="0"/>
              <a:cs typeface="Angsana New"/>
            </a:endParaRPr>
          </a:p>
          <a:p>
            <a:pPr>
              <a:lnSpc>
                <a:spcPct val="107000"/>
              </a:lnSpc>
              <a:spcAft>
                <a:spcPts val="0"/>
              </a:spcAft>
            </a:pPr>
            <a:r>
              <a:rPr lang="en-US" sz="3200" dirty="0" smtClean="0">
                <a:latin typeface="Times New Roman" panose="02020603050405020304" pitchFamily="18" charset="0"/>
                <a:ea typeface="Arial" panose="020B0604020202020204" pitchFamily="34" charset="0"/>
                <a:cs typeface="Angsana New"/>
              </a:rPr>
              <a:t>- </a:t>
            </a:r>
            <a:r>
              <a:rPr lang="vi-VN" sz="3200" dirty="0" smtClean="0">
                <a:latin typeface="Times New Roman" panose="02020603050405020304" pitchFamily="18" charset="0"/>
                <a:ea typeface="Arial" panose="020B0604020202020204" pitchFamily="34" charset="0"/>
                <a:cs typeface="Angsana New"/>
              </a:rPr>
              <a:t>Hiểu </a:t>
            </a:r>
            <a:r>
              <a:rPr lang="vi-VN" sz="3200" dirty="0">
                <a:latin typeface="Times New Roman" panose="02020603050405020304" pitchFamily="18" charset="0"/>
                <a:ea typeface="Arial" panose="020B0604020202020204" pitchFamily="34" charset="0"/>
                <a:cs typeface="Angsana New"/>
              </a:rPr>
              <a:t>ý nghĩa bài: Ca ngợi tính kiên trì, quyết tâm sửa chữa chữ viết xấu của Cao Bá Quát. Nhờ rèn luyện Cao Bá Quát đã trở thành người nổi danh văn hay chữ tốt</a:t>
            </a:r>
            <a:r>
              <a:rPr lang="vi-VN" sz="3200" dirty="0" smtClean="0">
                <a:latin typeface="Times New Roman" panose="02020603050405020304" pitchFamily="18" charset="0"/>
                <a:ea typeface="Arial" panose="020B0604020202020204" pitchFamily="34" charset="0"/>
                <a:cs typeface="Angsana New"/>
              </a:rPr>
              <a:t>.</a:t>
            </a:r>
            <a:endParaRPr lang="en-US" sz="3200" dirty="0">
              <a:latin typeface="Times New Roman" panose="02020603050405020304" pitchFamily="18" charset="0"/>
              <a:ea typeface="Arial" panose="020B0604020202020204" pitchFamily="34" charset="0"/>
              <a:cs typeface="Angsana New"/>
            </a:endParaRPr>
          </a:p>
        </p:txBody>
      </p:sp>
      <p:sp>
        <p:nvSpPr>
          <p:cNvPr id="3" name="Rectangle 2"/>
          <p:cNvSpPr/>
          <p:nvPr/>
        </p:nvSpPr>
        <p:spPr>
          <a:xfrm>
            <a:off x="4050617" y="1069676"/>
            <a:ext cx="4587794" cy="645113"/>
          </a:xfrm>
          <a:prstGeom prst="rect">
            <a:avLst/>
          </a:prstGeom>
        </p:spPr>
        <p:txBody>
          <a:bodyPr wrap="none">
            <a:spAutoFit/>
          </a:bodyPr>
          <a:lstStyle/>
          <a:p>
            <a:pPr>
              <a:lnSpc>
                <a:spcPct val="107000"/>
              </a:lnSpc>
              <a:spcAft>
                <a:spcPts val="0"/>
              </a:spcAft>
            </a:pPr>
            <a:r>
              <a:rPr lang="vi-VN" sz="3600" b="1" dirty="0">
                <a:solidFill>
                  <a:srgbClr val="FF0000"/>
                </a:solidFill>
                <a:latin typeface="Times New Roman" panose="02020603050405020304" pitchFamily="18" charset="0"/>
                <a:ea typeface="Arial" panose="020B0604020202020204" pitchFamily="34" charset="0"/>
                <a:cs typeface="Angsana New"/>
              </a:rPr>
              <a:t>YÊU CẦU CẦN </a:t>
            </a:r>
            <a:r>
              <a:rPr lang="vi-VN" sz="3600" b="1" dirty="0" smtClean="0">
                <a:solidFill>
                  <a:srgbClr val="FF0000"/>
                </a:solidFill>
                <a:latin typeface="Times New Roman" panose="02020603050405020304" pitchFamily="18" charset="0"/>
                <a:ea typeface="Arial" panose="020B0604020202020204" pitchFamily="34" charset="0"/>
                <a:cs typeface="Angsana New"/>
              </a:rPr>
              <a:t>ĐẠT </a:t>
            </a:r>
            <a:endParaRPr lang="en-US" sz="3600" b="1" dirty="0">
              <a:solidFill>
                <a:srgbClr val="FF0000"/>
              </a:solidFill>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330542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548589" y="321863"/>
            <a:ext cx="3170658" cy="6001643"/>
          </a:xfrm>
          <a:prstGeom prst="rect">
            <a:avLst/>
          </a:prstGeom>
          <a:noFill/>
        </p:spPr>
        <p:txBody>
          <a:bodyPr wrap="square" rtlCol="0">
            <a:spAutoFit/>
          </a:bodyPr>
          <a:lstStyle/>
          <a:p>
            <a:pPr algn="ctr"/>
            <a:r>
              <a:rPr lang="en-US" altLang="zh-CN" sz="96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96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96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96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96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96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3956446" y="333970"/>
            <a:ext cx="4553709"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4594806" cy="830997"/>
          </a:xfrm>
          <a:prstGeom prst="rect">
            <a:avLst/>
          </a:prstGeom>
          <a:noFill/>
        </p:spPr>
        <p:txBody>
          <a:bodyPr wrap="square" rtlCol="0">
            <a:spAutoFit/>
          </a:bodyPr>
          <a:lstStyle/>
          <a:p>
            <a:pPr algn="ct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hay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chữ</a:t>
            </a:r>
            <a:r>
              <a:rPr lang="en-US" altLang="zh-CN"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 </a:t>
            </a:r>
            <a:r>
              <a:rPr lang="en-US" altLang="zh-CN" sz="4800" b="1" dirty="0" err="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0.3|0.3|0.7"/>
</p:tagLst>
</file>

<file path=ppt/tags/tag3.xml><?xml version="1.0" encoding="utf-8"?>
<p:tagLst xmlns:a="http://schemas.openxmlformats.org/drawingml/2006/main" xmlns:r="http://schemas.openxmlformats.org/officeDocument/2006/relationships" xmlns:p="http://schemas.openxmlformats.org/presentationml/2006/main">
  <p:tag name="TIMING" val="|0.2|0.2|0.4"/>
</p:tagLst>
</file>

<file path=ppt/tags/tag4.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824</Words>
  <Application>Microsoft Office PowerPoint</Application>
  <PresentationFormat>Widescreen</PresentationFormat>
  <Paragraphs>112</Paragraphs>
  <Slides>28</Slides>
  <Notes>0</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28</vt:i4>
      </vt:variant>
    </vt:vector>
  </HeadingPairs>
  <TitlesOfParts>
    <vt:vector size="45" baseType="lpstr">
      <vt:lpstr>Calibri</vt:lpstr>
      <vt:lpstr>UTM ViceroyJF</vt:lpstr>
      <vt:lpstr>微软雅黑</vt:lpstr>
      <vt:lpstr>Open Sans Light</vt:lpstr>
      <vt:lpstr>字魂6号-日记插画体</vt:lpstr>
      <vt:lpstr>UTM Ong Do Gia</vt:lpstr>
      <vt:lpstr>Times New Roman</vt:lpstr>
      <vt:lpstr>UTM Gradoo</vt:lpstr>
      <vt:lpstr>Angsana New</vt:lpstr>
      <vt:lpstr>UVN Sang Song Nang</vt:lpstr>
      <vt:lpstr>UVN Mau Tim 1</vt:lpstr>
      <vt:lpstr>Arial</vt:lpstr>
      <vt:lpstr>UTM Loko</vt:lpstr>
      <vt:lpstr>字魂27号-布丁体</vt:lpstr>
      <vt:lpstr>UTM Showcard</vt:lpstr>
      <vt:lpstr>包图简圆体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Admin</cp:lastModifiedBy>
  <cp:revision>22</cp:revision>
  <dcterms:created xsi:type="dcterms:W3CDTF">2021-10-08T01:50:10Z</dcterms:created>
  <dcterms:modified xsi:type="dcterms:W3CDTF">2022-11-26T09:04:45Z</dcterms:modified>
  <cp:version>Q32</cp:version>
</cp:coreProperties>
</file>