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304" r:id="rId2"/>
    <p:sldId id="421" r:id="rId3"/>
    <p:sldId id="395" r:id="rId4"/>
    <p:sldId id="396" r:id="rId5"/>
    <p:sldId id="397" r:id="rId6"/>
    <p:sldId id="399" r:id="rId7"/>
    <p:sldId id="400" r:id="rId8"/>
    <p:sldId id="401" r:id="rId9"/>
    <p:sldId id="422" r:id="rId10"/>
    <p:sldId id="402" r:id="rId11"/>
    <p:sldId id="256" r:id="rId12"/>
    <p:sldId id="301" r:id="rId13"/>
    <p:sldId id="383" r:id="rId14"/>
    <p:sldId id="405" r:id="rId15"/>
    <p:sldId id="386" r:id="rId16"/>
    <p:sldId id="297" r:id="rId17"/>
    <p:sldId id="392" r:id="rId18"/>
    <p:sldId id="300" r:id="rId19"/>
    <p:sldId id="426" r:id="rId20"/>
    <p:sldId id="424" r:id="rId21"/>
    <p:sldId id="279" r:id="rId22"/>
    <p:sldId id="427" r:id="rId23"/>
    <p:sldId id="414" r:id="rId24"/>
    <p:sldId id="415" r:id="rId25"/>
    <p:sldId id="409" r:id="rId26"/>
    <p:sldId id="411" r:id="rId27"/>
    <p:sldId id="393" r:id="rId28"/>
    <p:sldId id="299" r:id="rId29"/>
    <p:sldId id="412" r:id="rId30"/>
    <p:sldId id="394" r:id="rId31"/>
    <p:sldId id="390" r:id="rId32"/>
    <p:sldId id="428" r:id="rId33"/>
    <p:sldId id="282" r:id="rId34"/>
    <p:sldId id="283" r:id="rId35"/>
    <p:sldId id="305" r:id="rId36"/>
    <p:sldId id="306" r:id="rId37"/>
    <p:sldId id="287" r:id="rId38"/>
    <p:sldId id="288" r:id="rId39"/>
    <p:sldId id="418" r:id="rId40"/>
    <p:sldId id="419" r:id="rId41"/>
    <p:sldId id="413" r:id="rId42"/>
    <p:sldId id="416" r:id="rId43"/>
    <p:sldId id="278" r:id="rId44"/>
    <p:sldId id="417" r:id="rId45"/>
    <p:sldId id="303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UTM Edwardian" panose="02040603050506020204" pitchFamily="18" charset="0"/>
      <p:bold r:id="rId54"/>
    </p:embeddedFont>
    <p:embeddedFont>
      <p:font typeface="UVN Mang Tre" panose="00000400000000000000" pitchFamily="2" charset="0"/>
      <p:italic r:id="rId55"/>
    </p:embeddedFont>
    <p:embeddedFont>
      <p:font typeface="UVN Phuong Tay" panose="04040805070802020D02" pitchFamily="82" charset="0"/>
      <p:regular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90000"/>
    <a:srgbClr val="003300"/>
    <a:srgbClr val="851C98"/>
    <a:srgbClr val="BC631A"/>
    <a:srgbClr val="D60F00"/>
    <a:srgbClr val="CA1E68"/>
    <a:srgbClr val="FF3C8B"/>
    <a:srgbClr val="B8003C"/>
    <a:srgbClr val="FFD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9589" autoAdjust="0"/>
  </p:normalViewPr>
  <p:slideViewPr>
    <p:cSldViewPr snapToGrid="0">
      <p:cViewPr varScale="1">
        <p:scale>
          <a:sx n="58" d="100"/>
          <a:sy n="58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3C42-4025-4286-B021-4C9BA22587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2C670-25A4-4FEB-8684-B22DA43A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9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1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0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74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90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250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9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54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32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2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40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99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67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2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9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749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17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5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89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0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0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1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78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1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3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29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99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6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6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7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0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6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25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4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44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49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65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23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5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524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45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6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8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14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25088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0933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1614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03747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5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3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5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7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CA7539-6611-437E-BC3C-1A90432C9CC6}"/>
              </a:ext>
            </a:extLst>
          </p:cNvPr>
          <p:cNvSpPr txBox="1"/>
          <p:nvPr userDrawn="1"/>
        </p:nvSpPr>
        <p:spPr>
          <a:xfrm>
            <a:off x="11410568" y="64886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891F8-86C4-4359-92E3-7C20A0D5C1DA}"/>
              </a:ext>
            </a:extLst>
          </p:cNvPr>
          <p:cNvSpPr txBox="1"/>
          <p:nvPr userDrawn="1"/>
        </p:nvSpPr>
        <p:spPr>
          <a:xfrm>
            <a:off x="0" y="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FB89F6-3257-4293-9A9B-F8D17960D55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8934832"/>
            <a:ext cx="1088898" cy="9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1" r:id="rId3"/>
    <p:sldLayoutId id="2147483680" r:id="rId4"/>
    <p:sldLayoutId id="2147483677" r:id="rId5"/>
    <p:sldLayoutId id="2147483672" r:id="rId6"/>
    <p:sldLayoutId id="2147483671" r:id="rId7"/>
    <p:sldLayoutId id="2147483668" r:id="rId8"/>
    <p:sldLayoutId id="2147483667" r:id="rId9"/>
    <p:sldLayoutId id="2147483665" r:id="rId10"/>
    <p:sldLayoutId id="2147483664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92" r:id="rId18"/>
    <p:sldLayoutId id="2147483690" r:id="rId19"/>
    <p:sldLayoutId id="2147483689" r:id="rId20"/>
    <p:sldLayoutId id="2147483688" r:id="rId21"/>
    <p:sldLayoutId id="2147483687" r:id="rId22"/>
    <p:sldLayoutId id="2147483686" r:id="rId23"/>
    <p:sldLayoutId id="2147483685" r:id="rId24"/>
    <p:sldLayoutId id="2147483684" r:id="rId25"/>
    <p:sldLayoutId id="2147483683" r:id="rId26"/>
    <p:sldLayoutId id="2147483679" r:id="rId27"/>
    <p:sldLayoutId id="2147483678" r:id="rId28"/>
    <p:sldLayoutId id="2147483676" r:id="rId29"/>
    <p:sldLayoutId id="2147483675" r:id="rId30"/>
    <p:sldLayoutId id="2147483670" r:id="rId31"/>
    <p:sldLayoutId id="2147483669" r:id="rId32"/>
    <p:sldLayoutId id="2147483666" r:id="rId33"/>
    <p:sldLayoutId id="2147483663" r:id="rId34"/>
    <p:sldLayoutId id="2147483656" r:id="rId35"/>
    <p:sldLayoutId id="2147483657" r:id="rId36"/>
    <p:sldLayoutId id="2147483658" r:id="rId37"/>
    <p:sldLayoutId id="2147483659" r:id="rId38"/>
    <p:sldLayoutId id="2147483661" r:id="rId39"/>
    <p:sldLayoutId id="2147483662" r:id="rId40"/>
    <p:sldLayoutId id="2147483691" r:id="rId41"/>
    <p:sldLayoutId id="2147483674" r:id="rId42"/>
    <p:sldLayoutId id="214748367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image" Target="../media/image42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image" Target="../media/image42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12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5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jpeg"/><Relationship Id="rId5" Type="http://schemas.openxmlformats.org/officeDocument/2006/relationships/image" Target="../media/image69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jpg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jpg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5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gif"/><Relationship Id="rId17" Type="http://schemas.openxmlformats.org/officeDocument/2006/relationships/image" Target="../media/image17.gif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1.gif"/><Relationship Id="rId5" Type="http://schemas.microsoft.com/office/2007/relationships/media" Target="../media/media1.mp3"/><Relationship Id="rId1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jp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2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817">
            <a:off x="53492" y="3924739"/>
            <a:ext cx="3097123" cy="2771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8C264-EBF0-4EC0-89F3-2C716F0860F5}"/>
              </a:ext>
            </a:extLst>
          </p:cNvPr>
          <p:cNvSpPr txBox="1"/>
          <p:nvPr/>
        </p:nvSpPr>
        <p:spPr>
          <a:xfrm>
            <a:off x="11394468" y="63209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8" name="矩形: 圆角 293">
            <a:extLst>
              <a:ext uri="{FF2B5EF4-FFF2-40B4-BE49-F238E27FC236}">
                <a16:creationId xmlns:a16="http://schemas.microsoft.com/office/drawing/2014/main" id="{59217348-A297-4C60-AC84-F55A9D435E7D}"/>
              </a:ext>
            </a:extLst>
          </p:cNvPr>
          <p:cNvSpPr/>
          <p:nvPr/>
        </p:nvSpPr>
        <p:spPr>
          <a:xfrm>
            <a:off x="2763113" y="110821"/>
            <a:ext cx="7409551" cy="112589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PHÒNG GIÁO DỤC VÀ ĐÀO TẠO QUẬN LONG BIÊN</a:t>
            </a:r>
          </a:p>
          <a:p>
            <a:pPr algn="ctr"/>
            <a:r>
              <a:rPr lang="vi-VN" altLang="zh-CN" sz="2400" b="1" dirty="0"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TRƯỜNG TIỂU HỌC </a:t>
            </a:r>
            <a:r>
              <a:rPr lang="en-US" altLang="zh-CN" sz="2400" b="1" dirty="0"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PHÚC LỢI</a:t>
            </a:r>
            <a:endParaRPr lang="zh-CN" altLang="en-US" sz="2400" b="1" dirty="0"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3" name="组合 23"/>
          <p:cNvGrpSpPr/>
          <p:nvPr/>
        </p:nvGrpSpPr>
        <p:grpSpPr>
          <a:xfrm>
            <a:off x="3057488" y="2414795"/>
            <a:ext cx="6770695" cy="938783"/>
            <a:chOff x="5162053" y="2659559"/>
            <a:chExt cx="6770695" cy="938783"/>
          </a:xfrm>
        </p:grpSpPr>
        <p:sp>
          <p:nvSpPr>
            <p:cNvPr id="14" name="文本框 24"/>
            <p:cNvSpPr txBox="1"/>
            <p:nvPr/>
          </p:nvSpPr>
          <p:spPr>
            <a:xfrm>
              <a:off x="5218333" y="2659559"/>
              <a:ext cx="65456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VỀ DỰ TIẾT HỌC</a:t>
              </a:r>
              <a:endParaRPr lang="zh-CN" altLang="en-US" sz="54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5" name="文本框 22"/>
            <p:cNvSpPr txBox="1"/>
            <p:nvPr/>
          </p:nvSpPr>
          <p:spPr>
            <a:xfrm>
              <a:off x="5162053" y="2675012"/>
              <a:ext cx="67706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VỀ DỰ TIẾT HỌC</a:t>
              </a:r>
              <a:endParaRPr lang="zh-CN" altLang="en-US" sz="54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grpSp>
        <p:nvGrpSpPr>
          <p:cNvPr id="16" name="组合 23"/>
          <p:cNvGrpSpPr/>
          <p:nvPr/>
        </p:nvGrpSpPr>
        <p:grpSpPr>
          <a:xfrm>
            <a:off x="509721" y="1984382"/>
            <a:ext cx="11590417" cy="1976629"/>
            <a:chOff x="5209801" y="2659559"/>
            <a:chExt cx="6717457" cy="1976629"/>
          </a:xfrm>
        </p:grpSpPr>
        <p:sp>
          <p:nvSpPr>
            <p:cNvPr id="17" name="文本框 24"/>
            <p:cNvSpPr txBox="1"/>
            <p:nvPr/>
          </p:nvSpPr>
          <p:spPr>
            <a:xfrm>
              <a:off x="5218333" y="2659559"/>
              <a:ext cx="6644395" cy="193899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54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CHÀO MỪNG CÁC THẦY CÔ GIÁO</a:t>
              </a:r>
              <a:endParaRPr lang="zh-CN" altLang="en-US" sz="54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5209801" y="2697196"/>
              <a:ext cx="6717457" cy="193899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CHÀO MỪNG CÁC THẦY CÔ GIÁO</a:t>
              </a:r>
              <a:endParaRPr lang="zh-CN" altLang="en-US" sz="54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19" name="文本框 25">
            <a:extLst>
              <a:ext uri="{FF2B5EF4-FFF2-40B4-BE49-F238E27FC236}">
                <a16:creationId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1977874" y="3272248"/>
            <a:ext cx="861158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 dirty="0" err="1">
                <a:ln w="19050">
                  <a:solidFill>
                    <a:srgbClr val="FFFFFF"/>
                  </a:solidFill>
                </a:ln>
                <a:solidFill>
                  <a:srgbClr val="BC631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  <a:ea typeface="小单纯体" panose="02010601030101010101" pitchFamily="2" charset="-122"/>
              </a:rPr>
              <a:t>Môn:Lịch</a:t>
            </a:r>
            <a:r>
              <a:rPr lang="en-US" altLang="zh-CN" sz="9600" b="1" dirty="0">
                <a:ln w="19050">
                  <a:solidFill>
                    <a:srgbClr val="FFFFFF"/>
                  </a:solidFill>
                </a:ln>
                <a:solidFill>
                  <a:srgbClr val="BC631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9600" b="1" dirty="0" err="1">
                <a:ln w="19050">
                  <a:solidFill>
                    <a:srgbClr val="FFFFFF"/>
                  </a:solidFill>
                </a:ln>
                <a:solidFill>
                  <a:srgbClr val="BC631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  <a:ea typeface="小单纯体" panose="02010601030101010101" pitchFamily="2" charset="-122"/>
              </a:rPr>
              <a:t>sử</a:t>
            </a:r>
            <a:endParaRPr lang="zh-CN" altLang="en-US" sz="9600" b="1" dirty="0">
              <a:ln w="19050">
                <a:solidFill>
                  <a:srgbClr val="FFFFFF"/>
                </a:solidFill>
              </a:ln>
              <a:solidFill>
                <a:srgbClr val="BC631A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A&amp;S Gracelan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20" name="文本框 25">
            <a:extLst>
              <a:ext uri="{FF2B5EF4-FFF2-40B4-BE49-F238E27FC236}">
                <a16:creationId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2428111" y="4530632"/>
            <a:ext cx="791700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8000" b="1" dirty="0" err="1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  <a:ea typeface="小单纯体" panose="02010601030101010101" pitchFamily="2" charset="-122"/>
              </a:rPr>
              <a:t>Lớp</a:t>
            </a:r>
            <a:r>
              <a:rPr lang="en-US" altLang="zh-CN" sz="8000" b="1" dirty="0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Azuki" panose="02040603050506020204" pitchFamily="18" charset="0"/>
                <a:ea typeface="小单纯体" panose="02010601030101010101" pitchFamily="2" charset="-122"/>
              </a:rPr>
              <a:t>: 4A2</a:t>
            </a:r>
            <a:endParaRPr lang="zh-CN" altLang="en-US" sz="8000" b="1" dirty="0">
              <a:ln w="19050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Azuki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784E9F-31F8-45A7-B155-D495777C0C00}"/>
              </a:ext>
            </a:extLst>
          </p:cNvPr>
          <p:cNvSpPr/>
          <p:nvPr/>
        </p:nvSpPr>
        <p:spPr>
          <a:xfrm>
            <a:off x="3319430" y="5899613"/>
            <a:ext cx="62969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Giáo</a:t>
            </a:r>
            <a:r>
              <a:rPr lang="en-US" sz="4000" b="1" dirty="0">
                <a:latin typeface="UTM Edwardian" panose="02040603050506020204" pitchFamily="18" charset="0"/>
              </a:rPr>
              <a:t> </a:t>
            </a:r>
            <a:r>
              <a:rPr lang="en-US" sz="4000" b="1" dirty="0" err="1">
                <a:latin typeface="UTM Edwardian" panose="02040603050506020204" pitchFamily="18" charset="0"/>
              </a:rPr>
              <a:t>viên</a:t>
            </a:r>
            <a:r>
              <a:rPr lang="en-US" sz="4000" b="1" dirty="0">
                <a:latin typeface="UTM Edwardian" panose="02040603050506020204" pitchFamily="18" charset="0"/>
              </a:rPr>
              <a:t>: </a:t>
            </a:r>
            <a:r>
              <a:rPr lang="en-US" sz="4000" b="1" dirty="0" err="1">
                <a:latin typeface="UTM Edwardian" panose="02040603050506020204" pitchFamily="18" charset="0"/>
              </a:rPr>
              <a:t>Bồ</a:t>
            </a:r>
            <a:r>
              <a:rPr lang="en-US" sz="4000" b="1" dirty="0">
                <a:latin typeface="UTM Edwardian" panose="02040603050506020204" pitchFamily="18" charset="0"/>
              </a:rPr>
              <a:t> </a:t>
            </a:r>
            <a:r>
              <a:rPr lang="en-US" sz="4000" b="1" dirty="0" err="1">
                <a:latin typeface="UTM Edwardian" panose="02040603050506020204" pitchFamily="18" charset="0"/>
              </a:rPr>
              <a:t>Thị</a:t>
            </a:r>
            <a:r>
              <a:rPr lang="en-US" sz="4000" b="1" dirty="0">
                <a:latin typeface="UTM Edwardian" panose="02040603050506020204" pitchFamily="18" charset="0"/>
              </a:rPr>
              <a:t> Minh </a:t>
            </a:r>
            <a:r>
              <a:rPr lang="en-US" sz="4000" b="1" dirty="0" err="1">
                <a:latin typeface="UTM Edwardian" panose="02040603050506020204" pitchFamily="18" charset="0"/>
              </a:rPr>
              <a:t>Hạnh</a:t>
            </a:r>
            <a:endParaRPr lang="en-US" sz="4000" b="1" dirty="0">
              <a:latin typeface="UTM Edwardian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B46D-DAD1-1841-A39D-4C44D4188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358" y="4537863"/>
            <a:ext cx="4400258" cy="23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AEEDCAA3-230A-4F62-BB77-C8CB0D0BD1C1}"/>
              </a:ext>
            </a:extLst>
          </p:cNvPr>
          <p:cNvGrpSpPr/>
          <p:nvPr/>
        </p:nvGrpSpPr>
        <p:grpSpPr>
          <a:xfrm>
            <a:off x="286211" y="651074"/>
            <a:ext cx="11448592" cy="5555851"/>
            <a:chOff x="220896" y="651074"/>
            <a:chExt cx="11448592" cy="555585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0DECB72-3040-4410-A924-8B15DCA979D1}"/>
                </a:ext>
              </a:extLst>
            </p:cNvPr>
            <p:cNvGrpSpPr/>
            <p:nvPr/>
          </p:nvGrpSpPr>
          <p:grpSpPr>
            <a:xfrm rot="5400000" flipH="1" flipV="1">
              <a:off x="-2092079" y="2964049"/>
              <a:ext cx="5555849" cy="929900"/>
              <a:chOff x="5362209" y="271277"/>
              <a:chExt cx="6467804" cy="108253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3F087965-16D6-47FF-9F08-82C3EA92146D}"/>
                  </a:ext>
                </a:extLst>
              </p:cNvPr>
              <p:cNvSpPr/>
              <p:nvPr/>
            </p:nvSpPr>
            <p:spPr>
              <a:xfrm>
                <a:off x="5362209" y="535236"/>
                <a:ext cx="646780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5938992-6A6C-4DC4-8B75-A51C7A5B6DE8}"/>
                  </a:ext>
                </a:extLst>
              </p:cNvPr>
              <p:cNvSpPr/>
              <p:nvPr/>
            </p:nvSpPr>
            <p:spPr>
              <a:xfrm>
                <a:off x="5898921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F11B4C07-B997-4252-A7F0-F1231D55C8CC}"/>
                  </a:ext>
                </a:extLst>
              </p:cNvPr>
              <p:cNvSpPr/>
              <p:nvPr/>
            </p:nvSpPr>
            <p:spPr>
              <a:xfrm>
                <a:off x="8494077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1C89CD9C-CB5B-4101-88C6-58F396B87D58}"/>
                  </a:ext>
                </a:extLst>
              </p:cNvPr>
              <p:cNvSpPr/>
              <p:nvPr/>
            </p:nvSpPr>
            <p:spPr>
              <a:xfrm>
                <a:off x="7196499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23B36F89-116A-4821-BB1B-7A44CA591354}"/>
                  </a:ext>
                </a:extLst>
              </p:cNvPr>
              <p:cNvSpPr/>
              <p:nvPr/>
            </p:nvSpPr>
            <p:spPr>
              <a:xfrm>
                <a:off x="9791655" y="271279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119DC8B2-45E2-488D-9234-C6AEDEA7221D}"/>
                  </a:ext>
                </a:extLst>
              </p:cNvPr>
              <p:cNvSpPr/>
              <p:nvPr/>
            </p:nvSpPr>
            <p:spPr>
              <a:xfrm>
                <a:off x="11089233" y="271278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顶角 12">
              <a:extLst>
                <a:ext uri="{FF2B5EF4-FFF2-40B4-BE49-F238E27FC236}">
                  <a16:creationId xmlns:a16="http://schemas.microsoft.com/office/drawing/2014/main" id="{3C8D4019-BD60-457E-8665-32421201D2B4}"/>
                </a:ext>
              </a:extLst>
            </p:cNvPr>
            <p:cNvSpPr/>
            <p:nvPr/>
          </p:nvSpPr>
          <p:spPr>
            <a:xfrm rot="5400000">
              <a:off x="3606939" y="-1855625"/>
              <a:ext cx="5555850" cy="10569249"/>
            </a:xfrm>
            <a:prstGeom prst="round2SameRect">
              <a:avLst>
                <a:gd name="adj1" fmla="val 8242"/>
                <a:gd name="adj2" fmla="val 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3CDF514-D3CD-49EE-AFBC-BDBDE13E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7402286" y="5290457"/>
            <a:ext cx="4994680" cy="15675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0CC43C-44F3-40CD-A6BD-88497F16C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52643" y="85301"/>
            <a:ext cx="2346350" cy="147883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3DA594D-B159-4C97-A184-F55A66BD9E40}"/>
              </a:ext>
            </a:extLst>
          </p:cNvPr>
          <p:cNvSpPr txBox="1"/>
          <p:nvPr/>
        </p:nvSpPr>
        <p:spPr>
          <a:xfrm>
            <a:off x="1216110" y="1776048"/>
            <a:ext cx="1089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Biết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ơn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Hai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Trưng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tự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hào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truyền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thống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phụ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nữ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3200" b="1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Việt</a:t>
            </a:r>
            <a:r>
              <a:rPr kumimoji="1" lang="en-US" altLang="zh-CN" sz="3200" b="1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Nam.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425BE8E-4F02-4C28-A564-BE7216A6EB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439960" y="966771"/>
            <a:ext cx="1947447" cy="12274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063F016C-389C-42A5-A780-82F7199F051C}"/>
              </a:ext>
            </a:extLst>
          </p:cNvPr>
          <p:cNvSpPr txBox="1">
            <a:spLocks/>
          </p:cNvSpPr>
          <p:nvPr/>
        </p:nvSpPr>
        <p:spPr>
          <a:xfrm>
            <a:off x="3262043" y="1000287"/>
            <a:ext cx="6376271" cy="77576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027EA-9641-449D-AF64-A3BEE180D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" y="-23254"/>
            <a:ext cx="12192000" cy="68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7C474-4D7F-4D0A-BF0A-D5BC1DC9661C}"/>
              </a:ext>
            </a:extLst>
          </p:cNvPr>
          <p:cNvSpPr txBox="1"/>
          <p:nvPr/>
        </p:nvSpPr>
        <p:spPr>
          <a:xfrm>
            <a:off x="315310" y="208020"/>
            <a:ext cx="11782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NỘI DUNG BÀI HỌC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UTM Staccato " panose="02040603050506020204" pitchFamily="18"/>
                <a:cs typeface="Arial" panose="020B0604020202020204" pitchFamily="34" charset="0"/>
              </a:rPr>
              <a:t>KHỞI NGHĨA HAI BÀ TRƯNG (NĂM 40)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3BC55-E618-4429-BDCF-575CB9D3F75C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4D51BE-AD41-DE47-9F3F-468721859E9B}"/>
              </a:ext>
            </a:extLst>
          </p:cNvPr>
          <p:cNvGrpSpPr/>
          <p:nvPr/>
        </p:nvGrpSpPr>
        <p:grpSpPr>
          <a:xfrm>
            <a:off x="404289" y="1827732"/>
            <a:ext cx="3749566" cy="3749566"/>
            <a:chOff x="404289" y="1827732"/>
            <a:chExt cx="3749566" cy="37495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8F81E9-4748-8246-BB81-6F8D9EF41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9" y="1827732"/>
              <a:ext cx="3749566" cy="37495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71C6DB-4F83-A84C-A0D3-9D9DD3A37912}"/>
                </a:ext>
              </a:extLst>
            </p:cNvPr>
            <p:cNvSpPr txBox="1"/>
            <p:nvPr/>
          </p:nvSpPr>
          <p:spPr>
            <a:xfrm>
              <a:off x="1262501" y="2771601"/>
              <a:ext cx="1842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dirty="0">
                  <a:solidFill>
                    <a:schemeClr val="bg1"/>
                  </a:solidFill>
                  <a:latin typeface="UVN Phuong Tay" pitchFamily="82" charset="0"/>
                </a:rPr>
                <a:t>KHỞI NGHĨA HAI BÀ TRƯNG (NĂM 40)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8A0024E-8615-F445-B798-E3F189F8C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2" b="94863" l="69434" r="97852">
                        <a14:foregroundMark x1="96094" y1="41096" x2="97363" y2="41096"/>
                        <a14:foregroundMark x1="97266" y1="47603" x2="97949" y2="46233"/>
                        <a14:foregroundMark x1="80469" y1="89384" x2="82813" y2="93836"/>
                        <a14:foregroundMark x1="87012" y1="94863" x2="87012" y2="94863"/>
                        <a14:backgroundMark x1="86621" y1="96918" x2="86621" y2="96918"/>
                        <a14:backgroundMark x1="86621" y1="96233" x2="86621" y2="95890"/>
                        <a14:backgroundMark x1="86621" y1="95890" x2="86523" y2="96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36"/>
          <a:stretch/>
        </p:blipFill>
        <p:spPr>
          <a:xfrm>
            <a:off x="3530826" y="1645558"/>
            <a:ext cx="1609495" cy="1355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9A3A6D-E5B2-ED4F-ADF8-E429EDE1CDAE}"/>
              </a:ext>
            </a:extLst>
          </p:cNvPr>
          <p:cNvSpPr txBox="1"/>
          <p:nvPr/>
        </p:nvSpPr>
        <p:spPr>
          <a:xfrm>
            <a:off x="4961861" y="1745551"/>
            <a:ext cx="7519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Staccato " panose="02040603050506020204" pitchFamily="18"/>
                <a:cs typeface="Arial" panose="020B0604020202020204" pitchFamily="34" charset="0"/>
              </a:rPr>
              <a:t>nghĩa</a:t>
            </a:r>
            <a:endParaRPr lang="en-US" sz="4400" b="1" dirty="0">
              <a:solidFill>
                <a:srgbClr val="0070C0"/>
              </a:solidFill>
              <a:latin typeface="UTM Staccato 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97A4F1-BBF9-1D43-B3D1-BD503C093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2" b="94863" l="69434" r="97852">
                        <a14:foregroundMark x1="96094" y1="41096" x2="97363" y2="41096"/>
                        <a14:foregroundMark x1="97266" y1="47603" x2="97949" y2="46233"/>
                        <a14:foregroundMark x1="80469" y1="89384" x2="82813" y2="93836"/>
                        <a14:foregroundMark x1="87012" y1="94863" x2="87012" y2="94863"/>
                        <a14:backgroundMark x1="86621" y1="96918" x2="86621" y2="96918"/>
                        <a14:backgroundMark x1="86621" y1="96233" x2="86621" y2="95890"/>
                        <a14:backgroundMark x1="86621" y1="95890" x2="86523" y2="96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36"/>
          <a:stretch/>
        </p:blipFill>
        <p:spPr>
          <a:xfrm>
            <a:off x="3493877" y="4070073"/>
            <a:ext cx="1609495" cy="1355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06458F-0119-5F4D-A3DD-3DB16FF733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2" b="94863" l="69434" r="97852">
                        <a14:foregroundMark x1="96094" y1="41096" x2="97363" y2="41096"/>
                        <a14:foregroundMark x1="97266" y1="47603" x2="97949" y2="46233"/>
                        <a14:foregroundMark x1="80469" y1="89384" x2="82813" y2="93836"/>
                        <a14:foregroundMark x1="87012" y1="94863" x2="87012" y2="94863"/>
                        <a14:backgroundMark x1="86621" y1="96918" x2="86621" y2="96918"/>
                        <a14:backgroundMark x1="86621" y1="96233" x2="86621" y2="95890"/>
                        <a14:backgroundMark x1="86621" y1="95890" x2="86523" y2="96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36"/>
          <a:stretch/>
        </p:blipFill>
        <p:spPr>
          <a:xfrm>
            <a:off x="3402572" y="2894671"/>
            <a:ext cx="1609495" cy="13553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56B129-41F6-6044-AEDF-E8B8E1EBAE51}"/>
              </a:ext>
            </a:extLst>
          </p:cNvPr>
          <p:cNvSpPr txBox="1"/>
          <p:nvPr/>
        </p:nvSpPr>
        <p:spPr>
          <a:xfrm>
            <a:off x="4672323" y="3152916"/>
            <a:ext cx="7519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biến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khởi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Staccato " panose="02040603050506020204" pitchFamily="18"/>
                <a:cs typeface="Arial" panose="020B0604020202020204" pitchFamily="34" charset="0"/>
              </a:rPr>
              <a:t>nghĩa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UTM Staccato 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B35967-DE7B-4B44-9FD2-9F42EDD1EAFA}"/>
              </a:ext>
            </a:extLst>
          </p:cNvPr>
          <p:cNvSpPr txBox="1"/>
          <p:nvPr/>
        </p:nvSpPr>
        <p:spPr>
          <a:xfrm>
            <a:off x="4705180" y="3859286"/>
            <a:ext cx="73922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, ý </a:t>
            </a:r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khởi</a:t>
            </a:r>
            <a:r>
              <a:rPr lang="en-US" sz="4400" b="1" dirty="0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51C98"/>
                </a:solidFill>
                <a:latin typeface="UTM Staccato " panose="02040603050506020204" pitchFamily="18"/>
                <a:cs typeface="Arial" panose="020B0604020202020204" pitchFamily="34" charset="0"/>
              </a:rPr>
              <a:t>nghĩa</a:t>
            </a:r>
            <a:endParaRPr lang="en-US" sz="4400" b="1" dirty="0">
              <a:solidFill>
                <a:srgbClr val="851C98"/>
              </a:solidFill>
              <a:latin typeface="UTM Staccato 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B5CE0C-3A22-064B-B5D9-3BF3B3753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47" y="5070166"/>
            <a:ext cx="3517816" cy="18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28122-C81A-48E1-BF84-B99F91E93D2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E49D49-B56A-4BBE-B77E-B17EAB67E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3C63CF-06A9-47D5-A1DA-C1B37339FB9C}"/>
                </a:ext>
              </a:extLst>
            </p:cNvPr>
            <p:cNvSpPr txBox="1"/>
            <p:nvPr/>
          </p:nvSpPr>
          <p:spPr>
            <a:xfrm>
              <a:off x="0" y="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UVN Mang Tre" panose="00000400000000000000" pitchFamily="2" charset="0"/>
                </a:rPr>
                <a:t>KTUTS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35C66A-F763-41BA-8B0B-F0429BF2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9"/>
          <a:stretch/>
        </p:blipFill>
        <p:spPr>
          <a:xfrm>
            <a:off x="-3525365" y="-836716"/>
            <a:ext cx="11754965" cy="696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B21F-BA9F-4189-95ED-A53A3074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6" y="-1661003"/>
            <a:ext cx="10483080" cy="9852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3E6E8-9C5E-40F8-995D-E21233FAE399}"/>
              </a:ext>
            </a:extLst>
          </p:cNvPr>
          <p:cNvSpPr/>
          <p:nvPr/>
        </p:nvSpPr>
        <p:spPr>
          <a:xfrm>
            <a:off x="5630015" y="2406570"/>
            <a:ext cx="6414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NGUYÊN NHÂN </a:t>
            </a:r>
            <a:r>
              <a:rPr lang="vi-VN" alt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CỦA </a:t>
            </a:r>
            <a:r>
              <a:rPr lang="vi-VN" alt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CUỘC </a:t>
            </a:r>
            <a:endParaRPr lang="en-US" altLang="en-US" sz="5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KHỞI NGHĨA </a:t>
            </a:r>
            <a:endParaRPr lang="en-US" altLang="en-US" sz="5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vi-VN" alt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BÀ TRƯNG </a:t>
            </a:r>
            <a:endParaRPr lang="en-US" altLang="en-US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7C474-4D7F-4D0A-BF0A-D5BC1DC9661C}"/>
              </a:ext>
            </a:extLst>
          </p:cNvPr>
          <p:cNvSpPr txBox="1"/>
          <p:nvPr/>
        </p:nvSpPr>
        <p:spPr>
          <a:xfrm>
            <a:off x="378371" y="1030014"/>
            <a:ext cx="11782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thầm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19 SGK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kỉ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893AB-55BF-4C64-A623-AA5CE9911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1" y="2515719"/>
            <a:ext cx="11578280" cy="3346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3BC55-E618-4429-BDCF-575CB9D3F75C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3209B-D465-3547-8819-AF120E548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72" y="5043462"/>
            <a:ext cx="3448543" cy="183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"/>
          <p:cNvSpPr txBox="1">
            <a:spLocks noChangeArrowheads="1"/>
          </p:cNvSpPr>
          <p:nvPr/>
        </p:nvSpPr>
        <p:spPr bwMode="auto">
          <a:xfrm>
            <a:off x="1524000" y="6088064"/>
            <a:ext cx="3276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QUẬN GIAO CHỈ THỜI NHÀ HÁN CAI TRỊ</a:t>
            </a:r>
          </a:p>
        </p:txBody>
      </p:sp>
      <p:pic>
        <p:nvPicPr>
          <p:cNvPr id="10243" name="Picture 13" descr="IMG_1146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17056" r="5954"/>
          <a:stretch>
            <a:fillRect/>
          </a:stretch>
        </p:blipFill>
        <p:spPr bwMode="auto">
          <a:xfrm>
            <a:off x="4953000" y="609600"/>
            <a:ext cx="5715000" cy="6248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4" name="Oval 14"/>
          <p:cNvSpPr>
            <a:spLocks noChangeArrowheads="1"/>
          </p:cNvSpPr>
          <p:nvPr/>
        </p:nvSpPr>
        <p:spPr bwMode="auto">
          <a:xfrm>
            <a:off x="5562600" y="1219201"/>
            <a:ext cx="2249488" cy="2073275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52400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756745" y="609601"/>
            <a:ext cx="412005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latin typeface="Times New Roman" panose="02020603050405020304" pitchFamily="18" charset="0"/>
              </a:rPr>
              <a:t>+ </a:t>
            </a:r>
            <a:r>
              <a:rPr lang="en-US" sz="3000" b="1" dirty="0" err="1">
                <a:latin typeface="Times New Roman" panose="02020603050405020304" pitchFamily="18" charset="0"/>
              </a:rPr>
              <a:t>Quận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Giao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</a:rPr>
              <a:t>Thời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Hán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đô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hộ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nước</a:t>
            </a:r>
            <a:r>
              <a:rPr lang="en-US" sz="3000" b="1" dirty="0">
                <a:latin typeface="Times New Roman" panose="02020603050405020304" pitchFamily="18" charset="0"/>
              </a:rPr>
              <a:t> ta, </a:t>
            </a:r>
            <a:r>
              <a:rPr lang="en-US" sz="3000" b="1" dirty="0" err="1">
                <a:latin typeface="Times New Roman" panose="02020603050405020304" pitchFamily="18" charset="0"/>
              </a:rPr>
              <a:t>vùng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đất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Bộ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Trung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Bộ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chúng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quận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Giao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536028" y="3962400"/>
            <a:ext cx="434077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+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Thái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thú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chức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cai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quận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Hán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đô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hộ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4325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3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87054" grpId="0" animBg="1"/>
      <p:bldP spid="10249" grpId="0"/>
      <p:bldP spid="147468" grpId="0"/>
      <p:bldP spid="1474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77"/>
            <a:ext cx="12192000" cy="68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7C474-4D7F-4D0A-BF0A-D5BC1DC9661C}"/>
              </a:ext>
            </a:extLst>
          </p:cNvPr>
          <p:cNvSpPr txBox="1"/>
          <p:nvPr/>
        </p:nvSpPr>
        <p:spPr>
          <a:xfrm>
            <a:off x="315310" y="208020"/>
            <a:ext cx="1178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Nguyên nhân của cuộc khởi nghĩa Hai Bà Trưng</a:t>
            </a:r>
            <a:endParaRPr lang="en-US" sz="3600" b="1" dirty="0">
              <a:solidFill>
                <a:srgbClr val="C00000"/>
              </a:solidFill>
              <a:latin typeface="UTM Ambrose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3BC55-E618-4429-BDCF-575CB9D3F75C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7A4F3-69D6-1145-A7C8-4288A7EE7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19394" r="22144" b="19394"/>
          <a:stretch/>
        </p:blipFill>
        <p:spPr>
          <a:xfrm>
            <a:off x="2479964" y="4473374"/>
            <a:ext cx="3352800" cy="2453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56775-3E19-B248-96C4-4132CF774438}"/>
              </a:ext>
            </a:extLst>
          </p:cNvPr>
          <p:cNvSpPr txBox="1"/>
          <p:nvPr/>
        </p:nvSpPr>
        <p:spPr>
          <a:xfrm>
            <a:off x="204951" y="727873"/>
            <a:ext cx="1178209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Avo" panose="02040603050506020204" pitchFamily="18"/>
                <a:cs typeface="Arial" panose="020B0604020202020204" pitchFamily="34" charset="0"/>
              </a:rPr>
              <a:t>      </a:t>
            </a:r>
            <a:r>
              <a:rPr lang="en-US" alt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5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7BC4AF0-D390-B248-B8CD-76B9E6DAEB0B}"/>
              </a:ext>
            </a:extLst>
          </p:cNvPr>
          <p:cNvSpPr/>
          <p:nvPr/>
        </p:nvSpPr>
        <p:spPr>
          <a:xfrm>
            <a:off x="3876712" y="3589345"/>
            <a:ext cx="3713018" cy="1327401"/>
          </a:xfrm>
          <a:prstGeom prst="wedgeEllipseCallout">
            <a:avLst>
              <a:gd name="adj1" fmla="val -44340"/>
              <a:gd name="adj2" fmla="val 60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7030A0"/>
                </a:solidFill>
                <a:latin typeface="UTM Avo" panose="02040603050506020204" pitchFamily="18"/>
              </a:rPr>
              <a:t>Thảo luận nhóm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93BE73-5471-9845-B156-6EFFC9A72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90" y="4830015"/>
            <a:ext cx="3850325" cy="20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8E1A1-2355-4110-8343-D9F7B224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403">
            <a:off x="7810486" y="883147"/>
            <a:ext cx="1848505" cy="1654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6FB8D-1AC7-4E13-A944-23FF22534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860">
            <a:off x="1585738" y="4205512"/>
            <a:ext cx="1301464" cy="116481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378372" y="1526096"/>
            <a:ext cx="11435256" cy="3284304"/>
          </a:xfrm>
          <a:prstGeom prst="round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2">
                <a:lumMod val="50000"/>
                <a:alpha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4800" b="1" dirty="0">
                <a:solidFill>
                  <a:srgbClr val="0070C0"/>
                </a:solidFill>
                <a:cs typeface="Arial" panose="020B0604020202020204" pitchFamily="34" charset="0"/>
              </a:rPr>
              <a:t>Oán giận trước ách đô hộ của nhà Hán, Hai Bà Trưng đã phất cờ khởi nghĩa, được nhân dân khắp nơi hưởng ứng.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CEDF2-6309-8B4F-A124-60D7145B7ACD}"/>
              </a:ext>
            </a:extLst>
          </p:cNvPr>
          <p:cNvSpPr txBox="1"/>
          <p:nvPr/>
        </p:nvSpPr>
        <p:spPr>
          <a:xfrm>
            <a:off x="241275" y="535566"/>
            <a:ext cx="1178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NGUYÊN NHÂN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3ABA73-7B87-BA4C-A8A1-136A9E240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68" y="4810400"/>
            <a:ext cx="3887247" cy="20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24146" r="35397" b="25088"/>
          <a:stretch/>
        </p:blipFill>
        <p:spPr>
          <a:xfrm>
            <a:off x="4424855" y="1650124"/>
            <a:ext cx="3121573" cy="3468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3" t="13803" r="24854" b="61342"/>
          <a:stretch/>
        </p:blipFill>
        <p:spPr>
          <a:xfrm>
            <a:off x="6276568" y="696686"/>
            <a:ext cx="2699657" cy="2078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51212" y="944210"/>
            <a:ext cx="3243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Oán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hận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ách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hộ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Hán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8F53A9-66DF-44C9-91B2-73822263794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BE850F-EED5-4820-9935-2A2C04617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A388DC-9CFB-40DA-9C05-707841AC05EE}"/>
                </a:ext>
              </a:extLst>
            </p:cNvPr>
            <p:cNvSpPr txBox="1"/>
            <p:nvPr/>
          </p:nvSpPr>
          <p:spPr>
            <a:xfrm>
              <a:off x="0" y="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UVN Mang Tre" panose="00000400000000000000" pitchFamily="2" charset="0"/>
                </a:rPr>
                <a:t>KTUTS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35C66A-F763-41BA-8B0B-F0429BF2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9"/>
          <a:stretch/>
        </p:blipFill>
        <p:spPr>
          <a:xfrm>
            <a:off x="-3525365" y="-836716"/>
            <a:ext cx="11754965" cy="696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B21F-BA9F-4189-95ED-A53A3074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6" y="-1661003"/>
            <a:ext cx="9525005" cy="9525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3E6E8-9C5E-40F8-995D-E21233FAE399}"/>
              </a:ext>
            </a:extLst>
          </p:cNvPr>
          <p:cNvSpPr/>
          <p:nvPr/>
        </p:nvSpPr>
        <p:spPr>
          <a:xfrm>
            <a:off x="5731336" y="1549320"/>
            <a:ext cx="5578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DIỄN BIẾN CỦA CUỘC KHỞI NGHĨA HAI BÀ TRƯNG </a:t>
            </a:r>
            <a:endParaRPr lang="en-US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(NĂM 40)</a:t>
            </a:r>
          </a:p>
        </p:txBody>
      </p:sp>
    </p:spTree>
    <p:extLst>
      <p:ext uri="{BB962C8B-B14F-4D97-AF65-F5344CB8AC3E}">
        <p14:creationId xmlns:p14="http://schemas.microsoft.com/office/powerpoint/2010/main" val="2797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0" y="0"/>
            <a:ext cx="11950262" cy="6324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5410200" y="3352801"/>
            <a:ext cx="670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68976" name="Rectangle 16"/>
          <p:cNvSpPr>
            <a:spLocks noChangeArrowheads="1"/>
          </p:cNvSpPr>
          <p:nvPr/>
        </p:nvSpPr>
        <p:spPr bwMode="auto">
          <a:xfrm>
            <a:off x="1828801" y="6334126"/>
            <a:ext cx="858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Lược đồ khu vực chính nổ ra khởi nghĩa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348705382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0696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03" y="-116204"/>
            <a:ext cx="12192000" cy="68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7C474-4D7F-4D0A-BF0A-D5BC1DC9661C}"/>
              </a:ext>
            </a:extLst>
          </p:cNvPr>
          <p:cNvSpPr txBox="1"/>
          <p:nvPr/>
        </p:nvSpPr>
        <p:spPr>
          <a:xfrm>
            <a:off x="315310" y="208020"/>
            <a:ext cx="1178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3BC55-E618-4429-BDCF-575CB9D3F75C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>
                    <a:lumMod val="75000"/>
                  </a:srgb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00A251-7540-CD47-B1DE-FA07F84EB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>
          <a:xfrm>
            <a:off x="9742805" y="4599615"/>
            <a:ext cx="2449195" cy="2308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7A4F3-69D6-1145-A7C8-4288A7EE7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19394" r="22144" b="19394"/>
          <a:stretch/>
        </p:blipFill>
        <p:spPr>
          <a:xfrm>
            <a:off x="3646804" y="5245451"/>
            <a:ext cx="2449195" cy="1792527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7BC4AF0-D390-B248-B8CD-76B9E6DAEB0B}"/>
              </a:ext>
            </a:extLst>
          </p:cNvPr>
          <p:cNvSpPr/>
          <p:nvPr/>
        </p:nvSpPr>
        <p:spPr>
          <a:xfrm>
            <a:off x="6027100" y="5064841"/>
            <a:ext cx="3713018" cy="1327401"/>
          </a:xfrm>
          <a:prstGeom prst="wedgeEllipseCallout">
            <a:avLst>
              <a:gd name="adj1" fmla="val -54788"/>
              <a:gd name="adj2" fmla="val 186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7030A0"/>
                </a:solidFill>
                <a:latin typeface="UTM Avo" panose="02040603050506020204" pitchFamily="18"/>
              </a:rPr>
              <a:t>Thảo luận nhóm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D3F401-E774-BA4B-9103-3C3E60A56B89}"/>
              </a:ext>
            </a:extLst>
          </p:cNvPr>
          <p:cNvGrpSpPr/>
          <p:nvPr/>
        </p:nvGrpSpPr>
        <p:grpSpPr>
          <a:xfrm>
            <a:off x="-2687" y="1605001"/>
            <a:ext cx="3439896" cy="2855741"/>
            <a:chOff x="-2687" y="1605001"/>
            <a:chExt cx="3439896" cy="2855741"/>
          </a:xfrm>
          <a:solidFill>
            <a:schemeClr val="bg1"/>
          </a:solidFill>
        </p:grpSpPr>
        <p:sp>
          <p:nvSpPr>
            <p:cNvPr id="17" name="Flowchart: Alternate Process 5">
              <a:extLst>
                <a:ext uri="{FF2B5EF4-FFF2-40B4-BE49-F238E27FC236}">
                  <a16:creationId xmlns:a16="http://schemas.microsoft.com/office/drawing/2014/main" id="{CDF65923-62A3-CD45-B4F8-A24F794DB302}"/>
                </a:ext>
              </a:extLst>
            </p:cNvPr>
            <p:cNvSpPr/>
            <p:nvPr/>
          </p:nvSpPr>
          <p:spPr>
            <a:xfrm>
              <a:off x="-2687" y="1605001"/>
              <a:ext cx="3331494" cy="2855741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7B9D3A-83B7-1542-9D80-184628593B92}"/>
                </a:ext>
              </a:extLst>
            </p:cNvPr>
            <p:cNvSpPr txBox="1"/>
            <p:nvPr/>
          </p:nvSpPr>
          <p:spPr>
            <a:xfrm>
              <a:off x="524905" y="1755600"/>
              <a:ext cx="2912304" cy="25545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Kể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lại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nét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chính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cuộc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khởi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nghĩa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</a:p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Bà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Trưng</a:t>
              </a:r>
              <a:endParaRPr lang="en-US" sz="3200" b="1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691E53-9292-484D-8146-E4D9E3099D1C}"/>
              </a:ext>
            </a:extLst>
          </p:cNvPr>
          <p:cNvGrpSpPr/>
          <p:nvPr/>
        </p:nvGrpSpPr>
        <p:grpSpPr>
          <a:xfrm>
            <a:off x="4742121" y="854351"/>
            <a:ext cx="7249377" cy="3667576"/>
            <a:chOff x="5844377" y="1341811"/>
            <a:chExt cx="5950171" cy="36236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Flowchart: Alternate Process 6">
              <a:extLst>
                <a:ext uri="{FF2B5EF4-FFF2-40B4-BE49-F238E27FC236}">
                  <a16:creationId xmlns:a16="http://schemas.microsoft.com/office/drawing/2014/main" id="{C857C747-E414-2D4A-9F65-E4D405B8CACB}"/>
                </a:ext>
              </a:extLst>
            </p:cNvPr>
            <p:cNvSpPr/>
            <p:nvPr/>
          </p:nvSpPr>
          <p:spPr>
            <a:xfrm>
              <a:off x="5846617" y="1341811"/>
              <a:ext cx="5947931" cy="1252917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F58F68-6E78-A547-B243-A7E506263DC0}"/>
                </a:ext>
              </a:extLst>
            </p:cNvPr>
            <p:cNvSpPr txBox="1"/>
            <p:nvPr/>
          </p:nvSpPr>
          <p:spPr>
            <a:xfrm>
              <a:off x="5844377" y="1468421"/>
              <a:ext cx="5950171" cy="34970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-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địa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diễn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ra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cuộc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khởi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nghĩa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?</a:t>
              </a:r>
            </a:p>
            <a:p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ngờ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b="1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CA29EC-CCC0-B648-BA84-49F1CC840703}"/>
              </a:ext>
            </a:extLst>
          </p:cNvPr>
          <p:cNvSpPr txBox="1"/>
          <p:nvPr/>
        </p:nvSpPr>
        <p:spPr>
          <a:xfrm>
            <a:off x="4742121" y="3587214"/>
            <a:ext cx="7249377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 -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mũi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SGK ).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CF37FA-10AD-FF4C-9A20-72FD0449D484}"/>
              </a:ext>
            </a:extLst>
          </p:cNvPr>
          <p:cNvCxnSpPr>
            <a:stCxn id="17" idx="3"/>
          </p:cNvCxnSpPr>
          <p:nvPr/>
        </p:nvCxnSpPr>
        <p:spPr>
          <a:xfrm flipV="1">
            <a:off x="3328807" y="2459352"/>
            <a:ext cx="1413314" cy="57352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BA9232-F060-F940-93C6-00FB1C34D576}"/>
              </a:ext>
            </a:extLst>
          </p:cNvPr>
          <p:cNvCxnSpPr>
            <a:cxnSpLocks/>
          </p:cNvCxnSpPr>
          <p:nvPr/>
        </p:nvCxnSpPr>
        <p:spPr>
          <a:xfrm>
            <a:off x="3043959" y="3064197"/>
            <a:ext cx="1589760" cy="68952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5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7" y="1427831"/>
            <a:ext cx="11367898" cy="49939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257503" y="588580"/>
            <a:ext cx="1178209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thầm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20 SGK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sử</a:t>
            </a:r>
            <a:endParaRPr lang="en-US" sz="3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Ambrose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03" y="-116204"/>
            <a:ext cx="12192000" cy="68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7C474-4D7F-4D0A-BF0A-D5BC1DC9661C}"/>
              </a:ext>
            </a:extLst>
          </p:cNvPr>
          <p:cNvSpPr txBox="1"/>
          <p:nvPr/>
        </p:nvSpPr>
        <p:spPr>
          <a:xfrm>
            <a:off x="315310" y="208020"/>
            <a:ext cx="1178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3BC55-E618-4429-BDCF-575CB9D3F75C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>
                    <a:lumMod val="75000"/>
                  </a:srgb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00A251-7540-CD47-B1DE-FA07F84EB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>
          <a:xfrm>
            <a:off x="9742805" y="4599615"/>
            <a:ext cx="2449195" cy="2308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7A4F3-69D6-1145-A7C8-4288A7EE7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19394" r="22144" b="19394"/>
          <a:stretch/>
        </p:blipFill>
        <p:spPr>
          <a:xfrm>
            <a:off x="3646804" y="5245451"/>
            <a:ext cx="2449195" cy="1792527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7BC4AF0-D390-B248-B8CD-76B9E6DAEB0B}"/>
              </a:ext>
            </a:extLst>
          </p:cNvPr>
          <p:cNvSpPr/>
          <p:nvPr/>
        </p:nvSpPr>
        <p:spPr>
          <a:xfrm>
            <a:off x="6027100" y="5064841"/>
            <a:ext cx="3713018" cy="1327401"/>
          </a:xfrm>
          <a:prstGeom prst="wedgeEllipseCallout">
            <a:avLst>
              <a:gd name="adj1" fmla="val -54788"/>
              <a:gd name="adj2" fmla="val 186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7030A0"/>
                </a:solidFill>
                <a:latin typeface="UTM Avo" panose="02040603050506020204" pitchFamily="18"/>
              </a:rPr>
              <a:t>Thảo luận nhóm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D3F401-E774-BA4B-9103-3C3E60A56B89}"/>
              </a:ext>
            </a:extLst>
          </p:cNvPr>
          <p:cNvGrpSpPr/>
          <p:nvPr/>
        </p:nvGrpSpPr>
        <p:grpSpPr>
          <a:xfrm>
            <a:off x="-2687" y="1605001"/>
            <a:ext cx="3439896" cy="2855741"/>
            <a:chOff x="-2687" y="1605001"/>
            <a:chExt cx="3439896" cy="2855741"/>
          </a:xfrm>
          <a:solidFill>
            <a:schemeClr val="bg1"/>
          </a:solidFill>
        </p:grpSpPr>
        <p:sp>
          <p:nvSpPr>
            <p:cNvPr id="17" name="Flowchart: Alternate Process 5">
              <a:extLst>
                <a:ext uri="{FF2B5EF4-FFF2-40B4-BE49-F238E27FC236}">
                  <a16:creationId xmlns:a16="http://schemas.microsoft.com/office/drawing/2014/main" id="{CDF65923-62A3-CD45-B4F8-A24F794DB302}"/>
                </a:ext>
              </a:extLst>
            </p:cNvPr>
            <p:cNvSpPr/>
            <p:nvPr/>
          </p:nvSpPr>
          <p:spPr>
            <a:xfrm>
              <a:off x="-2687" y="1605001"/>
              <a:ext cx="3331494" cy="2855741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7B9D3A-83B7-1542-9D80-184628593B92}"/>
                </a:ext>
              </a:extLst>
            </p:cNvPr>
            <p:cNvSpPr txBox="1"/>
            <p:nvPr/>
          </p:nvSpPr>
          <p:spPr>
            <a:xfrm>
              <a:off x="524905" y="1755600"/>
              <a:ext cx="2912304" cy="25545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Kể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lại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nét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chính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cuộc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khởi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nghĩa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</a:p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Bà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Trưng</a:t>
              </a:r>
              <a:endParaRPr lang="en-US" sz="3200" b="1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691E53-9292-484D-8146-E4D9E3099D1C}"/>
              </a:ext>
            </a:extLst>
          </p:cNvPr>
          <p:cNvGrpSpPr/>
          <p:nvPr/>
        </p:nvGrpSpPr>
        <p:grpSpPr>
          <a:xfrm>
            <a:off x="4742121" y="854351"/>
            <a:ext cx="7249377" cy="3667576"/>
            <a:chOff x="5844377" y="1341811"/>
            <a:chExt cx="5950171" cy="36236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Flowchart: Alternate Process 6">
              <a:extLst>
                <a:ext uri="{FF2B5EF4-FFF2-40B4-BE49-F238E27FC236}">
                  <a16:creationId xmlns:a16="http://schemas.microsoft.com/office/drawing/2014/main" id="{C857C747-E414-2D4A-9F65-E4D405B8CACB}"/>
                </a:ext>
              </a:extLst>
            </p:cNvPr>
            <p:cNvSpPr/>
            <p:nvPr/>
          </p:nvSpPr>
          <p:spPr>
            <a:xfrm>
              <a:off x="5846617" y="1341811"/>
              <a:ext cx="5947931" cy="1252917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F58F68-6E78-A547-B243-A7E506263DC0}"/>
                </a:ext>
              </a:extLst>
            </p:cNvPr>
            <p:cNvSpPr txBox="1"/>
            <p:nvPr/>
          </p:nvSpPr>
          <p:spPr>
            <a:xfrm>
              <a:off x="5844377" y="1468421"/>
              <a:ext cx="5950171" cy="34970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-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địa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diễn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ra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cuộc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khởi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UTM Avo" panose="02040603050506020204" pitchFamily="18"/>
                </a:rPr>
                <a:t>nghĩa</a:t>
              </a: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?</a:t>
              </a:r>
            </a:p>
            <a:p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ngờ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b="1" dirty="0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CA29EC-CCC0-B648-BA84-49F1CC840703}"/>
              </a:ext>
            </a:extLst>
          </p:cNvPr>
          <p:cNvSpPr txBox="1"/>
          <p:nvPr/>
        </p:nvSpPr>
        <p:spPr>
          <a:xfrm>
            <a:off x="4742121" y="3587214"/>
            <a:ext cx="7249377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 -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mũi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</a:rPr>
              <a:t> SGK ).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CF37FA-10AD-FF4C-9A20-72FD0449D484}"/>
              </a:ext>
            </a:extLst>
          </p:cNvPr>
          <p:cNvCxnSpPr>
            <a:stCxn id="17" idx="3"/>
          </p:cNvCxnSpPr>
          <p:nvPr/>
        </p:nvCxnSpPr>
        <p:spPr>
          <a:xfrm flipV="1">
            <a:off x="3328807" y="2459352"/>
            <a:ext cx="1413314" cy="57352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BA9232-F060-F940-93C6-00FB1C34D576}"/>
              </a:ext>
            </a:extLst>
          </p:cNvPr>
          <p:cNvCxnSpPr>
            <a:cxnSpLocks/>
          </p:cNvCxnSpPr>
          <p:nvPr/>
        </p:nvCxnSpPr>
        <p:spPr>
          <a:xfrm>
            <a:off x="3043959" y="3064197"/>
            <a:ext cx="1589760" cy="68952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5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A35A58-AEE3-4BFD-B831-377656F5FD4D}"/>
              </a:ext>
            </a:extLst>
          </p:cNvPr>
          <p:cNvSpPr txBox="1"/>
          <p:nvPr/>
        </p:nvSpPr>
        <p:spPr>
          <a:xfrm>
            <a:off x="343535" y="609393"/>
            <a:ext cx="1150493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80530-826E-4757-9C66-D6D481DA11BE}"/>
              </a:ext>
            </a:extLst>
          </p:cNvPr>
          <p:cNvSpPr txBox="1"/>
          <p:nvPr/>
        </p:nvSpPr>
        <p:spPr>
          <a:xfrm>
            <a:off x="343534" y="1206696"/>
            <a:ext cx="1167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Hai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78C922-6C99-49F8-A7AE-DCDB6A945674}"/>
              </a:ext>
            </a:extLst>
          </p:cNvPr>
          <p:cNvGrpSpPr/>
          <p:nvPr/>
        </p:nvGrpSpPr>
        <p:grpSpPr>
          <a:xfrm>
            <a:off x="177166" y="2146754"/>
            <a:ext cx="5725160" cy="4101853"/>
            <a:chOff x="177165" y="2529840"/>
            <a:chExt cx="6448425" cy="371876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CCB9D49-AEB3-481D-92C7-CF8616690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93"/>
            <a:stretch/>
          </p:blipFill>
          <p:spPr bwMode="auto">
            <a:xfrm>
              <a:off x="177165" y="2529840"/>
              <a:ext cx="6448425" cy="3718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4C2FBA-70CB-4304-B9F5-2A039893B0EB}"/>
                </a:ext>
              </a:extLst>
            </p:cNvPr>
            <p:cNvSpPr txBox="1"/>
            <p:nvPr/>
          </p:nvSpPr>
          <p:spPr>
            <a:xfrm>
              <a:off x="441959" y="5725387"/>
              <a:ext cx="5918835" cy="41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C8349D-6677-4C6C-ACBB-9E0C72C7D838}"/>
              </a:ext>
            </a:extLst>
          </p:cNvPr>
          <p:cNvGrpSpPr/>
          <p:nvPr/>
        </p:nvGrpSpPr>
        <p:grpSpPr>
          <a:xfrm>
            <a:off x="5505450" y="2101156"/>
            <a:ext cx="6509384" cy="4101853"/>
            <a:chOff x="5505450" y="2484242"/>
            <a:chExt cx="6509384" cy="371876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9691C4D-115E-4B11-B023-33B3D5B558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53" b="6480"/>
            <a:stretch/>
          </p:blipFill>
          <p:spPr bwMode="auto">
            <a:xfrm>
              <a:off x="5902324" y="2484242"/>
              <a:ext cx="6112510" cy="37187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F5EF9E-A974-4442-A760-592AED31CBC6}"/>
                </a:ext>
              </a:extLst>
            </p:cNvPr>
            <p:cNvSpPr txBox="1"/>
            <p:nvPr/>
          </p:nvSpPr>
          <p:spPr>
            <a:xfrm>
              <a:off x="5505450" y="5798626"/>
              <a:ext cx="6509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endPara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1977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0ECE26-D36E-4962-9149-1915CEF9CB12}"/>
              </a:ext>
            </a:extLst>
          </p:cNvPr>
          <p:cNvSpPr txBox="1"/>
          <p:nvPr/>
        </p:nvSpPr>
        <p:spPr>
          <a:xfrm>
            <a:off x="343535" y="609393"/>
            <a:ext cx="1150493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BCE3A-73A2-4B2A-9F2E-4F87981BD2D2}"/>
              </a:ext>
            </a:extLst>
          </p:cNvPr>
          <p:cNvSpPr txBox="1"/>
          <p:nvPr/>
        </p:nvSpPr>
        <p:spPr>
          <a:xfrm>
            <a:off x="343535" y="1570861"/>
            <a:ext cx="1167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Loa. Sau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44AB7-8DCA-4870-8826-025CB323B483}"/>
              </a:ext>
            </a:extLst>
          </p:cNvPr>
          <p:cNvSpPr txBox="1"/>
          <p:nvPr/>
        </p:nvSpPr>
        <p:spPr>
          <a:xfrm>
            <a:off x="343535" y="3539304"/>
            <a:ext cx="11504930" cy="58477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B3FD5-2788-4E9F-AA92-D9F5BA6AE80F}"/>
              </a:ext>
            </a:extLst>
          </p:cNvPr>
          <p:cNvSpPr txBox="1"/>
          <p:nvPr/>
        </p:nvSpPr>
        <p:spPr>
          <a:xfrm>
            <a:off x="520700" y="4500772"/>
            <a:ext cx="1167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182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0" y="0"/>
            <a:ext cx="11950262" cy="6324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550988" y="6381750"/>
            <a:ext cx="9144000" cy="8302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dung SGK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5410200" y="3352801"/>
            <a:ext cx="670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68976" name="Rectangle 16"/>
          <p:cNvSpPr>
            <a:spLocks noChangeArrowheads="1"/>
          </p:cNvSpPr>
          <p:nvPr/>
        </p:nvSpPr>
        <p:spPr bwMode="auto">
          <a:xfrm>
            <a:off x="1828801" y="6334126"/>
            <a:ext cx="858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nổ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Trưng</a:t>
            </a:r>
            <a:endParaRPr 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9060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nimBg="1"/>
      <p:bldP spid="1689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pic>
        <p:nvPicPr>
          <p:cNvPr id="16387" name="Picture 3" descr="an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6324600" y="33147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Cổ Loa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8458200" y="3314700"/>
            <a:ext cx="224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Đánh thành Luy Lâu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6869518" y="5334073"/>
            <a:ext cx="2948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cắt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tóc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cải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trang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2040" name="Picture 8" descr="Mot-goc-thanh-co-loa-x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057400" cy="1371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41" name="Picture 9" descr="Untitled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1905000"/>
            <a:ext cx="2152650" cy="1371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42" name="Picture 10" descr="Untitled-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3683315"/>
            <a:ext cx="2095500" cy="137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46" name="Text Box 14"/>
          <p:cNvSpPr txBox="1">
            <a:spLocks noChangeArrowheads="1"/>
          </p:cNvSpPr>
          <p:nvPr/>
        </p:nvSpPr>
        <p:spPr bwMode="auto">
          <a:xfrm>
            <a:off x="5715000" y="1295400"/>
            <a:ext cx="3124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700" b="1">
                <a:solidFill>
                  <a:srgbClr val="0000FF"/>
                </a:solidFill>
                <a:latin typeface="Times New Roman" panose="02020603050405020304" pitchFamily="18" charset="0"/>
              </a:rPr>
              <a:t>Tại cửa sông Hát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1700" b="1">
                <a:solidFill>
                  <a:srgbClr val="0000FF"/>
                </a:solidFill>
                <a:latin typeface="Times New Roman" panose="02020603050405020304" pitchFamily="18" charset="0"/>
              </a:rPr>
              <a:t>(Hát Môn)</a:t>
            </a:r>
          </a:p>
        </p:txBody>
      </p:sp>
      <p:pic>
        <p:nvPicPr>
          <p:cNvPr id="172047" name="Picture 15" descr="Untitled-16 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2171700" cy="133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48" name="Text Box 16"/>
          <p:cNvSpPr txBox="1">
            <a:spLocks noChangeArrowheads="1"/>
          </p:cNvSpPr>
          <p:nvPr/>
        </p:nvSpPr>
        <p:spPr bwMode="auto">
          <a:xfrm>
            <a:off x="8458200" y="13716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Tiến vào Mê Linh</a:t>
            </a:r>
          </a:p>
        </p:txBody>
      </p:sp>
      <p:pic>
        <p:nvPicPr>
          <p:cNvPr id="172049" name="Picture 17" descr="Untitled-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"/>
            <a:ext cx="2133600" cy="13382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50" name="AutoShape 18"/>
          <p:cNvSpPr>
            <a:spLocks noChangeArrowheads="1"/>
          </p:cNvSpPr>
          <p:nvPr/>
        </p:nvSpPr>
        <p:spPr bwMode="auto">
          <a:xfrm rot="-2480056">
            <a:off x="3048000" y="3429000"/>
            <a:ext cx="762000" cy="228600"/>
          </a:xfrm>
          <a:prstGeom prst="curvedUp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72051" name="AutoShape 19"/>
          <p:cNvSpPr>
            <a:spLocks noChangeArrowheads="1"/>
          </p:cNvSpPr>
          <p:nvPr/>
        </p:nvSpPr>
        <p:spPr bwMode="auto">
          <a:xfrm rot="2360076">
            <a:off x="3784600" y="3197226"/>
            <a:ext cx="344488" cy="193675"/>
          </a:xfrm>
          <a:prstGeom prst="rightArrow">
            <a:avLst>
              <a:gd name="adj1" fmla="val 50000"/>
              <a:gd name="adj2" fmla="val 444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72052" name="AutoShape 20"/>
          <p:cNvSpPr>
            <a:spLocks noChangeArrowheads="1"/>
          </p:cNvSpPr>
          <p:nvPr/>
        </p:nvSpPr>
        <p:spPr bwMode="auto">
          <a:xfrm rot="2482420">
            <a:off x="4537075" y="4025900"/>
            <a:ext cx="558800" cy="228600"/>
          </a:xfrm>
          <a:prstGeom prst="rightArrow">
            <a:avLst>
              <a:gd name="adj1" fmla="val 50000"/>
              <a:gd name="adj2" fmla="val 611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72053" name="Oval 21"/>
          <p:cNvSpPr>
            <a:spLocks noChangeArrowheads="1"/>
          </p:cNvSpPr>
          <p:nvPr/>
        </p:nvSpPr>
        <p:spPr bwMode="auto">
          <a:xfrm>
            <a:off x="4953000" y="4191000"/>
            <a:ext cx="685800" cy="7620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72054" name="Oval 22"/>
          <p:cNvSpPr>
            <a:spLocks noChangeArrowheads="1"/>
          </p:cNvSpPr>
          <p:nvPr/>
        </p:nvSpPr>
        <p:spPr bwMode="auto">
          <a:xfrm>
            <a:off x="4057650" y="3276600"/>
            <a:ext cx="609600" cy="7620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72055" name="Oval 23"/>
          <p:cNvSpPr>
            <a:spLocks noChangeArrowheads="1"/>
          </p:cNvSpPr>
          <p:nvPr/>
        </p:nvSpPr>
        <p:spPr bwMode="auto">
          <a:xfrm>
            <a:off x="3352800" y="2743200"/>
            <a:ext cx="457200" cy="5334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72056" name="Oval 24"/>
          <p:cNvSpPr>
            <a:spLocks noChangeArrowheads="1"/>
          </p:cNvSpPr>
          <p:nvPr/>
        </p:nvSpPr>
        <p:spPr bwMode="auto">
          <a:xfrm>
            <a:off x="2971800" y="3409950"/>
            <a:ext cx="247650" cy="2667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>
              <a:latin typeface="Times New Roman" panose="02020603050405020304" pitchFamily="18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857500" y="3181350"/>
            <a:ext cx="228600" cy="381000"/>
            <a:chOff x="1056" y="3072"/>
            <a:chExt cx="144" cy="240"/>
          </a:xfrm>
        </p:grpSpPr>
        <p:grpSp>
          <p:nvGrpSpPr>
            <p:cNvPr id="16410" name="Group 26"/>
            <p:cNvGrpSpPr>
              <a:grpSpLocks/>
            </p:cNvGrpSpPr>
            <p:nvPr/>
          </p:nvGrpSpPr>
          <p:grpSpPr bwMode="auto">
            <a:xfrm>
              <a:off x="1056" y="3072"/>
              <a:ext cx="144" cy="240"/>
              <a:chOff x="1844" y="2580"/>
              <a:chExt cx="78" cy="150"/>
            </a:xfrm>
          </p:grpSpPr>
          <p:sp>
            <p:nvSpPr>
              <p:cNvPr id="16412" name="AutoShape 27"/>
              <p:cNvSpPr>
                <a:spLocks noChangeArrowheads="1"/>
              </p:cNvSpPr>
              <p:nvPr/>
            </p:nvSpPr>
            <p:spPr bwMode="auto">
              <a:xfrm>
                <a:off x="1844" y="2580"/>
                <a:ext cx="72" cy="90"/>
              </a:xfrm>
              <a:prstGeom prst="flowChartPunchedTape">
                <a:avLst/>
              </a:prstGeom>
              <a:solidFill>
                <a:srgbClr val="CC00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vi-V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3" name="Line 28"/>
              <p:cNvSpPr>
                <a:spLocks noChangeShapeType="1"/>
              </p:cNvSpPr>
              <p:nvPr/>
            </p:nvSpPr>
            <p:spPr bwMode="auto">
              <a:xfrm flipH="1">
                <a:off x="1922" y="258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2061" name="AutoShape 29"/>
            <p:cNvSpPr>
              <a:spLocks noChangeArrowheads="1"/>
            </p:cNvSpPr>
            <p:nvPr/>
          </p:nvSpPr>
          <p:spPr bwMode="auto">
            <a:xfrm>
              <a:off x="1080" y="3096"/>
              <a:ext cx="96" cy="91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5361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8" presetClass="entr" presetSubtype="9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8" presetClass="entr" presetSubtype="9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17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7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7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8" presetClass="entr" presetSubtype="1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8" presetClass="entr" presetSubtype="1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  <p:bldP spid="172037" grpId="0"/>
      <p:bldP spid="172038" grpId="0"/>
      <p:bldP spid="172046" grpId="0"/>
      <p:bldP spid="172048" grpId="0"/>
      <p:bldP spid="172050" grpId="0" animBg="1"/>
      <p:bldP spid="172051" grpId="0" animBg="1"/>
      <p:bldP spid="172052" grpId="0" animBg="1"/>
      <p:bldP spid="172053" grpId="0" animBg="1"/>
      <p:bldP spid="172054" grpId="0" animBg="1"/>
      <p:bldP spid="172055" grpId="0" animBg="1"/>
      <p:bldP spid="1720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24146" r="35397" b="25088"/>
          <a:stretch/>
        </p:blipFill>
        <p:spPr>
          <a:xfrm>
            <a:off x="4424855" y="1650124"/>
            <a:ext cx="3121573" cy="3468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3" t="13803" r="24854" b="61342"/>
          <a:stretch/>
        </p:blipFill>
        <p:spPr>
          <a:xfrm>
            <a:off x="6276568" y="696686"/>
            <a:ext cx="2699657" cy="2078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14834" y="1012101"/>
            <a:ext cx="3243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Oán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hận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ách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hộ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Hán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41733" r="31609" b="36386"/>
          <a:stretch/>
        </p:blipFill>
        <p:spPr>
          <a:xfrm>
            <a:off x="6504786" y="2768233"/>
            <a:ext cx="2138123" cy="1948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5" t="33560" r="25101" b="44771"/>
          <a:stretch/>
        </p:blipFill>
        <p:spPr>
          <a:xfrm>
            <a:off x="7303399" y="2116451"/>
            <a:ext cx="2286313" cy="1776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90975" y="2261992"/>
            <a:ext cx="2842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Mùa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xuân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năm</a:t>
            </a:r>
            <a:r>
              <a:rPr lang="en-US" sz="2800" b="1" dirty="0">
                <a:latin typeface="UTM Avo" panose="02040603050506020204" pitchFamily="18" charset="0"/>
              </a:rPr>
              <a:t> 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9" t="50708" r="21808" b="22896"/>
          <a:stretch/>
        </p:blipFill>
        <p:spPr>
          <a:xfrm>
            <a:off x="7815869" y="3557987"/>
            <a:ext cx="1892301" cy="1803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50441" r="22311" b="28283"/>
          <a:stretch/>
        </p:blipFill>
        <p:spPr>
          <a:xfrm>
            <a:off x="9446613" y="4459687"/>
            <a:ext cx="1144531" cy="1153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4" t="41003" r="22894" b="40637"/>
          <a:stretch/>
        </p:blipFill>
        <p:spPr>
          <a:xfrm>
            <a:off x="9274463" y="3764521"/>
            <a:ext cx="1488832" cy="1254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4" t="41003" r="22894" b="40637"/>
          <a:stretch/>
        </p:blipFill>
        <p:spPr>
          <a:xfrm rot="1576318">
            <a:off x="9350631" y="4029238"/>
            <a:ext cx="1488832" cy="1254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50441" r="22311" b="28283"/>
          <a:stretch/>
        </p:blipFill>
        <p:spPr>
          <a:xfrm rot="19937107">
            <a:off x="9602900" y="4191750"/>
            <a:ext cx="1144531" cy="11538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757525" y="3612237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Hát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Môn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15781" y="4103371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Mê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Linh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25715" y="4666920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Cổ</a:t>
            </a:r>
            <a:r>
              <a:rPr lang="en-US" sz="2800" b="1" dirty="0">
                <a:latin typeface="UTM Avo" panose="02040603050506020204" pitchFamily="18" charset="0"/>
              </a:rPr>
              <a:t> Loa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57525" y="5171176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Luy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Lâu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8B15A8-B58E-4BEA-8DA8-C7E085C4C7B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0ABDB4-61FF-4196-BA19-194A220FB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CC2C0-1CD3-45FC-B9E4-C2A849D03E8B}"/>
                </a:ext>
              </a:extLst>
            </p:cNvPr>
            <p:cNvSpPr txBox="1"/>
            <p:nvPr/>
          </p:nvSpPr>
          <p:spPr>
            <a:xfrm>
              <a:off x="0" y="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UVN Mang Tre" panose="00000400000000000000" pitchFamily="2" charset="0"/>
                </a:rPr>
                <a:t>KTUTS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35C66A-F763-41BA-8B0B-F0429BF2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9"/>
          <a:stretch/>
        </p:blipFill>
        <p:spPr>
          <a:xfrm>
            <a:off x="-3525365" y="-836716"/>
            <a:ext cx="11754965" cy="696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B21F-BA9F-4189-95ED-A53A3074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6" y="-1661003"/>
            <a:ext cx="9525005" cy="9525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3E6E8-9C5E-40F8-995D-E21233FAE399}"/>
              </a:ext>
            </a:extLst>
          </p:cNvPr>
          <p:cNvSpPr/>
          <p:nvPr/>
        </p:nvSpPr>
        <p:spPr>
          <a:xfrm>
            <a:off x="5440138" y="1997861"/>
            <a:ext cx="5578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KẾT QUẢ, Ý NGHĨA CỦA KHỞI NGHĨA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2050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2514600" y="58674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524000" y="1"/>
            <a:ext cx="91440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1524000" y="1143001"/>
            <a:ext cx="946456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vòng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đầy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</a:rPr>
              <a:t>cuộc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khởi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hoàn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toàn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thắng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lợi</a:t>
            </a:r>
            <a:r>
              <a:rPr lang="en-US" sz="30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78194" name="Text Box 18"/>
          <p:cNvSpPr txBox="1">
            <a:spLocks noChangeArrowheads="1"/>
          </p:cNvSpPr>
          <p:nvPr/>
        </p:nvSpPr>
        <p:spPr bwMode="auto">
          <a:xfrm>
            <a:off x="1524000" y="3048001"/>
            <a:ext cx="970104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hơn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kỉ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bị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phong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kiến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phương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Bắc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đô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hộ</a:t>
            </a:r>
            <a:r>
              <a:rPr lang="en-US" sz="3000" b="1" dirty="0"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tiên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nhân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dân</a:t>
            </a:r>
            <a:r>
              <a:rPr lang="en-US" sz="3000" b="1" dirty="0">
                <a:latin typeface="Times New Roman" panose="02020603050405020304" pitchFamily="18" charset="0"/>
              </a:rPr>
              <a:t> ta </a:t>
            </a:r>
            <a:r>
              <a:rPr lang="en-US" sz="3000" b="1" dirty="0" err="1">
                <a:latin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giành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độc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lập</a:t>
            </a:r>
            <a:r>
              <a:rPr lang="en-US" sz="30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1524000" y="6096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H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ãy nê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u k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cu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ộc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ởi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ĩa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78191" name="Text Box 15"/>
          <p:cNvSpPr txBox="1">
            <a:spLocks noChangeArrowheads="1"/>
          </p:cNvSpPr>
          <p:nvPr/>
        </p:nvSpPr>
        <p:spPr bwMode="auto">
          <a:xfrm>
            <a:off x="1634358" y="2074862"/>
            <a:ext cx="959068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Khởi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78195" name="Text Box 19"/>
          <p:cNvSpPr txBox="1">
            <a:spLocks noChangeArrowheads="1"/>
          </p:cNvSpPr>
          <p:nvPr/>
        </p:nvSpPr>
        <p:spPr bwMode="auto">
          <a:xfrm>
            <a:off x="1523999" y="3886200"/>
            <a:ext cx="993753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khởi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?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1524000" y="4876800"/>
            <a:ext cx="9464566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ta rất yêu nước và có truyền thống bất khuất chống giặc ngoại xâm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675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  <p:bldP spid="178188" grpId="0"/>
      <p:bldP spid="178194" grpId="0"/>
      <p:bldP spid="178187" grpId="0"/>
      <p:bldP spid="178191" grpId="0"/>
      <p:bldP spid="178195" grpId="0"/>
      <p:bldP spid="235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29" y="-130630"/>
            <a:ext cx="9144000" cy="6988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71" y="0"/>
            <a:ext cx="9144000" cy="698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297" y="986135"/>
            <a:ext cx="5631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8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24146" r="35397" b="25088"/>
          <a:stretch/>
        </p:blipFill>
        <p:spPr>
          <a:xfrm>
            <a:off x="4424855" y="1650124"/>
            <a:ext cx="3121573" cy="3468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3" t="13803" r="24854" b="61342"/>
          <a:stretch/>
        </p:blipFill>
        <p:spPr>
          <a:xfrm>
            <a:off x="6276568" y="696686"/>
            <a:ext cx="2699657" cy="2078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14834" y="1012101"/>
            <a:ext cx="3243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Oán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hận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ách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hộ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Hán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41733" r="31609" b="36386"/>
          <a:stretch/>
        </p:blipFill>
        <p:spPr>
          <a:xfrm>
            <a:off x="6504786" y="2768233"/>
            <a:ext cx="2138123" cy="1948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5" t="33560" r="25101" b="44771"/>
          <a:stretch/>
        </p:blipFill>
        <p:spPr>
          <a:xfrm>
            <a:off x="7303399" y="2116451"/>
            <a:ext cx="2286313" cy="17763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90975" y="2261992"/>
            <a:ext cx="2842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Mùa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xuân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 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9" t="50708" r="21808" b="22896"/>
          <a:stretch/>
        </p:blipFill>
        <p:spPr>
          <a:xfrm>
            <a:off x="7815869" y="3557987"/>
            <a:ext cx="1892301" cy="1803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50441" r="22311" b="28283"/>
          <a:stretch/>
        </p:blipFill>
        <p:spPr>
          <a:xfrm>
            <a:off x="9446613" y="4459687"/>
            <a:ext cx="1144531" cy="1153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4" t="41003" r="22894" b="40637"/>
          <a:stretch/>
        </p:blipFill>
        <p:spPr>
          <a:xfrm>
            <a:off x="9274463" y="3764521"/>
            <a:ext cx="1488832" cy="1254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4" t="41003" r="22894" b="40637"/>
          <a:stretch/>
        </p:blipFill>
        <p:spPr>
          <a:xfrm rot="1576318">
            <a:off x="9350631" y="4029238"/>
            <a:ext cx="1488832" cy="1254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50441" r="22311" b="28283"/>
          <a:stretch/>
        </p:blipFill>
        <p:spPr>
          <a:xfrm rot="19937107">
            <a:off x="9602900" y="4191750"/>
            <a:ext cx="1144531" cy="11538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757525" y="3612237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Hát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Môn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15781" y="4103371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Linh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25715" y="4666920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3300"/>
                </a:solidFill>
                <a:latin typeface="UTM Avo" panose="02040603050506020204" pitchFamily="18" charset="0"/>
              </a:rPr>
              <a:t>Cổ</a:t>
            </a:r>
            <a:r>
              <a:rPr lang="en-US" sz="2800" b="1" dirty="0">
                <a:solidFill>
                  <a:srgbClr val="003300"/>
                </a:solidFill>
                <a:latin typeface="UTM Avo" panose="02040603050506020204" pitchFamily="18" charset="0"/>
              </a:rPr>
              <a:t> Loa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57525" y="5171176"/>
            <a:ext cx="284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990000"/>
                </a:solidFill>
                <a:latin typeface="UTM Avo" panose="02040603050506020204" pitchFamily="18" charset="0"/>
              </a:rPr>
              <a:t>Luy</a:t>
            </a:r>
            <a:r>
              <a:rPr lang="en-US" sz="2800" b="1" dirty="0">
                <a:solidFill>
                  <a:srgbClr val="99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latin typeface="UTM Avo" panose="02040603050506020204" pitchFamily="18" charset="0"/>
              </a:rPr>
              <a:t>Lâu</a:t>
            </a:r>
            <a:endParaRPr lang="en-US" sz="2800" b="1" dirty="0">
              <a:solidFill>
                <a:srgbClr val="9900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2176" r="55062" b="66375"/>
          <a:stretch/>
        </p:blipFill>
        <p:spPr>
          <a:xfrm rot="20611899">
            <a:off x="3318161" y="856203"/>
            <a:ext cx="2490731" cy="17589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2012" y="1307885"/>
            <a:ext cx="3243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Cuộc</a:t>
            </a:r>
            <a:r>
              <a:rPr lang="en-US" sz="2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khởi</a:t>
            </a:r>
            <a:r>
              <a:rPr lang="en-US" sz="2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nghĩa</a:t>
            </a:r>
            <a:r>
              <a:rPr lang="en-US" sz="2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UTM Avo" panose="02040603050506020204" pitchFamily="18" charset="0"/>
              </a:rPr>
              <a:t>công</a:t>
            </a:r>
            <a:endParaRPr lang="en-US" sz="2800" b="1" dirty="0">
              <a:solidFill>
                <a:srgbClr val="D60093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t="43719" r="56366" b="36034"/>
          <a:stretch/>
        </p:blipFill>
        <p:spPr>
          <a:xfrm rot="465425">
            <a:off x="3410335" y="2846219"/>
            <a:ext cx="2329243" cy="16759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4898" y="3116658"/>
            <a:ext cx="36640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kỉ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đô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giành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lập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36EFF-9ADF-4DB6-BEFF-81DE6D6EE3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800">
            <a:off x="8855604" y="4587319"/>
            <a:ext cx="2711978" cy="2427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8E1A1-2355-4110-8343-D9F7B224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403">
            <a:off x="7810486" y="883147"/>
            <a:ext cx="1848505" cy="1654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6FB8D-1AC7-4E13-A944-23FF22534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860">
            <a:off x="1585738" y="4205512"/>
            <a:ext cx="1301464" cy="116481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378371" y="1526096"/>
            <a:ext cx="11572353" cy="4132694"/>
          </a:xfrm>
          <a:prstGeom prst="round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2">
                <a:lumMod val="50000"/>
                <a:alpha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Sau hơn hai thế kỉ bị phong kiến phương bắc đô hộ (nă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</a:t>
            </a:r>
            <a:r>
              <a:rPr lang="vi-VN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179 TCN đến năm 40), lần đầu tiên nước ta đã giành và giữ độc lập trong hơn 3 năm.</a:t>
            </a:r>
            <a:endParaRPr lang="vi-VN" altLang="en-US" sz="4800" b="1" dirty="0">
              <a:solidFill>
                <a:srgbClr val="0070C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CEDF2-6309-8B4F-A124-60D7145B7ACD}"/>
              </a:ext>
            </a:extLst>
          </p:cNvPr>
          <p:cNvSpPr txBox="1"/>
          <p:nvPr/>
        </p:nvSpPr>
        <p:spPr>
          <a:xfrm>
            <a:off x="378372" y="457467"/>
            <a:ext cx="11782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Ý</a:t>
            </a:r>
            <a:r>
              <a:rPr lang="en-US" sz="40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NGHĨA</a:t>
            </a:r>
          </a:p>
        </p:txBody>
      </p:sp>
    </p:spTree>
    <p:extLst>
      <p:ext uri="{BB962C8B-B14F-4D97-AF65-F5344CB8AC3E}">
        <p14:creationId xmlns:p14="http://schemas.microsoft.com/office/powerpoint/2010/main" val="39257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36EFF-9ADF-4DB6-BEFF-81DE6D6EE3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800">
            <a:off x="8855604" y="4587319"/>
            <a:ext cx="2711978" cy="2427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8E1A1-2355-4110-8343-D9F7B224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403">
            <a:off x="7810486" y="883147"/>
            <a:ext cx="1848505" cy="1654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6FB8D-1AC7-4E13-A944-23FF22534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860">
            <a:off x="1585738" y="4205512"/>
            <a:ext cx="1301464" cy="116481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126847" y="11403"/>
            <a:ext cx="11667730" cy="2469023"/>
          </a:xfrm>
          <a:prstGeom prst="round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2">
                <a:lumMod val="50000"/>
                <a:alpha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       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tỏ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lòng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ơn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2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nữ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anh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hùng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tiên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tộc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nhân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ta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đã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vi-VN" altLang="en-US" sz="4800" b="1" dirty="0">
              <a:solidFill>
                <a:srgbClr val="0070C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33665" y="11402"/>
            <a:ext cx="11854094" cy="2469023"/>
          </a:xfrm>
          <a:prstGeom prst="round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2">
                <a:lumMod val="50000"/>
                <a:alpha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        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tỏ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lòng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ơn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Hai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Trưng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vi-VN" altLang="en-US" sz="4800" b="1" dirty="0">
              <a:solidFill>
                <a:srgbClr val="0070C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5" y="-11915"/>
            <a:ext cx="11854094" cy="2469023"/>
          </a:xfrm>
          <a:prstGeom prst="round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2">
                <a:lumMod val="50000"/>
                <a:alpha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        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Nêu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phận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phụ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nữ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Việt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Nam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thời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kì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Hán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xâm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lược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altLang="en-US" sz="4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ta ?</a:t>
            </a:r>
            <a:endParaRPr lang="vi-VN" altLang="en-US" sz="4800" b="1" dirty="0">
              <a:solidFill>
                <a:srgbClr val="0070C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983785">
            <a:off x="3549610" y="1291143"/>
            <a:ext cx="92854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GIỚI THIỆU TƯ LIỆU VỀ HAI BÀ TRƯNG</a:t>
            </a:r>
            <a:endParaRPr lang="vi-V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6" descr="DenHaiBaMeLin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932">
            <a:off x="1652253" y="5136779"/>
            <a:ext cx="2043236" cy="1449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8340455741_016b82329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313">
            <a:off x="3912956" y="4712152"/>
            <a:ext cx="2080998" cy="1436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uockieuHB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776">
            <a:off x="6065362" y="4277264"/>
            <a:ext cx="2094794" cy="1396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38201208211450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6319">
            <a:off x="8307096" y="3849379"/>
            <a:ext cx="2063417" cy="1395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iBaTrung (1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426">
            <a:off x="-526321" y="5613708"/>
            <a:ext cx="2035892" cy="1386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8340454079_efd6f9106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332">
            <a:off x="10539338" y="3425921"/>
            <a:ext cx="2069798" cy="1380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1047">
            <a:off x="-2265384" y="-1542293"/>
            <a:ext cx="6818003" cy="5363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BD185A-8AD0-D549-9EA1-7CA87F60F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759">
            <a:off x="399612" y="2423582"/>
            <a:ext cx="4400258" cy="23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27467" y="446567"/>
            <a:ext cx="4320731" cy="1695384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Đền thờ </a:t>
            </a:r>
            <a:endParaRPr lang="en-US" altLang="en-US" sz="4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Hai Bà Trưng</a:t>
            </a:r>
          </a:p>
        </p:txBody>
      </p:sp>
      <p:pic>
        <p:nvPicPr>
          <p:cNvPr id="4" name="Picture 6" descr="DenHaiBaMeLin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82" y="4039644"/>
            <a:ext cx="3810036" cy="278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ongdenthoHBTMeLinh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99" y="0"/>
            <a:ext cx="6300519" cy="403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DenHaiBaTP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8651"/>
            <a:ext cx="5799550" cy="4264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0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52811" y="291231"/>
            <a:ext cx="10233764" cy="973898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Trưng</a:t>
            </a:r>
            <a:endParaRPr lang="vi-VN" alt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1988"/>
            <a:ext cx="5826799" cy="4149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799" y="1721989"/>
            <a:ext cx="6365201" cy="41499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8931" y="6020332"/>
            <a:ext cx="4711983" cy="616900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Phố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Trưng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endParaRPr lang="vi-VN" altLang="en-US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89429" y="6020332"/>
            <a:ext cx="6248291" cy="616900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Trưng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TP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  <a:endParaRPr lang="vi-VN" altLang="en-US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9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52811" y="291231"/>
            <a:ext cx="10233764" cy="973898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vi-VN" alt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8931" y="6020332"/>
            <a:ext cx="4711983" cy="616900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THPT Hai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Trưng</a:t>
            </a:r>
            <a:endParaRPr lang="vi-VN" altLang="en-US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89429" y="6020332"/>
            <a:ext cx="6248291" cy="616900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THCS Hai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Trưng</a:t>
            </a:r>
            <a:endParaRPr lang="vi-VN" altLang="en-US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Trường THPT Hai Bà Trưng -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6767"/>
            <a:ext cx="5826799" cy="42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5 trường cấp 2 chất lượng tại quận Hai Bà Trưng, Hà Nộ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7"/>
          <a:stretch/>
        </p:blipFill>
        <p:spPr bwMode="auto">
          <a:xfrm>
            <a:off x="5826799" y="1698744"/>
            <a:ext cx="637355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0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63256" y="289034"/>
            <a:ext cx="1019662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Lễ hội Hai Bà Trưng tại Sài Gòn xưa</a:t>
            </a:r>
          </a:p>
        </p:txBody>
      </p:sp>
      <p:pic>
        <p:nvPicPr>
          <p:cNvPr id="7" name="Picture 4" descr="HaiBaTru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1" y="1213438"/>
            <a:ext cx="8008716" cy="545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8340454079_efd6f910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09" y="1213438"/>
            <a:ext cx="8039232" cy="541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8340455741_016b82329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01" y="1172195"/>
            <a:ext cx="7719847" cy="5501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41" y="1159169"/>
            <a:ext cx="9061292" cy="552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4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31297" y="711681"/>
            <a:ext cx="5013823" cy="1841327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Hai Bà Trưng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vi-V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4417" cy="3875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60" y="3264688"/>
            <a:ext cx="5895340" cy="3555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2"/>
          <a:stretch/>
        </p:blipFill>
        <p:spPr>
          <a:xfrm>
            <a:off x="377573" y="3979421"/>
            <a:ext cx="5541514" cy="2840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17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0034E1-7A05-4B2F-AD61-DB4B247A4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819535"/>
            <a:ext cx="3122143" cy="21235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atue in front of a palm tree&#10;&#10;Description automatically generated">
            <a:extLst>
              <a:ext uri="{FF2B5EF4-FFF2-40B4-BE49-F238E27FC236}">
                <a16:creationId xmlns:a16="http://schemas.microsoft.com/office/drawing/2014/main" id="{F17EF4B3-FAAC-4756-9866-3DBB01406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85069"/>
            <a:ext cx="3104943" cy="21978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014032"/>
            <a:ext cx="3252903" cy="48439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BE517-4BE0-498B-98BA-2EA5B93BB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2284722"/>
            <a:ext cx="3252903" cy="23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14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444371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72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6A7A42-8D13-4C11-831D-E250E0BB5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3" y="641684"/>
            <a:ext cx="9609221" cy="56147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BC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332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7"/>
          <p:cNvSpPr txBox="1">
            <a:spLocks noChangeArrowheads="1"/>
          </p:cNvSpPr>
          <p:nvPr/>
        </p:nvSpPr>
        <p:spPr bwMode="auto">
          <a:xfrm>
            <a:off x="1752600" y="1981201"/>
            <a:ext cx="940938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05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7924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ết quả hình ảnh cho nguyễn thị minh k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7924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Kết quả hình ảnh cho chị út t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700"/>
            <a:ext cx="6858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49551" y="12700"/>
            <a:ext cx="6989763" cy="6692900"/>
            <a:chOff x="1225550" y="12700"/>
            <a:chExt cx="6989763" cy="6692900"/>
          </a:xfrm>
        </p:grpSpPr>
        <p:pic>
          <p:nvPicPr>
            <p:cNvPr id="31753" name="Picture 9" descr="https://image.viettimes.vn/w650/uploaded/lemai/2016_03_08/dinhvanjpg1425401092_kgmv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0" y="12700"/>
              <a:ext cx="6927850" cy="669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Rectangle 8"/>
            <p:cNvSpPr>
              <a:spLocks noChangeArrowheads="1"/>
            </p:cNvSpPr>
            <p:nvPr/>
          </p:nvSpPr>
          <p:spPr bwMode="auto">
            <a:xfrm>
              <a:off x="1295400" y="6172200"/>
              <a:ext cx="691991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0066FF"/>
                  </a:solidFill>
                  <a:latin typeface="Times New Roman" panose="02020603050405020304" pitchFamily="18" charset="0"/>
                </a:rPr>
                <a:t>Nữ anh hùng – Đại tá tình báo Đinh Thị Vân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76400" y="50800"/>
            <a:ext cx="8458200" cy="6654800"/>
            <a:chOff x="152400" y="50800"/>
            <a:chExt cx="8458200" cy="6654800"/>
          </a:xfrm>
        </p:grpSpPr>
        <p:pic>
          <p:nvPicPr>
            <p:cNvPr id="31751" name="Picture 11" descr="https://image.viettimes.vn/w650/uploaded/lemai/2016_03_08/ntd_83201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0800"/>
              <a:ext cx="8077200" cy="665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Rectangle 8"/>
            <p:cNvSpPr>
              <a:spLocks noChangeArrowheads="1"/>
            </p:cNvSpPr>
            <p:nvPr/>
          </p:nvSpPr>
          <p:spPr bwMode="auto">
            <a:xfrm>
              <a:off x="152400" y="6248400"/>
              <a:ext cx="80772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000" dirty="0" err="1">
                  <a:solidFill>
                    <a:srgbClr val="0066FF"/>
                  </a:solidFill>
                  <a:latin typeface="Times New Roman" panose="02020603050405020304" pitchFamily="18" charset="0"/>
                </a:rPr>
                <a:t>Nữ</a:t>
              </a:r>
              <a:r>
                <a:rPr lang="en-US" sz="3000" dirty="0">
                  <a:solidFill>
                    <a:srgbClr val="0066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66FF"/>
                  </a:solidFill>
                  <a:latin typeface="Times New Roman" panose="02020603050405020304" pitchFamily="18" charset="0"/>
                </a:rPr>
                <a:t>tướng</a:t>
              </a:r>
              <a:r>
                <a:rPr lang="en-US" sz="3000" dirty="0">
                  <a:solidFill>
                    <a:srgbClr val="0066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66FF"/>
                  </a:solidFill>
                  <a:latin typeface="Times New Roman" panose="02020603050405020304" pitchFamily="18" charset="0"/>
                </a:rPr>
                <a:t>Nguyễn</a:t>
              </a:r>
              <a:r>
                <a:rPr lang="en-US" sz="3000" dirty="0">
                  <a:solidFill>
                    <a:srgbClr val="0066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66FF"/>
                  </a:solidFill>
                  <a:latin typeface="Times New Roman" panose="02020603050405020304" pitchFamily="18" charset="0"/>
                </a:rPr>
                <a:t>Thị</a:t>
              </a:r>
              <a:r>
                <a:rPr lang="en-US" sz="3000" dirty="0">
                  <a:solidFill>
                    <a:srgbClr val="0066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66FF"/>
                  </a:solidFill>
                  <a:latin typeface="Times New Roman" panose="02020603050405020304" pitchFamily="18" charset="0"/>
                </a:rPr>
                <a:t>Định</a:t>
              </a:r>
              <a:endParaRPr lang="en-US" sz="3000" dirty="0">
                <a:solidFill>
                  <a:srgbClr val="0066FF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642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0131972" y="3258207"/>
            <a:ext cx="0" cy="762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022132" y="1292772"/>
            <a:ext cx="2761592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phất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tại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…………….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209801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4762500" y="1279116"/>
            <a:ext cx="2994134" cy="180041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 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8735410" y="1313793"/>
            <a:ext cx="2987565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7848600" y="22098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8899634" y="4282965"/>
            <a:ext cx="2823340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4897821" y="4282965"/>
            <a:ext cx="2911365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892069" y="4282965"/>
            <a:ext cx="2915303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nghĩa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công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7973410" y="53340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4000500" y="53340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1022132" y="1279116"/>
            <a:ext cx="2772102" cy="180041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4773010" y="1292772"/>
            <a:ext cx="2950780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8745919" y="1321676"/>
            <a:ext cx="2977055" cy="1757855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chiếm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Cổ Loa</a:t>
            </a:r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8903574" y="4288220"/>
            <a:ext cx="2819400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 công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Luy Lâu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7954" y="357938"/>
            <a:ext cx="11399184" cy="681551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22" y="4564450"/>
            <a:ext cx="1031836" cy="68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43" y="1610280"/>
            <a:ext cx="948535" cy="511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5">
            <a:off x="3851969" y="4550435"/>
            <a:ext cx="1113552" cy="660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3" y="1409086"/>
            <a:ext cx="837859" cy="7659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F04252-977B-4C43-91B1-25633DA48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" y="-38062"/>
            <a:ext cx="731844" cy="8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1" grpId="0" animBg="1"/>
      <p:bldP spid="13321" grpId="1" animBg="1"/>
      <p:bldP spid="13322" grpId="0" animBg="1"/>
      <p:bldP spid="13322" grpId="1" animBg="1"/>
      <p:bldP spid="13325" grpId="0" animBg="1"/>
      <p:bldP spid="13325" grpId="1" animBg="1"/>
      <p:bldP spid="13326" grpId="0" animBg="1"/>
      <p:bldP spid="13327" grpId="0" animBg="1"/>
      <p:bldP spid="13336" grpId="0" animBg="1"/>
      <p:bldP spid="13338" grpId="0" animBg="1"/>
      <p:bldP spid="13339" grpId="0" animBg="1"/>
      <p:bldP spid="13341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1-原创素材\1_mm1102\PPT\PPT_014\materaials\pageimg_g16.png">
            <a:extLst>
              <a:ext uri="{FF2B5EF4-FFF2-40B4-BE49-F238E27FC236}">
                <a16:creationId xmlns:a16="http://schemas.microsoft.com/office/drawing/2014/main" id="{1A843A90-6BC7-4095-BD90-9410C99A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" y="475148"/>
            <a:ext cx="11628120" cy="57502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F8DF6-E421-4139-B1A4-2B4039233DA4}"/>
              </a:ext>
            </a:extLst>
          </p:cNvPr>
          <p:cNvSpPr txBox="1"/>
          <p:nvPr/>
        </p:nvSpPr>
        <p:spPr>
          <a:xfrm>
            <a:off x="944880" y="2390284"/>
            <a:ext cx="10546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………….,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..……………,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BE7E1-47D4-4FF3-BF51-DDAF51C910A7}"/>
              </a:ext>
            </a:extLst>
          </p:cNvPr>
          <p:cNvSpPr txBox="1"/>
          <p:nvPr/>
        </p:nvSpPr>
        <p:spPr>
          <a:xfrm>
            <a:off x="1333500" y="63252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028B67-5DF0-4A96-9E88-5E27B88575EC}"/>
              </a:ext>
            </a:extLst>
          </p:cNvPr>
          <p:cNvSpPr txBox="1"/>
          <p:nvPr/>
        </p:nvSpPr>
        <p:spPr>
          <a:xfrm>
            <a:off x="7372350" y="632519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BB8DD-5D17-4C55-B9E7-D6628F27CC45}"/>
              </a:ext>
            </a:extLst>
          </p:cNvPr>
          <p:cNvSpPr txBox="1"/>
          <p:nvPr/>
        </p:nvSpPr>
        <p:spPr>
          <a:xfrm>
            <a:off x="3261360" y="609720"/>
            <a:ext cx="231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D9D00-E449-41F6-86B0-CD1F3EC76664}"/>
              </a:ext>
            </a:extLst>
          </p:cNvPr>
          <p:cNvSpPr txBox="1"/>
          <p:nvPr/>
        </p:nvSpPr>
        <p:spPr>
          <a:xfrm>
            <a:off x="5387340" y="63264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5B515-4038-4A9E-A968-E0AD06606C6E}"/>
              </a:ext>
            </a:extLst>
          </p:cNvPr>
          <p:cNvSpPr txBox="1"/>
          <p:nvPr/>
        </p:nvSpPr>
        <p:spPr>
          <a:xfrm>
            <a:off x="9498330" y="609476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E6462A00-24C2-4497-9E64-23A90063AB1B}"/>
              </a:ext>
            </a:extLst>
          </p:cNvPr>
          <p:cNvSpPr txBox="1"/>
          <p:nvPr/>
        </p:nvSpPr>
        <p:spPr>
          <a:xfrm>
            <a:off x="3685068" y="650543"/>
            <a:ext cx="4730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noFill/>
                </a:ln>
                <a:solidFill>
                  <a:prstClr val="white"/>
                </a:solidFill>
                <a:effectLst>
                  <a:glow rad="4953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noFill/>
                </a:ln>
                <a:solidFill>
                  <a:srgbClr val="E6E6E6"/>
                </a:solidFill>
                <a:effectLst>
                  <a:glow rad="4953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noFill/>
                </a:ln>
                <a:solidFill>
                  <a:prstClr val="white"/>
                </a:solidFill>
                <a:effectLst>
                  <a:glow rad="4953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nhớ</a:t>
            </a:r>
            <a:endParaRPr kumimoji="0" lang="zh-CN" altLang="en-US" sz="8000" b="1" i="0" u="none" strike="noStrike" kern="1200" cap="none" spc="0" normalizeH="0" baseline="0" noProof="0" dirty="0">
              <a:ln w="19050">
                <a:noFill/>
              </a:ln>
              <a:solidFill>
                <a:prstClr val="white"/>
              </a:solidFill>
              <a:effectLst>
                <a:glow rad="4953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68808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45325 0.2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41003 0.320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45 0.32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28776 0.39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12774 0.539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5" y="26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05AAA-5648-415A-A718-D215EE13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1346900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4EE03-F70A-46D5-9432-A4EB0014083F}"/>
              </a:ext>
            </a:extLst>
          </p:cNvPr>
          <p:cNvSpPr txBox="1"/>
          <p:nvPr/>
        </p:nvSpPr>
        <p:spPr>
          <a:xfrm>
            <a:off x="2390661" y="792373"/>
            <a:ext cx="9645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Kính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chúc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các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thầy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,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cô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giáo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sức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khỏe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!</a:t>
            </a:r>
            <a:endParaRPr lang="en-US" sz="55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29A3-8892-46AC-9F78-C9074DEBB959}"/>
              </a:ext>
            </a:extLst>
          </p:cNvPr>
          <p:cNvSpPr txBox="1"/>
          <p:nvPr/>
        </p:nvSpPr>
        <p:spPr>
          <a:xfrm>
            <a:off x="11391781" y="-152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4EE03-F70A-46D5-9432-A4EB0014083F}"/>
              </a:ext>
            </a:extLst>
          </p:cNvPr>
          <p:cNvSpPr txBox="1"/>
          <p:nvPr/>
        </p:nvSpPr>
        <p:spPr>
          <a:xfrm>
            <a:off x="1972019" y="3429000"/>
            <a:ext cx="8244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Cảm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ơn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các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em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học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sinh</a:t>
            </a:r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!</a:t>
            </a:r>
            <a:endParaRPr lang="en-US" sz="55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UTM Duepuntozer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69E4-01E4-D243-A6BE-2F249C8F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2" b="98824" l="3750" r="90000">
                        <a14:foregroundMark x1="56375" y1="52235" x2="59375" y2="32706"/>
                        <a14:foregroundMark x1="59375" y1="32706" x2="56838" y2="27563"/>
                        <a14:foregroundMark x1="61970" y1="28420" x2="63125" y2="33176"/>
                        <a14:foregroundMark x1="63125" y1="33176" x2="64364" y2="31981"/>
                        <a14:foregroundMark x1="68129" y1="28182" x2="79875" y2="1882"/>
                        <a14:foregroundMark x1="69875" y1="27765" x2="74875" y2="29176"/>
                        <a14:foregroundMark x1="74875" y1="29176" x2="72377" y2="34717"/>
                        <a14:foregroundMark x1="62951" y1="45776" x2="62625" y2="46118"/>
                        <a14:foregroundMark x1="62625" y1="46118" x2="63408" y2="47085"/>
                        <a14:foregroundMark x1="71027" y1="44586" x2="71348" y2="44113"/>
                        <a14:foregroundMark x1="68771" y1="47903" x2="70799" y2="44920"/>
                        <a14:foregroundMark x1="76159" y1="40032" x2="80000" y2="41882"/>
                        <a14:foregroundMark x1="74209" y1="43528" x2="73375" y2="43765"/>
                        <a14:foregroundMark x1="80000" y1="41882" x2="75780" y2="43081"/>
                        <a14:foregroundMark x1="70513" y1="49007" x2="69236" y2="51346"/>
                        <a14:foregroundMark x1="71606" y1="47006" x2="71349" y2="47476"/>
                        <a14:foregroundMark x1="73375" y1="43765" x2="72845" y2="44737"/>
                        <a14:foregroundMark x1="63028" y1="52923" x2="62875" y2="52941"/>
                        <a14:foregroundMark x1="63608" y1="52853" x2="63212" y2="52900"/>
                        <a14:foregroundMark x1="80125" y1="41412" x2="80250" y2="44471"/>
                        <a14:foregroundMark x1="81000" y1="42353" x2="81000" y2="44941"/>
                        <a14:foregroundMark x1="81625" y1="43529" x2="81375" y2="44941"/>
                        <a14:foregroundMark x1="81000" y1="45882" x2="82625" y2="45412"/>
                        <a14:foregroundMark x1="68909" y1="64130" x2="76511" y2="76902"/>
                        <a14:foregroundMark x1="62250" y1="52941" x2="63085" y2="54344"/>
                        <a14:foregroundMark x1="75937" y1="95708" x2="75750" y2="96235"/>
                        <a14:foregroundMark x1="75750" y1="96235" x2="57375" y2="98824"/>
                        <a14:foregroundMark x1="57375" y1="98824" x2="56126" y2="93694"/>
                        <a14:foregroundMark x1="47171" y1="58880" x2="46625" y2="58353"/>
                        <a14:foregroundMark x1="46625" y1="58353" x2="51250" y2="54118"/>
                        <a14:foregroundMark x1="51250" y1="54118" x2="54375" y2="46588"/>
                        <a14:foregroundMark x1="54375" y1="46588" x2="56500" y2="52941"/>
                        <a14:foregroundMark x1="24250" y1="62118" x2="25500" y2="71529"/>
                        <a14:foregroundMark x1="25500" y1="71529" x2="25750" y2="63294"/>
                        <a14:foregroundMark x1="23000" y1="65647" x2="25750" y2="71529"/>
                        <a14:foregroundMark x1="16500" y1="29176" x2="3750" y2="3529"/>
                        <a14:foregroundMark x1="32000" y1="27529" x2="31625" y2="27294"/>
                        <a14:foregroundMark x1="33750" y1="32000" x2="34132" y2="27996"/>
                        <a14:foregroundMark x1="32312" y1="20186" x2="30500" y2="18118"/>
                        <a14:foregroundMark x1="30500" y1="18118" x2="27375" y2="26824"/>
                        <a14:foregroundMark x1="27375" y1="26824" x2="29625" y2="34588"/>
                        <a14:foregroundMark x1="29625" y1="34588" x2="33500" y2="32471"/>
                        <a14:foregroundMark x1="34930" y1="27789" x2="35125" y2="28706"/>
                        <a14:foregroundMark x1="35125" y1="28706" x2="34625" y2="31294"/>
                        <a14:foregroundMark x1="55375" y1="29882" x2="57054" y2="26721"/>
                        <a14:foregroundMark x1="63000" y1="28000" x2="63500" y2="30353"/>
                        <a14:foregroundMark x1="55500" y1="27529" x2="55500" y2="29176"/>
                        <a14:foregroundMark x1="55750" y1="27765" x2="55625" y2="28471"/>
                        <a14:foregroundMark x1="55875" y1="27294" x2="55500" y2="29176"/>
                        <a14:foregroundMark x1="66375" y1="31765" x2="66875" y2="33882"/>
                        <a14:foregroundMark x1="53000" y1="56471" x2="49375" y2="62353"/>
                        <a14:foregroundMark x1="49375" y1="62353" x2="48250" y2="61882"/>
                        <a14:foregroundMark x1="63500" y1="29176" x2="60000" y2="22824"/>
                        <a14:foregroundMark x1="60000" y1="22824" x2="56500" y2="24706"/>
                        <a14:foregroundMark x1="61125" y1="24471" x2="62000" y2="26353"/>
                        <a14:foregroundMark x1="32875" y1="20706" x2="34625" y2="25176"/>
                        <a14:foregroundMark x1="32625" y1="20471" x2="32625" y2="20471"/>
                        <a14:foregroundMark x1="32875" y1="20000" x2="33375" y2="21412"/>
                        <a14:foregroundMark x1="34625" y1="24941" x2="34625" y2="26353"/>
                        <a14:backgroundMark x1="19125" y1="31765" x2="24125" y2="33412"/>
                        <a14:backgroundMark x1="25490" y1="24715" x2="25750" y2="23059"/>
                        <a14:backgroundMark x1="24125" y1="33412" x2="25428" y2="25111"/>
                        <a14:backgroundMark x1="30070" y1="17637" x2="30305" y2="17342"/>
                        <a14:backgroundMark x1="25750" y1="23059" x2="26504" y2="22112"/>
                        <a14:backgroundMark x1="34750" y1="31059" x2="39500" y2="34588"/>
                        <a14:backgroundMark x1="39500" y1="34588" x2="37750" y2="43294"/>
                        <a14:backgroundMark x1="37750" y1="43294" x2="47500" y2="53647"/>
                        <a14:backgroundMark x1="47500" y1="53647" x2="55375" y2="40000"/>
                        <a14:backgroundMark x1="54884" y1="32057" x2="54750" y2="29882"/>
                        <a14:backgroundMark x1="55375" y1="40000" x2="54932" y2="32835"/>
                        <a14:backgroundMark x1="54750" y1="29882" x2="55191" y2="28968"/>
                        <a14:backgroundMark x1="64087" y1="25829" x2="64875" y2="26353"/>
                        <a14:backgroundMark x1="65028" y1="26768" x2="66755" y2="31466"/>
                        <a14:backgroundMark x1="64875" y1="26353" x2="64964" y2="26594"/>
                        <a14:backgroundMark x1="49677" y1="63369" x2="50171" y2="63641"/>
                        <a14:backgroundMark x1="46125" y1="61412" x2="48498" y2="62720"/>
                        <a14:backgroundMark x1="53426" y1="57160" x2="54000" y2="55294"/>
                        <a14:backgroundMark x1="54000" y1="60072" x2="54000" y2="96235"/>
                        <a14:backgroundMark x1="54000" y1="55294" x2="54000" y2="58089"/>
                        <a14:backgroundMark x1="54000" y1="96235" x2="52250" y2="76000"/>
                        <a14:backgroundMark x1="52250" y1="76000" x2="46625" y2="70824"/>
                        <a14:backgroundMark x1="46625" y1="70824" x2="46125" y2="69647"/>
                        <a14:backgroundMark x1="66625" y1="43059" x2="72000" y2="41412"/>
                        <a14:backgroundMark x1="72000" y1="41412" x2="75750" y2="36235"/>
                        <a14:backgroundMark x1="75750" y1="36235" x2="66875" y2="43059"/>
                        <a14:backgroundMark x1="64625" y1="43294" x2="67250" y2="50824"/>
                        <a14:backgroundMark x1="67250" y1="50824" x2="65375" y2="44000"/>
                        <a14:backgroundMark x1="63000" y1="54588" x2="67625" y2="55059"/>
                        <a14:backgroundMark x1="67625" y1="55059" x2="72375" y2="53176"/>
                        <a14:backgroundMark x1="72375" y1="53176" x2="76750" y2="46588"/>
                        <a14:backgroundMark x1="76750" y1="46588" x2="73875" y2="56471"/>
                        <a14:backgroundMark x1="73875" y1="56471" x2="73125" y2="65882"/>
                        <a14:backgroundMark x1="73125" y1="65882" x2="63875" y2="56235"/>
                        <a14:backgroundMark x1="63875" y1="56235" x2="63750" y2="55294"/>
                        <a14:backgroundMark x1="76875" y1="45412" x2="72625" y2="49176"/>
                        <a14:backgroundMark x1="72625" y1="49176" x2="71875" y2="50824"/>
                        <a14:backgroundMark x1="77250" y1="78824" x2="78250" y2="87529"/>
                        <a14:backgroundMark x1="78250" y1="87529" x2="76000" y2="95765"/>
                        <a14:backgroundMark x1="76000" y1="95765" x2="79500" y2="87059"/>
                        <a14:backgroundMark x1="79500" y1="87059" x2="79125" y2="76471"/>
                        <a14:backgroundMark x1="79125" y1="76471" x2="78000" y2="80000"/>
                        <a14:backgroundMark x1="35329" y1="24335" x2="35568" y2="24941"/>
                        <a14:backgroundMark x1="33250" y1="19059" x2="33394" y2="19425"/>
                        <a14:backgroundMark x1="36125" y1="26353" x2="36125" y2="26353"/>
                        <a14:backgroundMark x1="55625" y1="24235" x2="56209" y2="23997"/>
                        <a14:backgroundMark x1="62926" y1="25100" x2="64375" y2="2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3" y="4973782"/>
            <a:ext cx="3575450" cy="18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5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300859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40)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21678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9827" y="4875052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01" y="5155761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89697" y="377440"/>
            <a:ext cx="8572500" cy="10038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0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6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6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6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88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flying&#10;&#10;Description automatically generated">
            <a:extLst>
              <a:ext uri="{FF2B5EF4-FFF2-40B4-BE49-F238E27FC236}">
                <a16:creationId xmlns:a16="http://schemas.microsoft.com/office/drawing/2014/main" id="{B082D878-6426-4C58-9169-A63F77A53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0"/>
            <a:ext cx="10905066" cy="5561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CA773D-79E6-421B-83C5-85ABEFB5DBAA}"/>
              </a:ext>
            </a:extLst>
          </p:cNvPr>
          <p:cNvSpPr/>
          <p:nvPr/>
        </p:nvSpPr>
        <p:spPr>
          <a:xfrm>
            <a:off x="253218" y="2027368"/>
            <a:ext cx="10905066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CHIẾN THẮNG</a:t>
            </a:r>
          </a:p>
        </p:txBody>
      </p:sp>
    </p:spTree>
    <p:extLst>
      <p:ext uri="{BB962C8B-B14F-4D97-AF65-F5344CB8AC3E}">
        <p14:creationId xmlns:p14="http://schemas.microsoft.com/office/powerpoint/2010/main" val="2458504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DD4A56-C235-4BC8-8C12-E64550EB8EA1}"/>
              </a:ext>
            </a:extLst>
          </p:cNvPr>
          <p:cNvSpPr txBox="1"/>
          <p:nvPr/>
        </p:nvSpPr>
        <p:spPr>
          <a:xfrm>
            <a:off x="3693762" y="480448"/>
            <a:ext cx="48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LỊCH SỬ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37674-8080-409D-809A-2B044D442F07}"/>
              </a:ext>
            </a:extLst>
          </p:cNvPr>
          <p:cNvSpPr txBox="1"/>
          <p:nvPr/>
        </p:nvSpPr>
        <p:spPr>
          <a:xfrm>
            <a:off x="2572719" y="1126779"/>
            <a:ext cx="764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Khởi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nghĩa</a:t>
            </a:r>
            <a:r>
              <a:rPr lang="en-US" sz="3200" b="1" dirty="0">
                <a:solidFill>
                  <a:srgbClr val="FF0000"/>
                </a:solidFill>
              </a:rPr>
              <a:t> Hai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Tr</a:t>
            </a:r>
            <a:r>
              <a:rPr lang="vi-VN" sz="3200" b="1" dirty="0">
                <a:solidFill>
                  <a:srgbClr val="FF0000"/>
                </a:solidFill>
              </a:rPr>
              <a:t>ư</a:t>
            </a:r>
            <a:r>
              <a:rPr lang="en-US" sz="3200" b="1" dirty="0">
                <a:solidFill>
                  <a:srgbClr val="FF0000"/>
                </a:solidFill>
              </a:rPr>
              <a:t>ng (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40)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FED78-3BAA-4D9B-AFD5-AC0103E8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7" y="1773109"/>
            <a:ext cx="10100603" cy="48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8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38953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371530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1557</Words>
  <Application>Microsoft Office PowerPoint</Application>
  <PresentationFormat>Widescreen</PresentationFormat>
  <Paragraphs>206</Paragraphs>
  <Slides>45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</vt:lpstr>
      <vt:lpstr>Calibri</vt:lpstr>
      <vt:lpstr>UTM Staccato </vt:lpstr>
      <vt:lpstr>Times New Roman</vt:lpstr>
      <vt:lpstr>UTM Showcard</vt:lpstr>
      <vt:lpstr>UTM Azuki</vt:lpstr>
      <vt:lpstr>UTM Edwardian</vt:lpstr>
      <vt:lpstr>UVN Mang Tre</vt:lpstr>
      <vt:lpstr>UTM Duepuntozero</vt:lpstr>
      <vt:lpstr>UVN Phuong Tay</vt:lpstr>
      <vt:lpstr>Calibri Light</vt:lpstr>
      <vt:lpstr>UTM Ambrose</vt:lpstr>
      <vt:lpstr>UTM Avo</vt:lpstr>
      <vt:lpstr>UTM Amerika Sans</vt:lpstr>
      <vt:lpstr>UTM Futura Extra</vt:lpstr>
      <vt:lpstr>UTM A&amp;S Graceland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Bao</cp:keywords>
  <cp:lastModifiedBy>ADMIN</cp:lastModifiedBy>
  <cp:revision>98</cp:revision>
  <dcterms:created xsi:type="dcterms:W3CDTF">2021-10-01T15:11:00Z</dcterms:created>
  <dcterms:modified xsi:type="dcterms:W3CDTF">2022-11-27T22:57:43Z</dcterms:modified>
</cp:coreProperties>
</file>