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8047" r:id="rId2"/>
    <p:sldId id="8042" r:id="rId3"/>
    <p:sldId id="281" r:id="rId4"/>
    <p:sldId id="257" r:id="rId5"/>
    <p:sldId id="282" r:id="rId6"/>
    <p:sldId id="286" r:id="rId7"/>
    <p:sldId id="287" r:id="rId8"/>
    <p:sldId id="288" r:id="rId9"/>
    <p:sldId id="283" r:id="rId10"/>
    <p:sldId id="279" r:id="rId11"/>
    <p:sldId id="8045" r:id="rId12"/>
    <p:sldId id="8046" r:id="rId13"/>
    <p:sldId id="264" r:id="rId14"/>
    <p:sldId id="289" r:id="rId15"/>
    <p:sldId id="284" r:id="rId16"/>
    <p:sldId id="267" r:id="rId17"/>
    <p:sldId id="290" r:id="rId18"/>
    <p:sldId id="285" r:id="rId19"/>
    <p:sldId id="269" r:id="rId20"/>
    <p:sldId id="80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68B"/>
    <a:srgbClr val="F1812B"/>
    <a:srgbClr val="F2A16A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6833D1-5DF3-4261-835F-7FA4BE3EB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D3D1D-2DE9-4791-8B31-A497AD46F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C867-2C23-49B3-B2B9-F72F6B1671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819FF-2295-4585-AF3C-5424F15CF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E248-99C3-4B48-85D7-79096E7DB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88FF-B804-4A1A-A19D-FB6C203A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B3D-A022-4119-85CE-244CF975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FAA3E-00EC-4D76-A09C-496766AB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D799-69A4-4FCD-B961-E0B152DD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0240-878C-405E-A683-C71166B6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302D-8BF9-4802-89F9-37846E7F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C588-D404-42DE-A612-61A3C56A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3DFE4-B138-4A80-B8D4-43A436690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1B12-3751-4D23-8846-75FA5282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6445-384D-4761-9F69-935726A9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75AF-DAD5-4E85-B569-C47D2280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60C1A-DABA-49D2-817E-F40E027D7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BFD55-8A98-4C49-BEE5-750C366F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94D97-CC46-4D5F-90ED-11638922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09192-3252-400B-AA04-6DA4E79E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0EA8-3381-40D3-98D3-A3742C67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4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2E19-38F6-43BF-A720-41FB4638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C65D-946C-437A-9F1A-64D04BC5A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34A3C-0664-451E-B926-D76FCA98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8C52-29C4-4ACE-9660-C9DB8B0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437F-3803-4D8A-B1B4-1247A07A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A3F0-FA9F-408D-A6FB-E8871EBC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14A45-BEFF-49E6-B265-91905726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54B6-68D2-47C8-B4B7-44F90DBF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60D7-3DBE-44A0-9F0C-C820CBA2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77E8-7ECF-42ED-8EE2-F88B5E8F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5074-4D30-44CB-97DD-D3A243B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5A7F-F75C-408A-8653-CC16649FB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A7B7-F7CF-40CD-B178-DC7955061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7326-1AF2-47F8-A252-01E69E66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98596-5251-4A75-9599-7502E6C7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584-7A7F-48F4-80DA-BB7613C0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03E3-62F5-4738-9F9C-87449ABC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2056-B384-4770-9B95-DFF1337E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4D1D-6140-4B81-8DCC-5C877572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4ADEE-15E4-4BE1-BE56-9C848BF4E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5205B-F114-4CA7-BBE2-5373AE33B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0A17B-5338-4C57-879A-9E43A61E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9B9DB-CCCE-4AC8-AB08-2A0C7F0D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30EB1-2090-4E91-9BDA-5EF764B4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4B6D-BD52-473C-82A5-AB4C3905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B9AEC-399E-43E0-9426-D1BB5832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ADCD2-42E6-4C8D-B60A-E0C5DD6A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83BF-D509-4BFE-A4D7-C6123671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243A-E1B0-4FB4-9423-7089F810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1F89F-797F-43DD-81D2-1CA605B6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891D-BF3A-43DD-8BD0-345F9428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27">
            <a:extLst>
              <a:ext uri="{FF2B5EF4-FFF2-40B4-BE49-F238E27FC236}">
                <a16:creationId xmlns:a16="http://schemas.microsoft.com/office/drawing/2014/main" id="{83BAC971-131D-445A-B07D-2066DD37E10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8900000">
            <a:off x="-57560" y="68751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91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22">
            <a:extLst>
              <a:ext uri="{FF2B5EF4-FFF2-40B4-BE49-F238E27FC236}">
                <a16:creationId xmlns:a16="http://schemas.microsoft.com/office/drawing/2014/main" id="{99525D07-4522-4124-B706-B49B524195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18900000">
            <a:off x="-39566" y="46907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2A16A"/>
              </a:gs>
              <a:gs pos="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5">
            <a:extLst>
              <a:ext uri="{FF2B5EF4-FFF2-40B4-BE49-F238E27FC236}">
                <a16:creationId xmlns:a16="http://schemas.microsoft.com/office/drawing/2014/main" id="{7973242D-A31C-4124-9D7A-85FF914CE4EE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 rot="20926481">
            <a:off x="11391346" y="6457636"/>
            <a:ext cx="1112881" cy="522631"/>
            <a:chOff x="6386756" y="4601080"/>
            <a:chExt cx="4288735" cy="3589866"/>
          </a:xfrm>
        </p:grpSpPr>
        <p:sp>
          <p:nvSpPr>
            <p:cNvPr id="8" name="21">
              <a:extLst>
                <a:ext uri="{FF2B5EF4-FFF2-40B4-BE49-F238E27FC236}">
                  <a16:creationId xmlns:a16="http://schemas.microsoft.com/office/drawing/2014/main" id="{1E4205A1-6CA9-4ADB-B3E3-06A60EBF0A0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000000">
              <a:off x="7177078" y="6400425"/>
              <a:ext cx="3496178" cy="1790521"/>
            </a:xfrm>
            <a:prstGeom prst="roundRect">
              <a:avLst>
                <a:gd name="adj" fmla="val 50000"/>
              </a:avLst>
            </a:prstGeom>
            <a:solidFill>
              <a:srgbClr val="F181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25">
              <a:extLst>
                <a:ext uri="{FF2B5EF4-FFF2-40B4-BE49-F238E27FC236}">
                  <a16:creationId xmlns:a16="http://schemas.microsoft.com/office/drawing/2014/main" id="{AC07491E-9058-4A80-8AE8-083F322ED2E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000000">
              <a:off x="6716818" y="5499584"/>
              <a:ext cx="3958673" cy="1530189"/>
            </a:xfrm>
            <a:prstGeom prst="roundRect">
              <a:avLst>
                <a:gd name="adj" fmla="val 50000"/>
              </a:avLst>
            </a:prstGeom>
            <a:solidFill>
              <a:srgbClr val="F2A1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26">
              <a:extLst>
                <a:ext uri="{FF2B5EF4-FFF2-40B4-BE49-F238E27FC236}">
                  <a16:creationId xmlns:a16="http://schemas.microsoft.com/office/drawing/2014/main" id="{17B59944-62C9-4165-8B9F-DE86BA5A0A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0">
              <a:off x="6386756" y="4601080"/>
              <a:ext cx="3958678" cy="15301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3">
            <a:extLst>
              <a:ext uri="{FF2B5EF4-FFF2-40B4-BE49-F238E27FC236}">
                <a16:creationId xmlns:a16="http://schemas.microsoft.com/office/drawing/2014/main" id="{6EDE9B22-3779-4968-85AA-0F36F686666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18900000">
            <a:off x="-439416" y="297207"/>
            <a:ext cx="1754274" cy="389246"/>
          </a:xfrm>
          <a:prstGeom prst="trapezoid">
            <a:avLst>
              <a:gd name="adj" fmla="val 94179"/>
            </a:avLst>
          </a:prstGeom>
          <a:gradFill>
            <a:gsLst>
              <a:gs pos="0">
                <a:srgbClr val="F7941D"/>
              </a:gs>
              <a:gs pos="10000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B446-8A10-43C5-A5E9-FE08F757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9BF0-9190-489A-930F-52DD2EC8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E691D-8F07-4F12-8091-A4EF2CE5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7BE96-D638-43B0-9CF0-1313AE1D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DA8E-01FE-4F7B-BA2C-F23ED30D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FFA2C-AB7F-4113-ADDA-0D613742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A262-D2A8-4BDC-B290-8F48C3C9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FAC7B-2980-4CD3-BF11-1F1450FAF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2047D-46DE-4F14-816C-7C6EF2F24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1DAFD-37C9-43C1-A2D8-2A844C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2A7B3-FE00-4DA8-A960-16F77E9A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35C78-5F1D-4473-AE2B-9472879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C66F4-E4F3-4A2F-8A93-54CE1E0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D1EC-043E-43E1-B63E-D887F292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FECD4-C3CA-4FF5-B667-5B63FED2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0193-23A8-42EA-8B4D-0F4FB44A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DD44-448C-4BA2-BC82-AA12E16F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486097" y="1566906"/>
            <a:ext cx="9333479" cy="373288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3954650" y="3101260"/>
            <a:ext cx="516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3443654" y="2349285"/>
            <a:ext cx="5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8875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4" name="ACH">
            <a:hlinkClick r:id="" action="ppaction://media"/>
            <a:extLst>
              <a:ext uri="{FF2B5EF4-FFF2-40B4-BE49-F238E27FC236}">
                <a16:creationId xmlns:a16="http://schemas.microsoft.com/office/drawing/2014/main" id="{07D62D13-8471-4C7B-A146-6B08BA1436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8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3" name="ÊCH">
            <a:hlinkClick r:id="" action="ppaction://media"/>
            <a:extLst>
              <a:ext uri="{FF2B5EF4-FFF2-40B4-BE49-F238E27FC236}">
                <a16:creationId xmlns:a16="http://schemas.microsoft.com/office/drawing/2014/main" id="{645650F9-37E3-45B9-B6E5-C16198647B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16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4" name="ICH">
            <a:hlinkClick r:id="" action="ppaction://media"/>
            <a:extLst>
              <a:ext uri="{FF2B5EF4-FFF2-40B4-BE49-F238E27FC236}">
                <a16:creationId xmlns:a16="http://schemas.microsoft.com/office/drawing/2014/main" id="{5F3C2A8D-B00C-45A1-8B84-26ABA489FE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37" y="1556488"/>
            <a:ext cx="4009320" cy="2755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2F1F2-0C62-4F7A-ABAC-8F885B730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68" y="3985362"/>
            <a:ext cx="3886368" cy="263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DAFF4B-A7A7-4DD2-AE94-07E4B4534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93" y="1556488"/>
            <a:ext cx="3886370" cy="25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06D2DB-A0A9-48E2-94E5-E25F187D5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42" y="1641987"/>
            <a:ext cx="4198856" cy="2138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094B8C-BC3B-4D35-AA75-8514AE7C4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733" y="4150538"/>
            <a:ext cx="3621356" cy="2130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D52F0E-AA3E-4AE7-9C78-1267AF77B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824" y="1641987"/>
            <a:ext cx="5580223" cy="21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68" y="1366221"/>
            <a:ext cx="5572460" cy="33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81"/>
            <a:ext cx="2494620" cy="1495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93" y="999462"/>
            <a:ext cx="5544869" cy="5469432"/>
          </a:xfrm>
          <a:prstGeom prst="roundRect">
            <a:avLst>
              <a:gd name="adj" fmla="val 16667"/>
            </a:avLst>
          </a:prstGeom>
          <a:ln>
            <a:solidFill>
              <a:srgbClr val="B7FBC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20784" y="256775"/>
            <a:ext cx="53745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Quicksand" panose="00000500000000000000" pitchFamily="2" charset="0"/>
              </a:rPr>
              <a:t>	</a:t>
            </a:r>
            <a:r>
              <a:rPr lang="en-US" sz="4800" b="1" dirty="0">
                <a:solidFill>
                  <a:srgbClr val="FF0000"/>
                </a:solidFill>
                <a:latin typeface="Quicksand" panose="00000500000000000000" pitchFamily="2" charset="0"/>
              </a:rPr>
              <a:t>Ếch cốm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Có một hôm ếch cốm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Tinh nghịch nấp bờ ao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Mải rình bắt cào cào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Quên sách bên bờ cỏ.</a:t>
            </a:r>
          </a:p>
          <a:p>
            <a:endParaRPr lang="en-US" sz="3600" b="1" dirty="0">
              <a:latin typeface="Quicksand" panose="00000500000000000000" pitchFamily="2" charset="0"/>
            </a:endParaRPr>
          </a:p>
          <a:p>
            <a:r>
              <a:rPr lang="en-US" sz="3600" b="1" dirty="0">
                <a:latin typeface="Quicksand" panose="00000500000000000000" pitchFamily="2" charset="0"/>
              </a:rPr>
              <a:t>Tới lớp cô </a:t>
            </a:r>
            <a:r>
              <a:rPr lang="en-US" sz="3600" b="1" dirty="0" err="1">
                <a:latin typeface="Quicksand" panose="00000500000000000000" pitchFamily="2" charset="0"/>
              </a:rPr>
              <a:t>hỏi</a:t>
            </a:r>
            <a:r>
              <a:rPr lang="en-US" sz="3600" b="1" dirty="0">
                <a:latin typeface="Quicksand" panose="00000500000000000000" pitchFamily="2" charset="0"/>
              </a:rPr>
              <a:t> </a:t>
            </a:r>
            <a:r>
              <a:rPr lang="en-US" sz="3600" b="1" dirty="0" err="1">
                <a:latin typeface="Quicksand" panose="00000500000000000000" pitchFamily="2" charset="0"/>
              </a:rPr>
              <a:t>nhỏ</a:t>
            </a:r>
            <a:r>
              <a:rPr lang="en-US" sz="3600" b="1" dirty="0">
                <a:latin typeface="Quicksand" panose="00000500000000000000" pitchFamily="2" charset="0"/>
              </a:rPr>
              <a:t>: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-Sách đâu ếch học bài?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Cậu gãi đầu, gãi tai:</a:t>
            </a:r>
          </a:p>
          <a:p>
            <a:r>
              <a:rPr lang="vi-VN" sz="3600" b="1" dirty="0">
                <a:latin typeface="Quicksand" panose="00000500000000000000" pitchFamily="2" charset="0"/>
              </a:rPr>
              <a:t>-Thưa cô, em xin lỗi.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                     	     </a:t>
            </a:r>
            <a:r>
              <a:rPr lang="en-US" sz="2400" b="1" dirty="0">
                <a:latin typeface="Quicksand" panose="00000500000000000000" pitchFamily="2" charset="0"/>
              </a:rPr>
              <a:t>( Mộc Miên)</a:t>
            </a:r>
          </a:p>
        </p:txBody>
      </p:sp>
    </p:spTree>
    <p:extLst>
      <p:ext uri="{BB962C8B-B14F-4D97-AF65-F5344CB8AC3E}">
        <p14:creationId xmlns:p14="http://schemas.microsoft.com/office/powerpoint/2010/main" val="236696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81"/>
            <a:ext cx="2494620" cy="1495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93" y="999462"/>
            <a:ext cx="5544869" cy="5469432"/>
          </a:xfrm>
          <a:prstGeom prst="roundRect">
            <a:avLst>
              <a:gd name="adj" fmla="val 16667"/>
            </a:avLst>
          </a:prstGeom>
          <a:ln>
            <a:solidFill>
              <a:srgbClr val="B7FBC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20784" y="256775"/>
            <a:ext cx="53745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Quicksand" panose="00000500000000000000" pitchFamily="2" charset="0"/>
              </a:rPr>
              <a:t>	</a:t>
            </a:r>
            <a:r>
              <a:rPr lang="en-US" sz="4800" b="1" dirty="0">
                <a:solidFill>
                  <a:srgbClr val="FF0000"/>
                </a:solidFill>
                <a:latin typeface="Quicksand" panose="00000500000000000000" pitchFamily="2" charset="0"/>
              </a:rPr>
              <a:t>Ếch cốm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Có một hôm ếch cốm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Tinh nghịch nấp bờ ao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Mải rình bắt cào cào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Quên sách bên bờ cỏ.</a:t>
            </a:r>
          </a:p>
          <a:p>
            <a:endParaRPr lang="en-US" sz="3600" b="1" dirty="0">
              <a:latin typeface="Quicksand" panose="00000500000000000000" pitchFamily="2" charset="0"/>
            </a:endParaRPr>
          </a:p>
          <a:p>
            <a:r>
              <a:rPr lang="en-US" sz="3600" b="1" dirty="0">
                <a:latin typeface="Quicksand" panose="00000500000000000000" pitchFamily="2" charset="0"/>
              </a:rPr>
              <a:t>Tới lớp cô </a:t>
            </a:r>
            <a:r>
              <a:rPr lang="en-US" sz="3600" b="1" dirty="0" err="1">
                <a:latin typeface="Quicksand" panose="00000500000000000000" pitchFamily="2" charset="0"/>
              </a:rPr>
              <a:t>hỏi</a:t>
            </a:r>
            <a:r>
              <a:rPr lang="en-US" sz="3600" b="1" dirty="0">
                <a:latin typeface="Quicksand" panose="00000500000000000000" pitchFamily="2" charset="0"/>
              </a:rPr>
              <a:t> </a:t>
            </a:r>
            <a:r>
              <a:rPr lang="en-US" sz="3600" b="1" dirty="0" err="1">
                <a:latin typeface="Quicksand" panose="00000500000000000000" pitchFamily="2" charset="0"/>
              </a:rPr>
              <a:t>nhỏ</a:t>
            </a:r>
            <a:r>
              <a:rPr lang="en-US" sz="3600" b="1">
                <a:latin typeface="Quicksand" panose="00000500000000000000" pitchFamily="2" charset="0"/>
              </a:rPr>
              <a:t>:</a:t>
            </a:r>
            <a:endParaRPr lang="en-US" sz="3600" b="1" dirty="0">
              <a:latin typeface="Quicksand" panose="00000500000000000000" pitchFamily="2" charset="0"/>
            </a:endParaRPr>
          </a:p>
          <a:p>
            <a:r>
              <a:rPr lang="en-US" sz="3600" b="1" dirty="0">
                <a:latin typeface="Quicksand" panose="00000500000000000000" pitchFamily="2" charset="0"/>
              </a:rPr>
              <a:t>-Sách đâu ếch học bài?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Cậu gãi đầu, gãi tai:</a:t>
            </a:r>
          </a:p>
          <a:p>
            <a:r>
              <a:rPr lang="vi-VN" sz="3600" b="1" dirty="0">
                <a:latin typeface="Quicksand" panose="00000500000000000000" pitchFamily="2" charset="0"/>
              </a:rPr>
              <a:t>-Thưa cô, em xin lỗi.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                     	     </a:t>
            </a:r>
            <a:r>
              <a:rPr lang="en-US" sz="2400" b="1" dirty="0">
                <a:latin typeface="Quicksand" panose="00000500000000000000" pitchFamily="2" charset="0"/>
              </a:rPr>
              <a:t>( Mộc Miên)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9036413" y="988459"/>
            <a:ext cx="13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7720500" y="2626831"/>
            <a:ext cx="13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93131" y="1539817"/>
            <a:ext cx="1755493" cy="646331"/>
            <a:chOff x="9407952" y="4290544"/>
            <a:chExt cx="1755493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9736579" y="4290544"/>
              <a:ext cx="1426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B635B"/>
                  </a:solidFill>
                  <a:latin typeface="Quicksand" panose="00000500000000000000" pitchFamily="2" charset="0"/>
                </a:rPr>
                <a:t>ch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7" r="68166" b="38979"/>
            <a:stretch/>
          </p:blipFill>
          <p:spPr>
            <a:xfrm>
              <a:off x="9407952" y="4517819"/>
              <a:ext cx="443591" cy="26646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6673612" y="4277942"/>
            <a:ext cx="13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8554707" y="4277942"/>
            <a:ext cx="13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7132267" y="247564"/>
            <a:ext cx="1330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</p:spTree>
    <p:extLst>
      <p:ext uri="{BB962C8B-B14F-4D97-AF65-F5344CB8AC3E}">
        <p14:creationId xmlns:p14="http://schemas.microsoft.com/office/powerpoint/2010/main" val="4093731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3" y="1647531"/>
            <a:ext cx="4862457" cy="3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21"/>
            <a:ext cx="2218759" cy="1369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963265" y="578326"/>
            <a:ext cx="5685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học của 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303" y="1552015"/>
            <a:ext cx="9295862" cy="4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FB3B779C-3637-46BC-8987-8D61436C342F}"/>
              </a:ext>
            </a:extLst>
          </p:cNvPr>
          <p:cNvSpPr/>
          <p:nvPr/>
        </p:nvSpPr>
        <p:spPr>
          <a:xfrm rot="18900000">
            <a:off x="-630007" y="-1516702"/>
            <a:ext cx="13470384" cy="9909774"/>
          </a:xfrm>
          <a:custGeom>
            <a:avLst/>
            <a:gdLst>
              <a:gd name="connsiteX0" fmla="*/ 6642634 w 13470384"/>
              <a:gd name="connsiteY0" fmla="*/ 0 h 9909774"/>
              <a:gd name="connsiteX1" fmla="*/ 13470384 w 13470384"/>
              <a:gd name="connsiteY1" fmla="*/ 6827751 h 9909774"/>
              <a:gd name="connsiteX2" fmla="*/ 10388361 w 13470384"/>
              <a:gd name="connsiteY2" fmla="*/ 9909774 h 9909774"/>
              <a:gd name="connsiteX3" fmla="*/ 6853730 w 13470384"/>
              <a:gd name="connsiteY3" fmla="*/ 9909773 h 9909774"/>
              <a:gd name="connsiteX4" fmla="*/ 0 w 13470384"/>
              <a:gd name="connsiteY4" fmla="*/ 3056043 h 9909774"/>
              <a:gd name="connsiteX5" fmla="*/ 2980943 w 13470384"/>
              <a:gd name="connsiteY5" fmla="*/ 75100 h 9909774"/>
              <a:gd name="connsiteX6" fmla="*/ 3081785 w 13470384"/>
              <a:gd name="connsiteY6" fmla="*/ 57092 h 9909774"/>
              <a:gd name="connsiteX7" fmla="*/ 3836365 w 13470384"/>
              <a:gd name="connsiteY7" fmla="*/ 0 h 990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0384" h="9909774">
                <a:moveTo>
                  <a:pt x="6642634" y="0"/>
                </a:moveTo>
                <a:lnTo>
                  <a:pt x="13470384" y="6827751"/>
                </a:lnTo>
                <a:lnTo>
                  <a:pt x="10388361" y="9909774"/>
                </a:lnTo>
                <a:lnTo>
                  <a:pt x="6853730" y="9909773"/>
                </a:lnTo>
                <a:lnTo>
                  <a:pt x="0" y="3056043"/>
                </a:lnTo>
                <a:lnTo>
                  <a:pt x="2980943" y="75100"/>
                </a:lnTo>
                <a:lnTo>
                  <a:pt x="3081785" y="57092"/>
                </a:lnTo>
                <a:cubicBezTo>
                  <a:pt x="3327823" y="19498"/>
                  <a:pt x="3579817" y="0"/>
                  <a:pt x="3836365" y="0"/>
                </a:cubicBezTo>
                <a:close/>
              </a:path>
            </a:pathLst>
          </a:cu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8900000">
            <a:off x="6620129" y="908204"/>
            <a:ext cx="5966590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2479535" y="703385"/>
            <a:ext cx="1443016" cy="1443016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1F5799BD-8C6E-4805-BE2F-DAD209683F8F}"/>
              </a:ext>
            </a:extLst>
          </p:cNvPr>
          <p:cNvSpPr>
            <a:spLocks noChangeAspect="1"/>
          </p:cNvSpPr>
          <p:nvPr/>
        </p:nvSpPr>
        <p:spPr>
          <a:xfrm>
            <a:off x="7666808" y="5523410"/>
            <a:ext cx="792000" cy="792000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/>
          <p:nvPr/>
        </p:nvSpPr>
        <p:spPr>
          <a:xfrm>
            <a:off x="1054236" y="5604578"/>
            <a:ext cx="515484" cy="515484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10">
            <a:extLst>
              <a:ext uri="{FF2B5EF4-FFF2-40B4-BE49-F238E27FC236}">
                <a16:creationId xmlns:a16="http://schemas.microsoft.com/office/drawing/2014/main" id="{66D2C7EB-481C-4260-840A-08E004818D1E}"/>
              </a:ext>
            </a:extLst>
          </p:cNvPr>
          <p:cNvSpPr/>
          <p:nvPr/>
        </p:nvSpPr>
        <p:spPr>
          <a:xfrm>
            <a:off x="300921" y="2030428"/>
            <a:ext cx="2748949" cy="760385"/>
          </a:xfrm>
          <a:custGeom>
            <a:avLst/>
            <a:gdLst>
              <a:gd name="connsiteX0" fmla="*/ 13153 w 2405302"/>
              <a:gd name="connsiteY0" fmla="*/ 470650 h 760385"/>
              <a:gd name="connsiteX1" fmla="*/ 132416 w 2405302"/>
              <a:gd name="connsiteY1" fmla="*/ 142265 h 760385"/>
              <a:gd name="connsiteX2" fmla="*/ 335441 w 2405302"/>
              <a:gd name="connsiteY2" fmla="*/ 0 h 760385"/>
              <a:gd name="connsiteX3" fmla="*/ 2189125 w 2405302"/>
              <a:gd name="connsiteY3" fmla="*/ 0 h 760385"/>
              <a:gd name="connsiteX4" fmla="*/ 2392150 w 2405302"/>
              <a:gd name="connsiteY4" fmla="*/ 289735 h 760385"/>
              <a:gd name="connsiteX5" fmla="*/ 2272887 w 2405302"/>
              <a:gd name="connsiteY5" fmla="*/ 618120 h 760385"/>
              <a:gd name="connsiteX6" fmla="*/ 2069862 w 2405302"/>
              <a:gd name="connsiteY6" fmla="*/ 760385 h 760385"/>
              <a:gd name="connsiteX7" fmla="*/ 216178 w 2405302"/>
              <a:gd name="connsiteY7" fmla="*/ 760385 h 760385"/>
              <a:gd name="connsiteX8" fmla="*/ 13153 w 2405302"/>
              <a:gd name="connsiteY8" fmla="*/ 470650 h 7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302" h="760385">
                <a:moveTo>
                  <a:pt x="13153" y="470650"/>
                </a:moveTo>
                <a:lnTo>
                  <a:pt x="132416" y="142265"/>
                </a:lnTo>
                <a:cubicBezTo>
                  <a:pt x="163417" y="56906"/>
                  <a:pt x="244627" y="0"/>
                  <a:pt x="335441" y="0"/>
                </a:cubicBezTo>
                <a:lnTo>
                  <a:pt x="2189125" y="0"/>
                </a:lnTo>
                <a:cubicBezTo>
                  <a:pt x="2338935" y="0"/>
                  <a:pt x="2443290" y="148924"/>
                  <a:pt x="2392150" y="289735"/>
                </a:cubicBezTo>
                <a:lnTo>
                  <a:pt x="2272887" y="618120"/>
                </a:lnTo>
                <a:cubicBezTo>
                  <a:pt x="2241886" y="703479"/>
                  <a:pt x="2160676" y="760385"/>
                  <a:pt x="2069862" y="760385"/>
                </a:cubicBezTo>
                <a:lnTo>
                  <a:pt x="216178" y="760385"/>
                </a:lnTo>
                <a:cubicBezTo>
                  <a:pt x="66368" y="760385"/>
                  <a:pt x="-37987" y="611461"/>
                  <a:pt x="13153" y="470650"/>
                </a:cubicBezTo>
              </a:path>
            </a:pathLst>
          </a:custGeom>
          <a:noFill/>
          <a:ln>
            <a:noFill/>
          </a:ln>
          <a:effectLst>
            <a:outerShdw blurRad="114300" dist="190500" dir="8100000" algn="tr" rotWithShape="0">
              <a:srgbClr val="38EF7D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Roboto Th" pitchFamily="2" charset="0"/>
                <a:ea typeface="Roboto Th" pitchFamily="2" charset="0"/>
                <a:sym typeface="OPPOSans L" panose="00020600040101010101" pitchFamily="18" charset="-122"/>
              </a:rPr>
              <a:t>BÀI 58</a:t>
            </a:r>
            <a:endParaRPr lang="zh-CN" altLang="en-US" sz="6000" dirty="0">
              <a:solidFill>
                <a:schemeClr val="bg1"/>
              </a:solidFill>
              <a:latin typeface="Roboto Th" pitchFamily="2" charset="0"/>
              <a:ea typeface="OPPOSans L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A4848D7B-CA7F-4009-8478-8B6367BA632E}"/>
              </a:ext>
            </a:extLst>
          </p:cNvPr>
          <p:cNvSpPr txBox="1"/>
          <p:nvPr/>
        </p:nvSpPr>
        <p:spPr>
          <a:xfrm>
            <a:off x="353619" y="2938671"/>
            <a:ext cx="6574753" cy="186100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ach </a:t>
            </a: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êch</a:t>
            </a: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 ich</a:t>
            </a:r>
            <a:endParaRPr lang="zh-CN" altLang="en-US" sz="8000" spc="-300" dirty="0">
              <a:solidFill>
                <a:srgbClr val="F1812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优设标题黑" panose="00000500000000000000" pitchFamily="2" charset="-122"/>
            </a:endParaRPr>
          </a:p>
        </p:txBody>
      </p:sp>
      <p:cxnSp>
        <p:nvCxnSpPr>
          <p:cNvPr id="18" name="17">
            <a:extLst>
              <a:ext uri="{FF2B5EF4-FFF2-40B4-BE49-F238E27FC236}">
                <a16:creationId xmlns:a16="http://schemas.microsoft.com/office/drawing/2014/main" id="{008895BF-896D-4B27-BB7F-162632F49719}"/>
              </a:ext>
            </a:extLst>
          </p:cNvPr>
          <p:cNvCxnSpPr>
            <a:cxnSpLocks/>
          </p:cNvCxnSpPr>
          <p:nvPr/>
        </p:nvCxnSpPr>
        <p:spPr>
          <a:xfrm flipH="1">
            <a:off x="5235186" y="-22406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">
            <a:extLst>
              <a:ext uri="{FF2B5EF4-FFF2-40B4-BE49-F238E27FC236}">
                <a16:creationId xmlns:a16="http://schemas.microsoft.com/office/drawing/2014/main" id="{4739FD00-1319-4D2C-9F29-5B77E10D96C9}"/>
              </a:ext>
            </a:extLst>
          </p:cNvPr>
          <p:cNvCxnSpPr>
            <a:cxnSpLocks/>
          </p:cNvCxnSpPr>
          <p:nvPr/>
        </p:nvCxnSpPr>
        <p:spPr>
          <a:xfrm flipH="1">
            <a:off x="6928372" y="-22406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">
            <a:extLst>
              <a:ext uri="{FF2B5EF4-FFF2-40B4-BE49-F238E27FC236}">
                <a16:creationId xmlns:a16="http://schemas.microsoft.com/office/drawing/2014/main" id="{8F08F939-CE49-4A75-91D7-E32FDAA5000F}"/>
              </a:ext>
            </a:extLst>
          </p:cNvPr>
          <p:cNvCxnSpPr>
            <a:cxnSpLocks/>
          </p:cNvCxnSpPr>
          <p:nvPr/>
        </p:nvCxnSpPr>
        <p:spPr>
          <a:xfrm flipH="1">
            <a:off x="2937466" y="4941340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">
            <a:extLst>
              <a:ext uri="{FF2B5EF4-FFF2-40B4-BE49-F238E27FC236}">
                <a16:creationId xmlns:a16="http://schemas.microsoft.com/office/drawing/2014/main" id="{1FCE7448-99EE-4EB5-80BE-33207DFE8B54}"/>
              </a:ext>
            </a:extLst>
          </p:cNvPr>
          <p:cNvCxnSpPr>
            <a:cxnSpLocks/>
          </p:cNvCxnSpPr>
          <p:nvPr/>
        </p:nvCxnSpPr>
        <p:spPr>
          <a:xfrm flipH="1">
            <a:off x="2118370" y="5916660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>
            <a:extLst>
              <a:ext uri="{FF2B5EF4-FFF2-40B4-BE49-F238E27FC236}">
                <a16:creationId xmlns:a16="http://schemas.microsoft.com/office/drawing/2014/main" id="{20666C3B-25E3-4911-BA1B-01BE2062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978" y="1221183"/>
            <a:ext cx="3843978" cy="39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">
            <a:extLst>
              <a:ext uri="{FF2B5EF4-FFF2-40B4-BE49-F238E27FC236}">
                <a16:creationId xmlns:a16="http://schemas.microsoft.com/office/drawing/2014/main" id="{E2441865-C47E-4E43-84D9-FC40669F0ACD}"/>
              </a:ext>
            </a:extLst>
          </p:cNvPr>
          <p:cNvSpPr/>
          <p:nvPr/>
        </p:nvSpPr>
        <p:spPr>
          <a:xfrm rot="2611115">
            <a:off x="-654571" y="5984267"/>
            <a:ext cx="2116013" cy="1056592"/>
          </a:xfrm>
          <a:custGeom>
            <a:avLst/>
            <a:gdLst>
              <a:gd name="connsiteX0" fmla="*/ 0 w 2116013"/>
              <a:gd name="connsiteY0" fmla="*/ 0 h 1056592"/>
              <a:gd name="connsiteX1" fmla="*/ 2116013 w 2116013"/>
              <a:gd name="connsiteY1" fmla="*/ 0 h 1056592"/>
              <a:gd name="connsiteX2" fmla="*/ 1003320 w 2116013"/>
              <a:gd name="connsiteY2" fmla="*/ 1056592 h 1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013" h="1056592">
                <a:moveTo>
                  <a:pt x="0" y="0"/>
                </a:moveTo>
                <a:lnTo>
                  <a:pt x="2116013" y="0"/>
                </a:lnTo>
                <a:lnTo>
                  <a:pt x="1003320" y="1056592"/>
                </a:lnTo>
                <a:close/>
              </a:path>
            </a:pathLst>
          </a:custGeom>
          <a:solidFill>
            <a:srgbClr val="F1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49">
            <a:extLst>
              <a:ext uri="{FF2B5EF4-FFF2-40B4-BE49-F238E27FC236}">
                <a16:creationId xmlns:a16="http://schemas.microsoft.com/office/drawing/2014/main" id="{646A07C8-0CB4-433D-8288-B516AAF7C27D}"/>
              </a:ext>
            </a:extLst>
          </p:cNvPr>
          <p:cNvSpPr/>
          <p:nvPr/>
        </p:nvSpPr>
        <p:spPr>
          <a:xfrm rot="2611115">
            <a:off x="2408613" y="-761249"/>
            <a:ext cx="12037120" cy="5687118"/>
          </a:xfrm>
          <a:custGeom>
            <a:avLst/>
            <a:gdLst>
              <a:gd name="connsiteX0" fmla="*/ 0 w 12037120"/>
              <a:gd name="connsiteY0" fmla="*/ 5687118 h 5687118"/>
              <a:gd name="connsiteX1" fmla="*/ 5989080 w 12037120"/>
              <a:gd name="connsiteY1" fmla="*/ 0 h 5687118"/>
              <a:gd name="connsiteX2" fmla="*/ 8510153 w 12037120"/>
              <a:gd name="connsiteY2" fmla="*/ 0 h 5687118"/>
              <a:gd name="connsiteX3" fmla="*/ 12037120 w 12037120"/>
              <a:gd name="connsiteY3" fmla="*/ 3714235 h 5687118"/>
              <a:gd name="connsiteX4" fmla="*/ 9959485 w 12037120"/>
              <a:gd name="connsiteY4" fmla="*/ 5687118 h 568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120" h="5687118">
                <a:moveTo>
                  <a:pt x="0" y="5687118"/>
                </a:moveTo>
                <a:lnTo>
                  <a:pt x="5989080" y="0"/>
                </a:lnTo>
                <a:lnTo>
                  <a:pt x="8510153" y="0"/>
                </a:lnTo>
                <a:lnTo>
                  <a:pt x="12037120" y="3714235"/>
                </a:lnTo>
                <a:lnTo>
                  <a:pt x="9959485" y="5687118"/>
                </a:lnTo>
                <a:close/>
              </a:path>
            </a:pathLst>
          </a:custGeom>
          <a:solidFill>
            <a:srgbClr val="F5B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0800000">
            <a:off x="1306738" y="1457017"/>
            <a:ext cx="9605101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941D"/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9009810" y="1580557"/>
            <a:ext cx="906572" cy="906572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>
            <a:spLocks noChangeAspect="1"/>
          </p:cNvSpPr>
          <p:nvPr/>
        </p:nvSpPr>
        <p:spPr>
          <a:xfrm>
            <a:off x="9658640" y="2088364"/>
            <a:ext cx="324000" cy="324000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33">
            <a:extLst>
              <a:ext uri="{FF2B5EF4-FFF2-40B4-BE49-F238E27FC236}">
                <a16:creationId xmlns:a16="http://schemas.microsoft.com/office/drawing/2014/main" id="{61BA9C91-8135-4B3E-A2D0-EC2BDC2DEDCB}"/>
              </a:ext>
            </a:extLst>
          </p:cNvPr>
          <p:cNvSpPr/>
          <p:nvPr/>
        </p:nvSpPr>
        <p:spPr>
          <a:xfrm>
            <a:off x="1614649" y="2498057"/>
            <a:ext cx="8989278" cy="1446550"/>
          </a:xfrm>
          <a:prstGeom prst="rect">
            <a:avLst/>
          </a:prstGeom>
          <a:effectLst>
            <a:outerShdw blurRad="63500" dist="76200" dir="5400000" algn="tl" rotWithShape="0">
              <a:schemeClr val="bg1"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8800" spc="-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CỦNG CỐ BÀI HỌC</a:t>
            </a:r>
            <a:endParaRPr lang="zh-CN" altLang="en-US" sz="8800" spc="-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优设标题黑" panose="00000500000000000000" pitchFamily="2" charset="-122"/>
              <a:cs typeface="OPPOSans L" panose="00020600040101010101" pitchFamily="18" charset="-122"/>
              <a:sym typeface="优设标题黑" panose="00000500000000000000" pitchFamily="2" charset="-12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0208F69-89C3-4F65-9902-A0914D8F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45" y="3221332"/>
            <a:ext cx="4322618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" grpId="0" animBg="1"/>
      <p:bldP spid="6" grpId="0" animBg="1"/>
      <p:bldP spid="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05810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79" y="1355464"/>
            <a:ext cx="6509586" cy="35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05779" y="5503874"/>
            <a:ext cx="78246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Ếch con thích đọc sách.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05779" y="5503874"/>
            <a:ext cx="13306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7970038" y="5508043"/>
            <a:ext cx="13434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54065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58535" y="5503874"/>
            <a:ext cx="1870457" cy="1193425"/>
            <a:chOff x="9290183" y="4284934"/>
            <a:chExt cx="1870457" cy="1193425"/>
          </a:xfrm>
        </p:grpSpPr>
        <p:sp>
          <p:nvSpPr>
            <p:cNvPr id="9" name="TextBox 8"/>
            <p:cNvSpPr txBox="1"/>
            <p:nvPr/>
          </p:nvSpPr>
          <p:spPr>
            <a:xfrm>
              <a:off x="9733774" y="4284934"/>
              <a:ext cx="1426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CB635B"/>
                  </a:solidFill>
                  <a:latin typeface="Quicksand" panose="00000500000000000000" pitchFamily="2" charset="0"/>
                </a:rPr>
                <a:t>ch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r="68166"/>
            <a:stretch/>
          </p:blipFill>
          <p:spPr>
            <a:xfrm>
              <a:off x="9290183" y="4588987"/>
              <a:ext cx="547291" cy="889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5" y="1463040"/>
            <a:ext cx="5184718" cy="34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1798550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B83B5E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933523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CB635B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êch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8068496" y="670366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625261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ich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2558170" y="2504011"/>
          <a:ext cx="666047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30237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3330237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2732981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312019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015927" y="4070706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4985052" y="4065058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</p:spTree>
    <p:extLst>
      <p:ext uri="{BB962C8B-B14F-4D97-AF65-F5344CB8AC3E}">
        <p14:creationId xmlns:p14="http://schemas.microsoft.com/office/powerpoint/2010/main" val="4175590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vách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tách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sạch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chếch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mếch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lệch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xích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kịch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397250" y="1260283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307842" y="125271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71293" y="1258115"/>
            <a:ext cx="2168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31657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583286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50267" y="2761898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580534" y="4239604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bích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34343" y="4197090"/>
            <a:ext cx="2793343" cy="1648866"/>
            <a:chOff x="5503998" y="4197090"/>
            <a:chExt cx="2793343" cy="16488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27310" y="4165869"/>
            <a:ext cx="2793343" cy="1648866"/>
            <a:chOff x="5503998" y="4197090"/>
            <a:chExt cx="2793343" cy="16488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37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618839" y="3975744"/>
            <a:ext cx="3752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sách vở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544215" y="3975744"/>
            <a:ext cx="37844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chênh lệch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9232284" y="3975744"/>
            <a:ext cx="3022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tờ lịch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000660" y="4773976"/>
            <a:ext cx="1062962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023190" y="4837518"/>
            <a:ext cx="1128811" cy="7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265587" y="4815370"/>
            <a:ext cx="955827" cy="13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9" y="1797386"/>
            <a:ext cx="2889566" cy="2110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227" y="1345324"/>
            <a:ext cx="1841390" cy="24504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589" y="1606512"/>
            <a:ext cx="1827225" cy="22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2" y="1337035"/>
            <a:ext cx="6249725" cy="3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67</Words>
  <Application>Microsoft Office PowerPoint</Application>
  <PresentationFormat>Widescreen</PresentationFormat>
  <Paragraphs>66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Adobe Devanagari</vt:lpstr>
      <vt:lpstr>Arial</vt:lpstr>
      <vt:lpstr>Arial-Rounded</vt:lpstr>
      <vt:lpstr>Calibri</vt:lpstr>
      <vt:lpstr>Calibri Light</vt:lpstr>
      <vt:lpstr>等线</vt:lpstr>
      <vt:lpstr>HP-211</vt:lpstr>
      <vt:lpstr>OPPOSans L</vt:lpstr>
      <vt:lpstr>Quicksand</vt:lpstr>
      <vt:lpstr>Roboto Th</vt:lpstr>
      <vt:lpstr>VNI-Avo</vt:lpstr>
      <vt:lpstr>优设标题黑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ASUS</cp:lastModifiedBy>
  <cp:revision>46</cp:revision>
  <dcterms:created xsi:type="dcterms:W3CDTF">2021-07-08T05:39:34Z</dcterms:created>
  <dcterms:modified xsi:type="dcterms:W3CDTF">2022-11-26T12:45:23Z</dcterms:modified>
</cp:coreProperties>
</file>