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7" r:id="rId2"/>
    <p:sldId id="260" r:id="rId3"/>
    <p:sldId id="261" r:id="rId4"/>
    <p:sldId id="259" r:id="rId5"/>
    <p:sldId id="289" r:id="rId6"/>
    <p:sldId id="296" r:id="rId7"/>
    <p:sldId id="290" r:id="rId8"/>
    <p:sldId id="258" r:id="rId9"/>
    <p:sldId id="295" r:id="rId10"/>
    <p:sldId id="297" r:id="rId11"/>
    <p:sldId id="298" r:id="rId12"/>
    <p:sldId id="274" r:id="rId13"/>
    <p:sldId id="280" r:id="rId14"/>
    <p:sldId id="299" r:id="rId15"/>
    <p:sldId id="300" r:id="rId16"/>
    <p:sldId id="276" r:id="rId17"/>
  </p:sldIdLst>
  <p:sldSz cx="12192000" cy="6858000"/>
  <p:notesSz cx="6858000" cy="9144000"/>
  <p:embeddedFontLst>
    <p:embeddedFont>
      <p:font typeface="#9Slide01 Noi dung ngan" panose="020B0604020202020204" charset="0"/>
      <p:regular r:id="rId19"/>
    </p:embeddedFont>
    <p:embeddedFont>
      <p:font typeface="Arial-Rounded" panose="020B0500000000000000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Quicksand" panose="00000500000000000000" pitchFamily="2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3A3B"/>
    <a:srgbClr val="BB5970"/>
    <a:srgbClr val="4D210C"/>
    <a:srgbClr val="D6A8BA"/>
    <a:srgbClr val="C8798C"/>
    <a:srgbClr val="764C2F"/>
    <a:srgbClr val="514D76"/>
    <a:srgbClr val="D28799"/>
    <a:srgbClr val="00685E"/>
    <a:srgbClr val="009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77" autoAdjust="0"/>
    <p:restoredTop sz="94660"/>
  </p:normalViewPr>
  <p:slideViewPr>
    <p:cSldViewPr>
      <p:cViewPr varScale="1">
        <p:scale>
          <a:sx n="65" d="100"/>
          <a:sy n="65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68000">
              <a:schemeClr val="bg1"/>
            </a:gs>
            <a:gs pos="89000">
              <a:srgbClr val="D28799"/>
            </a:gs>
            <a:gs pos="2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EC0AC0D-2853-3369-D5DA-4461CCD02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t="1038" r="1412" b="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5A6E7AC-77CD-92F8-FE10-4D08348AF74A}"/>
              </a:ext>
            </a:extLst>
          </p:cNvPr>
          <p:cNvSpPr/>
          <p:nvPr userDrawn="1"/>
        </p:nvSpPr>
        <p:spPr>
          <a:xfrm>
            <a:off x="0" y="0"/>
            <a:ext cx="12192000" cy="1714810"/>
          </a:xfrm>
          <a:custGeom>
            <a:avLst/>
            <a:gdLst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1371600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444467"/>
              <a:gd name="connsiteX1" fmla="*/ 12192000 w 12192000"/>
              <a:gd name="connsiteY1" fmla="*/ 0 h 1444467"/>
              <a:gd name="connsiteX2" fmla="*/ 12192000 w 12192000"/>
              <a:gd name="connsiteY2" fmla="*/ 918927 h 1444467"/>
              <a:gd name="connsiteX3" fmla="*/ 0 w 12192000"/>
              <a:gd name="connsiteY3" fmla="*/ 1072836 h 1444467"/>
              <a:gd name="connsiteX4" fmla="*/ 0 w 12192000"/>
              <a:gd name="connsiteY4" fmla="*/ 0 h 1444467"/>
              <a:gd name="connsiteX0" fmla="*/ 0 w 12192000"/>
              <a:gd name="connsiteY0" fmla="*/ 0 h 1406180"/>
              <a:gd name="connsiteX1" fmla="*/ 12192000 w 12192000"/>
              <a:gd name="connsiteY1" fmla="*/ 0 h 1406180"/>
              <a:gd name="connsiteX2" fmla="*/ 12192000 w 12192000"/>
              <a:gd name="connsiteY2" fmla="*/ 656377 h 1406180"/>
              <a:gd name="connsiteX3" fmla="*/ 0 w 12192000"/>
              <a:gd name="connsiteY3" fmla="*/ 1072836 h 1406180"/>
              <a:gd name="connsiteX4" fmla="*/ 0 w 12192000"/>
              <a:gd name="connsiteY4" fmla="*/ 0 h 1406180"/>
              <a:gd name="connsiteX0" fmla="*/ 0 w 12192000"/>
              <a:gd name="connsiteY0" fmla="*/ 0 h 1438399"/>
              <a:gd name="connsiteX1" fmla="*/ 12192000 w 12192000"/>
              <a:gd name="connsiteY1" fmla="*/ 0 h 1438399"/>
              <a:gd name="connsiteX2" fmla="*/ 12182763 w 12192000"/>
              <a:gd name="connsiteY2" fmla="*/ 881055 h 1438399"/>
              <a:gd name="connsiteX3" fmla="*/ 0 w 12192000"/>
              <a:gd name="connsiteY3" fmla="*/ 1072836 h 1438399"/>
              <a:gd name="connsiteX4" fmla="*/ 0 w 12192000"/>
              <a:gd name="connsiteY4" fmla="*/ 0 h 1438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438399">
                <a:moveTo>
                  <a:pt x="0" y="0"/>
                </a:moveTo>
                <a:lnTo>
                  <a:pt x="12192000" y="0"/>
                </a:lnTo>
                <a:cubicBezTo>
                  <a:pt x="12192000" y="218792"/>
                  <a:pt x="12182763" y="662263"/>
                  <a:pt x="12182763" y="881055"/>
                </a:cubicBezTo>
                <a:cubicBezTo>
                  <a:pt x="8001068" y="479684"/>
                  <a:pt x="3665647" y="2144163"/>
                  <a:pt x="0" y="1072836"/>
                </a:cubicBezTo>
                <a:lnTo>
                  <a:pt x="0" y="0"/>
                </a:lnTo>
                <a:close/>
              </a:path>
            </a:pathLst>
          </a:custGeom>
          <a:solidFill>
            <a:srgbClr val="C879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6B5FA54A-4C48-2DF6-E200-DAB1F7863C93}"/>
              </a:ext>
            </a:extLst>
          </p:cNvPr>
          <p:cNvSpPr/>
          <p:nvPr userDrawn="1"/>
        </p:nvSpPr>
        <p:spPr>
          <a:xfrm>
            <a:off x="0" y="0"/>
            <a:ext cx="2311400" cy="1498600"/>
          </a:xfrm>
          <a:custGeom>
            <a:avLst/>
            <a:gdLst>
              <a:gd name="connsiteX0" fmla="*/ 0 w 2311400"/>
              <a:gd name="connsiteY0" fmla="*/ 0 h 1347459"/>
              <a:gd name="connsiteX1" fmla="*/ 2281572 w 2311400"/>
              <a:gd name="connsiteY1" fmla="*/ 0 h 1347459"/>
              <a:gd name="connsiteX2" fmla="*/ 2311400 w 2311400"/>
              <a:gd name="connsiteY2" fmla="*/ 209834 h 1347459"/>
              <a:gd name="connsiteX3" fmla="*/ 707219 w 2311400"/>
              <a:gd name="connsiteY3" fmla="*/ 1347459 h 1347459"/>
              <a:gd name="connsiteX4" fmla="*/ 82799 w 2311400"/>
              <a:gd name="connsiteY4" fmla="*/ 1258059 h 1347459"/>
              <a:gd name="connsiteX5" fmla="*/ 0 w 2311400"/>
              <a:gd name="connsiteY5" fmla="*/ 1226187 h 1347459"/>
              <a:gd name="connsiteX0" fmla="*/ 0 w 2311400"/>
              <a:gd name="connsiteY0" fmla="*/ 0 h 1461759"/>
              <a:gd name="connsiteX1" fmla="*/ 2281572 w 2311400"/>
              <a:gd name="connsiteY1" fmla="*/ 0 h 1461759"/>
              <a:gd name="connsiteX2" fmla="*/ 2311400 w 2311400"/>
              <a:gd name="connsiteY2" fmla="*/ 209834 h 1461759"/>
              <a:gd name="connsiteX3" fmla="*/ 935819 w 2311400"/>
              <a:gd name="connsiteY3" fmla="*/ 1461759 h 1461759"/>
              <a:gd name="connsiteX4" fmla="*/ 82799 w 2311400"/>
              <a:gd name="connsiteY4" fmla="*/ 1258059 h 1461759"/>
              <a:gd name="connsiteX5" fmla="*/ 0 w 2311400"/>
              <a:gd name="connsiteY5" fmla="*/ 1226187 h 1461759"/>
              <a:gd name="connsiteX6" fmla="*/ 0 w 2311400"/>
              <a:gd name="connsiteY6" fmla="*/ 0 h 146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1400" h="1461759">
                <a:moveTo>
                  <a:pt x="0" y="0"/>
                </a:moveTo>
                <a:lnTo>
                  <a:pt x="2281572" y="0"/>
                </a:lnTo>
                <a:lnTo>
                  <a:pt x="2311400" y="209834"/>
                </a:lnTo>
                <a:cubicBezTo>
                  <a:pt x="2311400" y="838127"/>
                  <a:pt x="1821785" y="1461759"/>
                  <a:pt x="935819" y="1461759"/>
                </a:cubicBezTo>
                <a:cubicBezTo>
                  <a:pt x="714328" y="1461759"/>
                  <a:pt x="274721" y="1315626"/>
                  <a:pt x="82799" y="1258059"/>
                </a:cubicBezTo>
                <a:lnTo>
                  <a:pt x="0" y="1226187"/>
                </a:lnTo>
                <a:lnTo>
                  <a:pt x="0" y="0"/>
                </a:lnTo>
                <a:close/>
              </a:path>
            </a:pathLst>
          </a:custGeom>
          <a:solidFill>
            <a:srgbClr val="723A3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9" name="PHẠM DUYÊN 4 - 9Slide.vn">
            <a:extLst>
              <a:ext uri="{FF2B5EF4-FFF2-40B4-BE49-F238E27FC236}">
                <a16:creationId xmlns:a16="http://schemas.microsoft.com/office/drawing/2014/main" id="{353DBE91-BA7E-CD96-6CFF-852DE8530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30" name="PHẠM DUYÊN 5 - 9Slide.vn">
            <a:extLst>
              <a:ext uri="{FF2B5EF4-FFF2-40B4-BE49-F238E27FC236}">
                <a16:creationId xmlns:a16="http://schemas.microsoft.com/office/drawing/2014/main" id="{68633922-5ECF-C2E1-54F6-3126B7F7C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" name="PHẠM DUYÊN 7 - 9Slide.vn">
            <a:extLst>
              <a:ext uri="{FF2B5EF4-FFF2-40B4-BE49-F238E27FC236}">
                <a16:creationId xmlns:a16="http://schemas.microsoft.com/office/drawing/2014/main" id="{BD8D1B99-340C-316B-6FB0-FB71C9CF0CE3}"/>
              </a:ext>
            </a:extLst>
          </p:cNvPr>
          <p:cNvSpPr/>
          <p:nvPr userDrawn="1"/>
        </p:nvSpPr>
        <p:spPr>
          <a:xfrm>
            <a:off x="531418" y="2362200"/>
            <a:ext cx="7444182" cy="2654069"/>
          </a:xfrm>
          <a:prstGeom prst="roundRect">
            <a:avLst/>
          </a:prstGeom>
          <a:solidFill>
            <a:srgbClr val="D6A8BA">
              <a:alpha val="87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5" dirty="0">
              <a:solidFill>
                <a:schemeClr val="bg1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D2B4F5B-571B-A1D8-1AB8-9A9215A31F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9055" r="10782" b="7127"/>
          <a:stretch/>
        </p:blipFill>
        <p:spPr>
          <a:xfrm>
            <a:off x="0" y="-25123"/>
            <a:ext cx="12192000" cy="6908246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B572939B-F640-54B1-2C7A-87D17BD35AB7}"/>
              </a:ext>
            </a:extLst>
          </p:cNvPr>
          <p:cNvSpPr/>
          <p:nvPr userDrawn="1"/>
        </p:nvSpPr>
        <p:spPr>
          <a:xfrm>
            <a:off x="266700" y="266700"/>
            <a:ext cx="11658600" cy="6324600"/>
          </a:xfrm>
          <a:prstGeom prst="roundRect">
            <a:avLst>
              <a:gd name="adj" fmla="val 0"/>
            </a:avLst>
          </a:prstGeom>
          <a:solidFill>
            <a:schemeClr val="bg1">
              <a:alpha val="99000"/>
            </a:schemeClr>
          </a:solidFill>
          <a:ln w="38100">
            <a:solidFill>
              <a:srgbClr val="D2879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A9BDBCE8-5FEE-3673-FAB7-F2AA63AF1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9055" r="10782" b="7127"/>
          <a:stretch/>
        </p:blipFill>
        <p:spPr>
          <a:xfrm>
            <a:off x="0" y="-25123"/>
            <a:ext cx="12192000" cy="6908246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588A0F2A-B282-39A6-13F9-B2F3AECB2C5E}"/>
              </a:ext>
            </a:extLst>
          </p:cNvPr>
          <p:cNvSpPr/>
          <p:nvPr userDrawn="1"/>
        </p:nvSpPr>
        <p:spPr>
          <a:xfrm>
            <a:off x="266700" y="266700"/>
            <a:ext cx="11658600" cy="6324600"/>
          </a:xfrm>
          <a:prstGeom prst="roundRect">
            <a:avLst>
              <a:gd name="adj" fmla="val 0"/>
            </a:avLst>
          </a:prstGeom>
          <a:solidFill>
            <a:schemeClr val="bg1">
              <a:alpha val="99000"/>
            </a:schemeClr>
          </a:solidFill>
          <a:ln w="38100">
            <a:solidFill>
              <a:srgbClr val="D2879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72622DA-A999-A936-AB9C-DE13CFBD4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9055" r="10782" b="7127"/>
          <a:stretch/>
        </p:blipFill>
        <p:spPr>
          <a:xfrm flipH="1">
            <a:off x="0" y="-25123"/>
            <a:ext cx="12192000" cy="6908246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376EC5D9-4F74-0D8C-6CED-E6832C017FBD}"/>
              </a:ext>
            </a:extLst>
          </p:cNvPr>
          <p:cNvSpPr/>
          <p:nvPr userDrawn="1"/>
        </p:nvSpPr>
        <p:spPr>
          <a:xfrm>
            <a:off x="0" y="642783"/>
            <a:ext cx="8037871" cy="2845210"/>
          </a:xfrm>
          <a:prstGeom prst="rect">
            <a:avLst/>
          </a:prstGeom>
          <a:solidFill>
            <a:srgbClr val="D6A8BA"/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HẠM DUYÊN 2 - 9Slide.vn">
            <a:extLst>
              <a:ext uri="{FF2B5EF4-FFF2-40B4-BE49-F238E27FC236}">
                <a16:creationId xmlns:a16="http://schemas.microsoft.com/office/drawing/2014/main" id="{D65B425D-742D-B792-55F8-8F9A0845D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bg1"/>
            </a:gs>
            <a:gs pos="85000">
              <a:srgbClr val="D28799"/>
            </a:gs>
            <a:gs pos="2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8D275A9F-1B9D-5CFA-F192-CCC02CC441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CB64415A-A202-7BEE-582A-1A4A8DA4F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838EE732-6CC2-231C-C2B2-BEEA106EA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5" r:id="rId3"/>
    <p:sldLayoutId id="2147483659" r:id="rId4"/>
    <p:sldLayoutId id="2147483662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36A76017-9B33-A257-7279-5316AE059235}"/>
              </a:ext>
            </a:extLst>
          </p:cNvPr>
          <p:cNvSpPr txBox="1"/>
          <p:nvPr/>
        </p:nvSpPr>
        <p:spPr>
          <a:xfrm>
            <a:off x="209938" y="172616"/>
            <a:ext cx="1688283" cy="12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1000"/>
              </a:lnSpc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</a:t>
            </a:r>
            <a:b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103E7C4-1C46-560D-FD31-4D4425D0ADDD}"/>
              </a:ext>
            </a:extLst>
          </p:cNvPr>
          <p:cNvSpPr txBox="1"/>
          <p:nvPr/>
        </p:nvSpPr>
        <p:spPr>
          <a:xfrm>
            <a:off x="2057400" y="609600"/>
            <a:ext cx="3637534" cy="1047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</a:rPr>
              <a:t>Gia đình</a:t>
            </a:r>
          </a:p>
        </p:txBody>
      </p:sp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297EC356-C790-2030-A3EE-62685924FD67}"/>
              </a:ext>
            </a:extLst>
          </p:cNvPr>
          <p:cNvSpPr txBox="1"/>
          <p:nvPr/>
        </p:nvSpPr>
        <p:spPr>
          <a:xfrm>
            <a:off x="863081" y="2667000"/>
            <a:ext cx="6800462" cy="19956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6000" spc="40">
                <a:ln>
                  <a:solidFill>
                    <a:schemeClr val="bg1"/>
                  </a:solidFill>
                </a:ln>
                <a:solidFill>
                  <a:srgbClr val="723A3B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  <a:t>BÀI 3</a:t>
            </a:r>
            <a:br>
              <a:rPr lang="en-US" sz="4800" spc="4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</a:br>
            <a:r>
              <a:rPr lang="en-US" sz="4800" spc="40">
                <a:ln>
                  <a:solidFill>
                    <a:srgbClr val="723A3B"/>
                  </a:solidFill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  <a:t>ĐỒ DÙNG TRONG NHÀ</a:t>
            </a:r>
          </a:p>
        </p:txBody>
      </p:sp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5981887A-52FC-A98F-0755-5B95DC27CF5A}"/>
              </a:ext>
            </a:extLst>
          </p:cNvPr>
          <p:cNvSpPr txBox="1"/>
          <p:nvPr/>
        </p:nvSpPr>
        <p:spPr>
          <a:xfrm>
            <a:off x="3276600" y="5326559"/>
            <a:ext cx="1828800" cy="76944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cs typeface="Lato" pitchFamily="34" charset="0"/>
              </a:rPr>
              <a:t>Tiết 2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cs typeface="Lato" pitchFamily="34" charset="0"/>
            </a:endParaRPr>
          </a:p>
        </p:txBody>
      </p: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6BEAECF0-258E-D2C1-9A8E-26179D22983F}"/>
              </a:ext>
            </a:extLst>
          </p:cNvPr>
          <p:cNvSpPr txBox="1"/>
          <p:nvPr/>
        </p:nvSpPr>
        <p:spPr>
          <a:xfrm>
            <a:off x="2445802" y="54114"/>
            <a:ext cx="7300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4888BC6C-BEA0-7BBD-3E92-F743D0EC27B7}"/>
              </a:ext>
            </a:extLst>
          </p:cNvPr>
          <p:cNvSpPr txBox="1"/>
          <p:nvPr/>
        </p:nvSpPr>
        <p:spPr>
          <a:xfrm>
            <a:off x="1435100" y="515829"/>
            <a:ext cx="10132334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GB" sz="4000">
                <a:solidFill>
                  <a:srgbClr val="BB5970"/>
                </a:solidFill>
                <a:latin typeface="+mj-lt"/>
                <a:cs typeface="Lato bold" panose="020F0802020204030203" pitchFamily="34" charset="0"/>
              </a:rPr>
              <a:t>Chia sẻ với bạn về cách sắp xếp đồ dùng gọn gàng.</a:t>
            </a:r>
            <a:endParaRPr lang="en-US" sz="4000">
              <a:solidFill>
                <a:srgbClr val="BB5970"/>
              </a:solidFill>
              <a:latin typeface="+mj-lt"/>
              <a:cs typeface="Lato bold" panose="020F0802020204030203" pitchFamily="34" charset="0"/>
            </a:endParaRP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E1581EA1-C7C9-5E45-8172-23D3AC09E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6" y="424122"/>
            <a:ext cx="861334" cy="795078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59FE008E-B364-AD02-D357-8E4B85179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86" y="1905000"/>
            <a:ext cx="6125028" cy="4570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94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77E4925D-39A4-1B60-197C-E68EE497EBC2}"/>
              </a:ext>
            </a:extLst>
          </p:cNvPr>
          <p:cNvSpPr/>
          <p:nvPr/>
        </p:nvSpPr>
        <p:spPr>
          <a:xfrm>
            <a:off x="4038600" y="1015034"/>
            <a:ext cx="3527497" cy="2986113"/>
          </a:xfrm>
          <a:prstGeom prst="rect">
            <a:avLst/>
          </a:prstGeom>
          <a:ln w="28575">
            <a:solidFill>
              <a:srgbClr val="D6A8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58B44587-7990-8F73-AB8D-94C699823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2" t="16449" r="659" b="4287"/>
          <a:stretch/>
        </p:blipFill>
        <p:spPr>
          <a:xfrm>
            <a:off x="4207813" y="1203472"/>
            <a:ext cx="3985262" cy="2609236"/>
          </a:xfrm>
          <a:custGeom>
            <a:avLst/>
            <a:gdLst>
              <a:gd name="connsiteX0" fmla="*/ 0 w 3985262"/>
              <a:gd name="connsiteY0" fmla="*/ 0 h 2609236"/>
              <a:gd name="connsiteX1" fmla="*/ 3985262 w 3985262"/>
              <a:gd name="connsiteY1" fmla="*/ 0 h 2609236"/>
              <a:gd name="connsiteX2" fmla="*/ 3985262 w 3985262"/>
              <a:gd name="connsiteY2" fmla="*/ 2609236 h 2609236"/>
              <a:gd name="connsiteX3" fmla="*/ 0 w 3985262"/>
              <a:gd name="connsiteY3" fmla="*/ 2609236 h 26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262" h="2609236">
                <a:moveTo>
                  <a:pt x="0" y="0"/>
                </a:moveTo>
                <a:lnTo>
                  <a:pt x="3985262" y="0"/>
                </a:lnTo>
                <a:lnTo>
                  <a:pt x="3985262" y="2609236"/>
                </a:lnTo>
                <a:lnTo>
                  <a:pt x="0" y="260923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F9604D72-B533-81E5-889E-D96CDA6CD2A8}"/>
              </a:ext>
            </a:extLst>
          </p:cNvPr>
          <p:cNvSpPr txBox="1"/>
          <p:nvPr/>
        </p:nvSpPr>
        <p:spPr>
          <a:xfrm>
            <a:off x="856343" y="4617186"/>
            <a:ext cx="10479314" cy="1250214"/>
          </a:xfrm>
          <a:prstGeom prst="rect">
            <a:avLst/>
          </a:prstGeom>
          <a:solidFill>
            <a:srgbClr val="D6A8BA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3800">
                <a:solidFill>
                  <a:srgbClr val="4D210C"/>
                </a:solidFill>
              </a:rPr>
              <a:t>Mọi người trong gia đình cần tham gia một số việc</a:t>
            </a:r>
            <a:br>
              <a:rPr lang="en-US" sz="3800">
                <a:solidFill>
                  <a:srgbClr val="4D210C"/>
                </a:solidFill>
              </a:rPr>
            </a:br>
            <a:r>
              <a:rPr lang="en-US" sz="3800">
                <a:solidFill>
                  <a:srgbClr val="4D210C"/>
                </a:solidFill>
              </a:rPr>
              <a:t>phù hợp để nhà cửa luôn gọn gàng, sạch đẹp. </a:t>
            </a:r>
          </a:p>
        </p:txBody>
      </p:sp>
    </p:spTree>
    <p:extLst>
      <p:ext uri="{BB962C8B-B14F-4D97-AF65-F5344CB8AC3E}">
        <p14:creationId xmlns:p14="http://schemas.microsoft.com/office/powerpoint/2010/main" val="3222826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87113171-63A1-26CC-742E-44613EBDB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38968"/>
            <a:ext cx="1284514" cy="1284514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288C5539-B973-2C59-0183-8FB73846C097}"/>
              </a:ext>
            </a:extLst>
          </p:cNvPr>
          <p:cNvSpPr txBox="1"/>
          <p:nvPr/>
        </p:nvSpPr>
        <p:spPr>
          <a:xfrm>
            <a:off x="2438400" y="1676400"/>
            <a:ext cx="4939173" cy="1047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86000"/>
              </a:lnSpc>
            </a:pPr>
            <a:r>
              <a:rPr lang="en-US" sz="72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55979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FD5F7798-4B8E-48D7-EAE3-EB018246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8468"/>
            <a:ext cx="812800" cy="812800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D264C957-9EAE-110D-5C60-B425D2358332}"/>
              </a:ext>
            </a:extLst>
          </p:cNvPr>
          <p:cNvSpPr txBox="1"/>
          <p:nvPr/>
        </p:nvSpPr>
        <p:spPr>
          <a:xfrm>
            <a:off x="1498600" y="572869"/>
            <a:ext cx="9931400" cy="7230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lnSpc>
                <a:spcPct val="109000"/>
              </a:lnSpc>
            </a:pPr>
            <a:r>
              <a:rPr lang="en-US" sz="4000" b="1" spc="-20">
                <a:solidFill>
                  <a:schemeClr val="accent6"/>
                </a:solidFill>
                <a:latin typeface="+mj-lt"/>
                <a:cs typeface="Lato" pitchFamily="34" charset="0"/>
              </a:rPr>
              <a:t>1.</a:t>
            </a:r>
            <a:r>
              <a:rPr lang="en-US" sz="4000" b="1" spc="-60">
                <a:solidFill>
                  <a:srgbClr val="764C2F"/>
                </a:solidFill>
                <a:cs typeface="Lato" pitchFamily="34" charset="0"/>
              </a:rPr>
              <a:t> </a:t>
            </a:r>
            <a:r>
              <a:rPr lang="en-US" sz="4000">
                <a:solidFill>
                  <a:srgbClr val="BB5970"/>
                </a:solidFill>
                <a:latin typeface="+mj-lt"/>
                <a:cs typeface="Lato bold" panose="020F0802020204030203" pitchFamily="34" charset="0"/>
              </a:rPr>
              <a:t>Minh và em gái đang làm gì?</a:t>
            </a: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7162B650-E760-8514-9393-376662C7F372}"/>
              </a:ext>
            </a:extLst>
          </p:cNvPr>
          <p:cNvSpPr/>
          <p:nvPr/>
        </p:nvSpPr>
        <p:spPr>
          <a:xfrm>
            <a:off x="985935" y="5358755"/>
            <a:ext cx="4783978" cy="990600"/>
          </a:xfrm>
          <a:prstGeom prst="rect">
            <a:avLst/>
          </a:prstGeom>
          <a:solidFill>
            <a:srgbClr val="C8798C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Minh đang lau bàn.</a:t>
            </a:r>
            <a:endParaRPr lang="en-US" sz="2800" b="1" spc="-2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itchFamily="34" charset="0"/>
            </a:endParaRP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CEC4330E-1C06-90E4-EDB9-8730491225FF}"/>
              </a:ext>
            </a:extLst>
          </p:cNvPr>
          <p:cNvSpPr/>
          <p:nvPr/>
        </p:nvSpPr>
        <p:spPr>
          <a:xfrm>
            <a:off x="6493622" y="5358755"/>
            <a:ext cx="4783978" cy="990600"/>
          </a:xfrm>
          <a:prstGeom prst="rect">
            <a:avLst/>
          </a:prstGeom>
          <a:solidFill>
            <a:srgbClr val="C8798C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/>
            <a:r>
              <a:rPr lang="en-US" sz="2800">
                <a:solidFill>
                  <a:schemeClr val="bg1"/>
                </a:solidFill>
              </a:rPr>
              <a:t>Em gái cùng mẹ dán tranh trang trí tường.</a:t>
            </a:r>
            <a:endParaRPr lang="en-US" sz="2800" b="1" spc="-2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itchFamily="34" charset="0"/>
            </a:endParaRPr>
          </a:p>
        </p:txBody>
      </p:sp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6C433F9B-F2C3-390F-7452-7C55EF3C4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60" y="1546660"/>
            <a:ext cx="4396540" cy="3675796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6DF9BE7E-8FA8-7235-4DF8-F58F5CA45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60" y="1546660"/>
            <a:ext cx="4396540" cy="36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59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HẠM DUYÊN 1 - 9Slide.vn">
            <a:extLst>
              <a:ext uri="{FF2B5EF4-FFF2-40B4-BE49-F238E27FC236}">
                <a16:creationId xmlns:a16="http://schemas.microsoft.com/office/drawing/2014/main" id="{3C504238-BD7D-3146-D929-0EF24A21B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9" b="2352"/>
          <a:stretch/>
        </p:blipFill>
        <p:spPr>
          <a:xfrm>
            <a:off x="5334000" y="1032024"/>
            <a:ext cx="6260614" cy="4835376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428AFFD0-E18B-60BE-9E58-1D37FE252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8468"/>
            <a:ext cx="812800" cy="812800"/>
          </a:xfrm>
          <a:prstGeom prst="rect">
            <a:avLst/>
          </a:prstGeom>
        </p:spPr>
      </p:pic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23728A72-804B-F428-F452-254B34F5FF59}"/>
              </a:ext>
            </a:extLst>
          </p:cNvPr>
          <p:cNvSpPr txBox="1"/>
          <p:nvPr/>
        </p:nvSpPr>
        <p:spPr>
          <a:xfrm>
            <a:off x="685800" y="2190520"/>
            <a:ext cx="4140200" cy="24769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lnSpc>
                <a:spcPct val="109000"/>
              </a:lnSpc>
            </a:pPr>
            <a:r>
              <a:rPr lang="en-US" sz="3600" b="1" spc="-20">
                <a:solidFill>
                  <a:schemeClr val="accent6"/>
                </a:solidFill>
                <a:latin typeface="+mj-lt"/>
                <a:cs typeface="Lato" pitchFamily="34" charset="0"/>
              </a:rPr>
              <a:t>2.</a:t>
            </a:r>
            <a:r>
              <a:rPr lang="en-US" sz="3600" b="1" spc="-60">
                <a:solidFill>
                  <a:srgbClr val="764C2F"/>
                </a:solidFill>
                <a:cs typeface="Lato" pitchFamily="34" charset="0"/>
              </a:rPr>
              <a:t> </a:t>
            </a:r>
            <a:r>
              <a:rPr lang="en-US" sz="3600">
                <a:solidFill>
                  <a:srgbClr val="BB5970"/>
                </a:solidFill>
                <a:latin typeface="+mj-lt"/>
                <a:cs typeface="Lato bold" panose="020F0802020204030203" pitchFamily="34" charset="0"/>
              </a:rPr>
              <a:t>Chia sẻ với bạn những việc em đã làm để nhà cửa gọn gàng.</a:t>
            </a:r>
          </a:p>
        </p:txBody>
      </p:sp>
    </p:spTree>
    <p:extLst>
      <p:ext uri="{BB962C8B-B14F-4D97-AF65-F5344CB8AC3E}">
        <p14:creationId xmlns:p14="http://schemas.microsoft.com/office/powerpoint/2010/main" val="2639601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DA04B0A0-8255-B2B1-F442-6F9CAB97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057400"/>
            <a:ext cx="4566555" cy="4475527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622D7F32-79A4-180D-F912-F9B2C7805DE2}"/>
              </a:ext>
            </a:extLst>
          </p:cNvPr>
          <p:cNvSpPr txBox="1">
            <a:spLocks/>
          </p:cNvSpPr>
          <p:nvPr/>
        </p:nvSpPr>
        <p:spPr>
          <a:xfrm>
            <a:off x="2908041" y="685800"/>
            <a:ext cx="637591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BB597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Củng cố bài học</a:t>
            </a:r>
            <a:endParaRPr lang="en-US" sz="6600" b="1" dirty="0">
              <a:solidFill>
                <a:srgbClr val="BB5970"/>
              </a:solidFill>
              <a:latin typeface="iCiel Panton Black" panose="00000A00000000000000" pitchFamily="50" charset="0"/>
              <a:cs typeface="Lato bold" panose="020F0802020204030203" pitchFamily="34" charset="0"/>
            </a:endParaRPr>
          </a:p>
        </p:txBody>
      </p: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1862B489-B3B2-E71F-6FF8-5CFAE2283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398" y="1676400"/>
            <a:ext cx="7061202" cy="4030554"/>
          </a:xfrm>
          <a:prstGeom prst="rect">
            <a:avLst/>
          </a:prstGeom>
        </p:spPr>
      </p:pic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F8E9C087-7332-0FD6-6F1F-5C14C5A784CC}"/>
              </a:ext>
            </a:extLst>
          </p:cNvPr>
          <p:cNvSpPr txBox="1"/>
          <p:nvPr/>
        </p:nvSpPr>
        <p:spPr>
          <a:xfrm>
            <a:off x="5638800" y="3429000"/>
            <a:ext cx="52970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723A3B"/>
                </a:solidFill>
              </a:rPr>
              <a:t>Trong gia đình có những đồ dùng cần thiết. Cần giữ vệ sinh và sắp xếp đồ dùng gọn gàng.</a:t>
            </a:r>
          </a:p>
        </p:txBody>
      </p:sp>
    </p:spTree>
    <p:extLst>
      <p:ext uri="{BB962C8B-B14F-4D97-AF65-F5344CB8AC3E}">
        <p14:creationId xmlns:p14="http://schemas.microsoft.com/office/powerpoint/2010/main" val="3121203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- 9Slide.vn">
            <a:extLst>
              <a:ext uri="{FF2B5EF4-FFF2-40B4-BE49-F238E27FC236}">
                <a16:creationId xmlns:a16="http://schemas.microsoft.com/office/drawing/2014/main" id="{70DBBE39-64D8-B780-012B-2A237D16844F}"/>
              </a:ext>
            </a:extLst>
          </p:cNvPr>
          <p:cNvSpPr txBox="1"/>
          <p:nvPr/>
        </p:nvSpPr>
        <p:spPr>
          <a:xfrm>
            <a:off x="1828800" y="838200"/>
            <a:ext cx="4629794" cy="26591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72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  <a:latin typeface="+mj-lt"/>
              </a:rPr>
              <a:t>TIẾT HỌC</a:t>
            </a:r>
            <a:br>
              <a:rPr lang="en-US" sz="72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  <a:latin typeface="+mj-lt"/>
              </a:rPr>
            </a:br>
            <a:r>
              <a:rPr lang="en-US" sz="72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  <a:latin typeface="+mj-lt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806626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C37F50F8-4E79-E97D-2F86-E9E72209353E}"/>
              </a:ext>
            </a:extLst>
          </p:cNvPr>
          <p:cNvSpPr txBox="1"/>
          <p:nvPr/>
        </p:nvSpPr>
        <p:spPr>
          <a:xfrm>
            <a:off x="990600" y="1600200"/>
            <a:ext cx="5795177" cy="1153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800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3796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64FC473B-A670-C2F1-917A-93AFCC58D90B}"/>
              </a:ext>
            </a:extLst>
          </p:cNvPr>
          <p:cNvSpPr/>
          <p:nvPr/>
        </p:nvSpPr>
        <p:spPr>
          <a:xfrm flipH="1">
            <a:off x="1066800" y="1295400"/>
            <a:ext cx="594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4D210C"/>
                </a:solidFill>
                <a:latin typeface="+mj-lt"/>
                <a:cs typeface="Lato bold" panose="020F0802020204030203" pitchFamily="34" charset="0"/>
              </a:rPr>
              <a:t>Ở nhà em đã làm gì để nhà cửa gọn gàng?</a:t>
            </a:r>
          </a:p>
        </p:txBody>
      </p:sp>
    </p:spTree>
    <p:extLst>
      <p:ext uri="{BB962C8B-B14F-4D97-AF65-F5344CB8AC3E}">
        <p14:creationId xmlns:p14="http://schemas.microsoft.com/office/powerpoint/2010/main" val="28131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A5625DD0-B70E-F32D-1757-F71DB2DCF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3" y="1068355"/>
            <a:ext cx="1540648" cy="2001402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33B352D9-98EA-42A0-D408-DA6936D09C08}"/>
              </a:ext>
            </a:extLst>
          </p:cNvPr>
          <p:cNvSpPr txBox="1"/>
          <p:nvPr/>
        </p:nvSpPr>
        <p:spPr>
          <a:xfrm>
            <a:off x="2059098" y="1677955"/>
            <a:ext cx="5535490" cy="1153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80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64740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HẠM DUYÊN 1 - 9Slide.vn">
            <a:extLst>
              <a:ext uri="{FF2B5EF4-FFF2-40B4-BE49-F238E27FC236}">
                <a16:creationId xmlns:a16="http://schemas.microsoft.com/office/drawing/2014/main" id="{42D477F4-46B3-FA43-6A6E-2EED54BAD69A}"/>
              </a:ext>
            </a:extLst>
          </p:cNvPr>
          <p:cNvSpPr txBox="1"/>
          <p:nvPr/>
        </p:nvSpPr>
        <p:spPr>
          <a:xfrm>
            <a:off x="1270000" y="414320"/>
            <a:ext cx="8331200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4000">
                <a:solidFill>
                  <a:srgbClr val="BB5970"/>
                </a:solidFill>
                <a:latin typeface="+mj-lt"/>
                <a:cs typeface="Lato bold" panose="020F0802020204030203" pitchFamily="34" charset="0"/>
              </a:rPr>
              <a:t>Quan sát hình và trả lời câu hỏi:</a:t>
            </a:r>
          </a:p>
        </p:txBody>
      </p:sp>
      <p:pic>
        <p:nvPicPr>
          <p:cNvPr id="28" name="PHẠM DUYÊN 2 - 9Slide.vn">
            <a:extLst>
              <a:ext uri="{FF2B5EF4-FFF2-40B4-BE49-F238E27FC236}">
                <a16:creationId xmlns:a16="http://schemas.microsoft.com/office/drawing/2014/main" id="{1582C682-0000-DB3F-F357-59F9E69D4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7459"/>
            <a:ext cx="762000" cy="923894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E09105AC-69DA-5684-AE72-C171B620A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295400"/>
            <a:ext cx="8636000" cy="4856540"/>
          </a:xfrm>
          <a:prstGeom prst="round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052C3630-5216-0239-2C4C-0B6D18263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82" y="1995844"/>
            <a:ext cx="1683386" cy="3359844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44545B4E-BABB-F65B-5907-480FA68C1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917" y="3760700"/>
            <a:ext cx="3172956" cy="2509950"/>
          </a:xfrm>
          <a:prstGeom prst="rect">
            <a:avLst/>
          </a:prstGeom>
        </p:spPr>
      </p:pic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3922FA8F-C747-438D-8E98-91F4659F6DE6}"/>
              </a:ext>
            </a:extLst>
          </p:cNvPr>
          <p:cNvSpPr txBox="1"/>
          <p:nvPr/>
        </p:nvSpPr>
        <p:spPr>
          <a:xfrm>
            <a:off x="6142978" y="5751647"/>
            <a:ext cx="1946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 Minh</a:t>
            </a:r>
          </a:p>
        </p:txBody>
      </p:sp>
      <p:sp>
        <p:nvSpPr>
          <p:cNvPr id="8" name="PHẠM DUYÊN 7 - 9Slide.vn">
            <a:extLst>
              <a:ext uri="{FF2B5EF4-FFF2-40B4-BE49-F238E27FC236}">
                <a16:creationId xmlns:a16="http://schemas.microsoft.com/office/drawing/2014/main" id="{AB33A86E-9E73-C04A-87A1-D6997C411C47}"/>
              </a:ext>
            </a:extLst>
          </p:cNvPr>
          <p:cNvSpPr txBox="1"/>
          <p:nvPr/>
        </p:nvSpPr>
        <p:spPr>
          <a:xfrm>
            <a:off x="10375900" y="3399511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+mj-lt"/>
              </a:rPr>
              <a:t>Minh</a:t>
            </a:r>
          </a:p>
        </p:txBody>
      </p:sp>
    </p:spTree>
    <p:extLst>
      <p:ext uri="{BB962C8B-B14F-4D97-AF65-F5344CB8AC3E}">
        <p14:creationId xmlns:p14="http://schemas.microsoft.com/office/powerpoint/2010/main" val="2812128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0CE95F67-2B92-E89D-1863-385C622BDBB3}"/>
              </a:ext>
            </a:extLst>
          </p:cNvPr>
          <p:cNvSpPr txBox="1"/>
          <p:nvPr/>
        </p:nvSpPr>
        <p:spPr>
          <a:xfrm>
            <a:off x="2514600" y="5638800"/>
            <a:ext cx="7144657" cy="640816"/>
          </a:xfrm>
          <a:prstGeom prst="rect">
            <a:avLst/>
          </a:prstGeom>
          <a:solidFill>
            <a:srgbClr val="C8798C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 và em Minh đang làm gì?</a:t>
            </a:r>
            <a:endParaRPr lang="en-US" sz="4000" b="1" spc="-2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itchFamily="34" charset="0"/>
            </a:endParaRPr>
          </a:p>
        </p:txBody>
      </p: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6D7E1058-7488-52EF-0BAB-3B0CDA102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457200"/>
            <a:ext cx="8636000" cy="4856540"/>
          </a:xfrm>
          <a:prstGeom prst="round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D0F62903-0538-564F-F27C-DA80A55E6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082" y="1157644"/>
            <a:ext cx="1683386" cy="3359844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8BAAD614-B84B-D36F-B608-33423F289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17" y="2922500"/>
            <a:ext cx="3172956" cy="2509950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3944075B-C404-B872-C86B-461443859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7459"/>
            <a:ext cx="762000" cy="923894"/>
          </a:xfrm>
          <a:prstGeom prst="rect">
            <a:avLst/>
          </a:prstGeom>
        </p:spPr>
      </p:pic>
      <p:sp>
        <p:nvSpPr>
          <p:cNvPr id="6" name="PHẠM DUYÊN 6 - 9Slide.vn">
            <a:extLst>
              <a:ext uri="{FF2B5EF4-FFF2-40B4-BE49-F238E27FC236}">
                <a16:creationId xmlns:a16="http://schemas.microsoft.com/office/drawing/2014/main" id="{1549C5BA-1185-9B51-B058-3FB2A937DCC0}"/>
              </a:ext>
            </a:extLst>
          </p:cNvPr>
          <p:cNvSpPr txBox="1"/>
          <p:nvPr/>
        </p:nvSpPr>
        <p:spPr>
          <a:xfrm>
            <a:off x="2514600" y="5638800"/>
            <a:ext cx="7144657" cy="640816"/>
          </a:xfrm>
          <a:prstGeom prst="rect">
            <a:avLst/>
          </a:prstGeom>
          <a:solidFill>
            <a:srgbClr val="C8798C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 nhắc nhở em như thế nào?</a:t>
            </a:r>
            <a:endParaRPr lang="en-US" sz="4000" b="1" spc="-2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itchFamily="34" charset="0"/>
            </a:endParaRPr>
          </a:p>
        </p:txBody>
      </p:sp>
      <p:sp>
        <p:nvSpPr>
          <p:cNvPr id="8" name="PHẠM DUYÊN 7 - 9Slide.vn">
            <a:extLst>
              <a:ext uri="{FF2B5EF4-FFF2-40B4-BE49-F238E27FC236}">
                <a16:creationId xmlns:a16="http://schemas.microsoft.com/office/drawing/2014/main" id="{293FB298-19C2-155D-4F71-FCD46DA47A25}"/>
              </a:ext>
            </a:extLst>
          </p:cNvPr>
          <p:cNvSpPr txBox="1"/>
          <p:nvPr/>
        </p:nvSpPr>
        <p:spPr>
          <a:xfrm>
            <a:off x="2514600" y="5638800"/>
            <a:ext cx="7144657" cy="640816"/>
          </a:xfrm>
          <a:prstGeom prst="rect">
            <a:avLst/>
          </a:prstGeom>
          <a:solidFill>
            <a:srgbClr val="C8798C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 việc làm đó có tác dụng gì?</a:t>
            </a:r>
            <a:endParaRPr lang="en-US" sz="4000" b="1" spc="-2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itchFamily="34" charset="0"/>
            </a:endParaRPr>
          </a:p>
        </p:txBody>
      </p: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0B7D3FE5-340E-BC57-942C-54603FE644D3}"/>
              </a:ext>
            </a:extLst>
          </p:cNvPr>
          <p:cNvSpPr txBox="1"/>
          <p:nvPr/>
        </p:nvSpPr>
        <p:spPr>
          <a:xfrm>
            <a:off x="1143000" y="5638800"/>
            <a:ext cx="9931400" cy="640816"/>
          </a:xfrm>
          <a:prstGeom prst="rect">
            <a:avLst/>
          </a:prstGeom>
          <a:solidFill>
            <a:srgbClr val="C8798C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có thường làm những việc đó ở nhà không?</a:t>
            </a:r>
          </a:p>
        </p:txBody>
      </p:sp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3652B9CE-48AC-ABBF-C56A-42A9E55DA6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37" y="422744"/>
            <a:ext cx="1910607" cy="865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288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77E4925D-39A4-1B60-197C-E68EE497EBC2}"/>
              </a:ext>
            </a:extLst>
          </p:cNvPr>
          <p:cNvSpPr/>
          <p:nvPr/>
        </p:nvSpPr>
        <p:spPr>
          <a:xfrm>
            <a:off x="3511310" y="618319"/>
            <a:ext cx="4337290" cy="3671620"/>
          </a:xfrm>
          <a:prstGeom prst="rect">
            <a:avLst/>
          </a:prstGeom>
          <a:ln w="28575">
            <a:solidFill>
              <a:srgbClr val="D6A8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58B44587-7990-8F73-AB8D-94C699823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2" t="16449" r="659" b="4287"/>
          <a:stretch/>
        </p:blipFill>
        <p:spPr>
          <a:xfrm>
            <a:off x="3733800" y="850015"/>
            <a:ext cx="4900140" cy="3208226"/>
          </a:xfrm>
          <a:custGeom>
            <a:avLst/>
            <a:gdLst>
              <a:gd name="connsiteX0" fmla="*/ 0 w 3985262"/>
              <a:gd name="connsiteY0" fmla="*/ 0 h 2609236"/>
              <a:gd name="connsiteX1" fmla="*/ 3985262 w 3985262"/>
              <a:gd name="connsiteY1" fmla="*/ 0 h 2609236"/>
              <a:gd name="connsiteX2" fmla="*/ 3985262 w 3985262"/>
              <a:gd name="connsiteY2" fmla="*/ 2609236 h 2609236"/>
              <a:gd name="connsiteX3" fmla="*/ 0 w 3985262"/>
              <a:gd name="connsiteY3" fmla="*/ 2609236 h 26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262" h="2609236">
                <a:moveTo>
                  <a:pt x="0" y="0"/>
                </a:moveTo>
                <a:lnTo>
                  <a:pt x="3985262" y="0"/>
                </a:lnTo>
                <a:lnTo>
                  <a:pt x="3985262" y="2609236"/>
                </a:lnTo>
                <a:lnTo>
                  <a:pt x="0" y="260923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F9604D72-B533-81E5-889E-D96CDA6CD2A8}"/>
              </a:ext>
            </a:extLst>
          </p:cNvPr>
          <p:cNvSpPr txBox="1"/>
          <p:nvPr/>
        </p:nvSpPr>
        <p:spPr>
          <a:xfrm>
            <a:off x="856343" y="4708672"/>
            <a:ext cx="10479314" cy="1311128"/>
          </a:xfrm>
          <a:prstGeom prst="rect">
            <a:avLst/>
          </a:prstGeom>
          <a:solidFill>
            <a:srgbClr val="D6A8BA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4000">
                <a:solidFill>
                  <a:srgbClr val="4D210C"/>
                </a:solidFill>
              </a:rPr>
              <a:t>Ngoài giờ học, các em cần làm những công việc phù hợp để nhà cửa gọn gàng, sạch sẽ.</a:t>
            </a:r>
          </a:p>
        </p:txBody>
      </p:sp>
    </p:spTree>
    <p:extLst>
      <p:ext uri="{BB962C8B-B14F-4D97-AF65-F5344CB8AC3E}">
        <p14:creationId xmlns:p14="http://schemas.microsoft.com/office/powerpoint/2010/main" val="554201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EEFFF7C4-880C-7440-5731-D512CE215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219200"/>
            <a:ext cx="1485900" cy="137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1AA45688-80CF-098B-FF69-118B4232166C}"/>
              </a:ext>
            </a:extLst>
          </p:cNvPr>
          <p:cNvSpPr txBox="1"/>
          <p:nvPr/>
        </p:nvSpPr>
        <p:spPr>
          <a:xfrm>
            <a:off x="2082801" y="1576136"/>
            <a:ext cx="5567550" cy="1047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80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200"/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210546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4888BC6C-BEA0-7BBD-3E92-F743D0EC27B7}"/>
              </a:ext>
            </a:extLst>
          </p:cNvPr>
          <p:cNvSpPr txBox="1"/>
          <p:nvPr/>
        </p:nvSpPr>
        <p:spPr>
          <a:xfrm>
            <a:off x="1435100" y="515829"/>
            <a:ext cx="10132334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4000">
                <a:solidFill>
                  <a:srgbClr val="BB5970"/>
                </a:solidFill>
                <a:latin typeface="+mj-lt"/>
                <a:cs typeface="Lato bold" panose="020F0802020204030203" pitchFamily="34" charset="0"/>
              </a:rPr>
              <a:t>Quan sát tranh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E1581EA1-C7C9-5E45-8172-23D3AC09E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6" y="424122"/>
            <a:ext cx="861334" cy="795078"/>
          </a:xfrm>
          <a:prstGeom prst="rect">
            <a:avLst/>
          </a:prstGeom>
        </p:spPr>
      </p:pic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F8C903C9-C915-2701-5F16-3DDD235DE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6" y="1219200"/>
            <a:ext cx="5556114" cy="4125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406EEB05-D862-A77F-6485-C34F3786B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66" y="1315252"/>
            <a:ext cx="5377386" cy="4012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98F5A99B-EE01-7BD9-39D6-2691995AD0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00909" y="1483674"/>
            <a:ext cx="938100" cy="938100"/>
          </a:xfrm>
          <a:prstGeom prst="rect">
            <a:avLst/>
          </a:prstGeom>
        </p:spPr>
      </p:pic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6F22AD4F-0C59-6793-D555-DD5D47697796}"/>
              </a:ext>
            </a:extLst>
          </p:cNvPr>
          <p:cNvSpPr txBox="1"/>
          <p:nvPr/>
        </p:nvSpPr>
        <p:spPr>
          <a:xfrm>
            <a:off x="1461366" y="5531384"/>
            <a:ext cx="9333634" cy="640816"/>
          </a:xfrm>
          <a:prstGeom prst="rect">
            <a:avLst/>
          </a:prstGeom>
          <a:solidFill>
            <a:srgbClr val="C8798C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b="1" spc="-100">
                <a:solidFill>
                  <a:schemeClr val="bg1"/>
                </a:solidFill>
                <a:cs typeface="Lato" pitchFamily="34" charset="0"/>
              </a:rPr>
              <a:t>Hai căn phòng đó khác nhau như thế nào?</a:t>
            </a:r>
            <a:r>
              <a:rPr lang="en-GB" b="1" spc="-100">
                <a:solidFill>
                  <a:schemeClr val="bg1"/>
                </a:solidFill>
                <a:cs typeface="Lato" pitchFamily="34" charset="0"/>
              </a:rPr>
              <a:t> </a:t>
            </a:r>
            <a:endParaRPr lang="en-US" b="1" spc="-100">
              <a:solidFill>
                <a:schemeClr val="bg1"/>
              </a:solidFill>
              <a:cs typeface="Lato" pitchFamily="34" charset="0"/>
            </a:endParaRPr>
          </a:p>
        </p:txBody>
      </p:sp>
      <p:sp>
        <p:nvSpPr>
          <p:cNvPr id="19" name="PHẠM DUYÊN 7 - 9Slide.vn">
            <a:extLst>
              <a:ext uri="{FF2B5EF4-FFF2-40B4-BE49-F238E27FC236}">
                <a16:creationId xmlns:a16="http://schemas.microsoft.com/office/drawing/2014/main" id="{F6AB1051-71CA-9DA8-3A4D-64EA5B80469E}"/>
              </a:ext>
            </a:extLst>
          </p:cNvPr>
          <p:cNvSpPr txBox="1"/>
          <p:nvPr/>
        </p:nvSpPr>
        <p:spPr>
          <a:xfrm>
            <a:off x="1461366" y="5531384"/>
            <a:ext cx="9333634" cy="640816"/>
          </a:xfrm>
          <a:prstGeom prst="rect">
            <a:avLst/>
          </a:prstGeom>
          <a:solidFill>
            <a:srgbClr val="C8798C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b="1">
                <a:solidFill>
                  <a:srgbClr val="FFFF00"/>
                </a:solidFill>
              </a:rPr>
              <a:t>Em thích căn phòng nào ? Vì sao?</a:t>
            </a:r>
            <a:endParaRPr lang="en-US" b="1" spc="-100">
              <a:solidFill>
                <a:srgbClr val="FFFF00"/>
              </a:solidFill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68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599</TotalTime>
  <Words>243</Words>
  <Application>Microsoft Office PowerPoint</Application>
  <PresentationFormat>Widescreen</PresentationFormat>
  <Paragraphs>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Quicksand</vt:lpstr>
      <vt:lpstr>Arial</vt:lpstr>
      <vt:lpstr>iCiel Panton Black</vt:lpstr>
      <vt:lpstr>#9Slide01 Noi dung ngan</vt:lpstr>
      <vt:lpstr>Calibri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242</cp:revision>
  <dcterms:created xsi:type="dcterms:W3CDTF">2023-05-18T08:55:55Z</dcterms:created>
  <dcterms:modified xsi:type="dcterms:W3CDTF">2023-09-17T14:02:59Z</dcterms:modified>
  <cp:category>9Slide.vn</cp:category>
</cp:coreProperties>
</file>