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6" r:id="rId2"/>
    <p:sldId id="256" r:id="rId3"/>
    <p:sldId id="257" r:id="rId4"/>
    <p:sldId id="258" r:id="rId5"/>
    <p:sldId id="288" r:id="rId6"/>
    <p:sldId id="289" r:id="rId7"/>
    <p:sldId id="278" r:id="rId8"/>
    <p:sldId id="312" r:id="rId9"/>
    <p:sldId id="313" r:id="rId10"/>
    <p:sldId id="303" r:id="rId11"/>
    <p:sldId id="314" r:id="rId12"/>
    <p:sldId id="304" r:id="rId13"/>
    <p:sldId id="315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B11"/>
    <a:srgbClr val="EE5F26"/>
    <a:srgbClr val="FF547D"/>
    <a:srgbClr val="F287B5"/>
    <a:srgbClr val="17B1E7"/>
    <a:srgbClr val="FFCC4D"/>
    <a:srgbClr val="F37028"/>
    <a:srgbClr val="FFFBFF"/>
    <a:srgbClr val="FFFFFF"/>
    <a:srgbClr val="A6C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8" autoAdjust="0"/>
    <p:restoredTop sz="94660"/>
  </p:normalViewPr>
  <p:slideViewPr>
    <p:cSldViewPr>
      <p:cViewPr varScale="1">
        <p:scale>
          <a:sx n="58" d="100"/>
          <a:sy n="58" d="100"/>
        </p:scale>
        <p:origin x="9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82F4D-50A1-4480-96E2-294095EF1E76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E8A8B-9AD2-4985-B4A2-F6B7049E4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86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chuột vào hình đồng hồ để đưa đồng hồ đến vị trí của từng tranh.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E8A8B-9AD2-4985-B4A2-F6B7049E41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59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12">
            <a:extLst>
              <a:ext uri="{FF2B5EF4-FFF2-40B4-BE49-F238E27FC236}">
                <a16:creationId xmlns:a16="http://schemas.microsoft.com/office/drawing/2014/main" id="{15A9931E-4EDD-4A49-ACB9-4C082875360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DE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1">
            <a:extLst>
              <a:ext uri="{FF2B5EF4-FFF2-40B4-BE49-F238E27FC236}">
                <a16:creationId xmlns:a16="http://schemas.microsoft.com/office/drawing/2014/main" id="{110BC433-D494-44CD-8AE7-B8E00AF2B24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5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936341-4F92-4BF6-9C38-DE6ED332C07E}"/>
              </a:ext>
            </a:extLst>
          </p:cNvPr>
          <p:cNvSpPr/>
          <p:nvPr userDrawn="1"/>
        </p:nvSpPr>
        <p:spPr>
          <a:xfrm>
            <a:off x="278168" y="304800"/>
            <a:ext cx="11627505" cy="330515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9">
            <a:extLst>
              <a:ext uri="{FF2B5EF4-FFF2-40B4-BE49-F238E27FC236}">
                <a16:creationId xmlns:a16="http://schemas.microsoft.com/office/drawing/2014/main" id="{35C8A14D-156E-4F56-9DF4-5792FA361E10}"/>
              </a:ext>
            </a:extLst>
          </p:cNvPr>
          <p:cNvSpPr/>
          <p:nvPr userDrawn="1"/>
        </p:nvSpPr>
        <p:spPr>
          <a:xfrm>
            <a:off x="278168" y="3611880"/>
            <a:ext cx="11635666" cy="294132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8DAE3B-7976-421C-BD6A-E79B131371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1165" y="381000"/>
            <a:ext cx="3389671" cy="13995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033675-AC21-482E-90FC-DB266AA9BE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5657" y="1463121"/>
            <a:ext cx="1523754" cy="196587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F54F29A8-C501-436F-B4D9-E00E79DF00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729410">
            <a:off x="1373945" y="1069304"/>
            <a:ext cx="2376951" cy="20953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C548341-C2EC-4207-B94E-1C3BE77BFC5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9600" y="723219"/>
            <a:ext cx="3523794" cy="319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3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835F-32C3-4E34-A15C-A5E5BD86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2D323C-8EF8-4A6E-89C2-4BDF67906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988C2-359C-489A-B0BE-048A4B943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AEC39-D39C-4BF6-B3C5-EF6C62AEF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017EB-A17B-4023-9EF3-A63350B14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95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D7FFB14-791B-4B1E-B10F-718CBAEB2DFA}"/>
              </a:ext>
            </a:extLst>
          </p:cNvPr>
          <p:cNvSpPr txBox="1"/>
          <p:nvPr userDrawn="1"/>
        </p:nvSpPr>
        <p:spPr>
          <a:xfrm>
            <a:off x="2971800" y="763005"/>
            <a:ext cx="6781800" cy="2640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8000">
                <a:solidFill>
                  <a:srgbClr val="A45F3E"/>
                </a:solidFill>
                <a:latin typeface="#9Slide07 SVNPosterizer KG Inli" panose="02000503000000020003" pitchFamily="2" charset="0"/>
              </a:rPr>
              <a:t>TIẾT HỌC KẾT THÚC</a:t>
            </a:r>
            <a:endParaRPr lang="en-US" sz="8000" dirty="0">
              <a:solidFill>
                <a:srgbClr val="A45F3E"/>
              </a:solidFill>
              <a:latin typeface="#9Slide07 SVNPosterizer KG Inli" panose="0200050300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A46DD6-F167-42A0-B35C-011C0B9596A5}"/>
              </a:ext>
            </a:extLst>
          </p:cNvPr>
          <p:cNvSpPr txBox="1"/>
          <p:nvPr userDrawn="1"/>
        </p:nvSpPr>
        <p:spPr>
          <a:xfrm>
            <a:off x="533400" y="914400"/>
            <a:ext cx="3276600" cy="10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6000">
                <a:solidFill>
                  <a:srgbClr val="E1650E"/>
                </a:solidFill>
                <a:latin typeface="#9Slide07 SVNPosterizer KG Inli" panose="02000503000000020003" pitchFamily="2" charset="0"/>
              </a:rPr>
              <a:t>BÀI 31</a:t>
            </a:r>
            <a:endParaRPr lang="en-US" sz="6000" dirty="0">
              <a:solidFill>
                <a:srgbClr val="E1650E"/>
              </a:solidFill>
              <a:latin typeface="#9Slide07 SVNPosterizer KG Inli" panose="02000503000000020003" pitchFamily="2" charset="0"/>
            </a:endParaRPr>
          </a:p>
        </p:txBody>
      </p:sp>
      <p:sp>
        <p:nvSpPr>
          <p:cNvPr id="8" name="Freeform 98">
            <a:extLst>
              <a:ext uri="{FF2B5EF4-FFF2-40B4-BE49-F238E27FC236}">
                <a16:creationId xmlns:a16="http://schemas.microsoft.com/office/drawing/2014/main" id="{1510BD65-84D4-4CD0-A918-1833CBDA30E7}"/>
              </a:ext>
            </a:extLst>
          </p:cNvPr>
          <p:cNvSpPr/>
          <p:nvPr userDrawn="1"/>
        </p:nvSpPr>
        <p:spPr bwMode="auto">
          <a:xfrm>
            <a:off x="820935" y="3810000"/>
            <a:ext cx="7713465" cy="607964"/>
          </a:xfrm>
          <a:custGeom>
            <a:avLst/>
            <a:gdLst>
              <a:gd name="connsiteX0" fmla="*/ 0 w 1493792"/>
              <a:gd name="connsiteY0" fmla="*/ 0 h 1309396"/>
              <a:gd name="connsiteX1" fmla="*/ 1493792 w 1493792"/>
              <a:gd name="connsiteY1" fmla="*/ 0 h 1309396"/>
              <a:gd name="connsiteX2" fmla="*/ 1493792 w 1493792"/>
              <a:gd name="connsiteY2" fmla="*/ 1309396 h 1309396"/>
              <a:gd name="connsiteX3" fmla="*/ 0 w 1493792"/>
              <a:gd name="connsiteY3" fmla="*/ 1309396 h 1309396"/>
              <a:gd name="connsiteX4" fmla="*/ 0 w 1493792"/>
              <a:gd name="connsiteY4" fmla="*/ 0 h 13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92" h="1309396">
                <a:moveTo>
                  <a:pt x="0" y="0"/>
                </a:moveTo>
                <a:lnTo>
                  <a:pt x="1493792" y="0"/>
                </a:lnTo>
                <a:lnTo>
                  <a:pt x="1493792" y="1309396"/>
                </a:lnTo>
                <a:lnTo>
                  <a:pt x="0" y="130939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2860" rIns="22860" spcCol="1270"/>
          <a:lstStyle/>
          <a:p>
            <a:pPr algn="ctr" defTabSz="710565">
              <a:lnSpc>
                <a:spcPct val="115000"/>
              </a:lnSpc>
              <a:spcAft>
                <a:spcPct val="35000"/>
              </a:spcAft>
              <a:defRPr/>
            </a:pPr>
            <a:r>
              <a:rPr lang="en-US" sz="6600" b="1" spc="100">
                <a:ln>
                  <a:solidFill>
                    <a:schemeClr val="bg1"/>
                  </a:solidFill>
                </a:ln>
                <a:solidFill>
                  <a:srgbClr val="FF5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Cadena" panose="02000503000000020004" pitchFamily="2" charset="0"/>
                <a:ea typeface="阿里巴巴普惠体 2.0 55 Regular" panose="00020600040101010101" pitchFamily="18" charset="-122"/>
                <a:cs typeface="Arial" panose="020B0604020202020204" pitchFamily="34" charset="0"/>
                <a:sym typeface="阿里巴巴普惠体 2.0 55 Regular" panose="00020600040101010101" pitchFamily="18" charset="-122"/>
              </a:rPr>
              <a:t>Ôn tập về đo lường</a:t>
            </a:r>
            <a:endParaRPr lang="en-US" sz="6600" b="1" spc="100" dirty="0">
              <a:ln>
                <a:solidFill>
                  <a:schemeClr val="bg1"/>
                </a:solidFill>
              </a:ln>
              <a:solidFill>
                <a:srgbClr val="FF54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Cadena" panose="02000503000000020004" pitchFamily="2" charset="0"/>
              <a:ea typeface="阿里巴巴普惠体 2.0 55 Regular" panose="00020600040101010101" pitchFamily="18" charset="-122"/>
              <a:cs typeface="Arial" panose="020B0604020202020204" pitchFamily="34" charset="0"/>
              <a:sym typeface="阿里巴巴普惠体 2.0 55 Regula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0123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2">
            <a:extLst>
              <a:ext uri="{FF2B5EF4-FFF2-40B4-BE49-F238E27FC236}">
                <a16:creationId xmlns:a16="http://schemas.microsoft.com/office/drawing/2014/main" id="{D65F4958-6320-4C82-A60D-B7CEA60ADD08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DE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1">
            <a:extLst>
              <a:ext uri="{FF2B5EF4-FFF2-40B4-BE49-F238E27FC236}">
                <a16:creationId xmlns:a16="http://schemas.microsoft.com/office/drawing/2014/main" id="{4FCD1BC8-7BD9-4399-A205-1334BBA0DC6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5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7212D8-2434-4EC1-A46C-F7A3AAD62346}"/>
              </a:ext>
            </a:extLst>
          </p:cNvPr>
          <p:cNvSpPr/>
          <p:nvPr userDrawn="1"/>
        </p:nvSpPr>
        <p:spPr>
          <a:xfrm>
            <a:off x="278168" y="304799"/>
            <a:ext cx="11627505" cy="307702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9">
            <a:extLst>
              <a:ext uri="{FF2B5EF4-FFF2-40B4-BE49-F238E27FC236}">
                <a16:creationId xmlns:a16="http://schemas.microsoft.com/office/drawing/2014/main" id="{7FE84D7E-2200-47ED-85D2-9030E8E654CB}"/>
              </a:ext>
            </a:extLst>
          </p:cNvPr>
          <p:cNvSpPr/>
          <p:nvPr userDrawn="1"/>
        </p:nvSpPr>
        <p:spPr>
          <a:xfrm>
            <a:off x="278168" y="3701142"/>
            <a:ext cx="11635666" cy="285205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32">
            <a:extLst>
              <a:ext uri="{FF2B5EF4-FFF2-40B4-BE49-F238E27FC236}">
                <a16:creationId xmlns:a16="http://schemas.microsoft.com/office/drawing/2014/main" id="{BCBC7342-401C-4913-8A50-1921E9A69B2B}"/>
              </a:ext>
            </a:extLst>
          </p:cNvPr>
          <p:cNvSpPr/>
          <p:nvPr userDrawn="1"/>
        </p:nvSpPr>
        <p:spPr>
          <a:xfrm>
            <a:off x="2837551" y="2930557"/>
            <a:ext cx="6516898" cy="1487552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endParaRPr lang="zh-CN" altLang="en-US" sz="2365">
              <a:cs typeface="+mn-ea"/>
              <a:sym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898532-2363-4251-B70B-DCB0EC8774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62451" y="795467"/>
            <a:ext cx="1467097" cy="189278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314B461-365F-401F-9176-8CD480E75F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729410">
            <a:off x="1176127" y="738388"/>
            <a:ext cx="2376951" cy="20953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135F93-89BC-4DEA-862D-661620A902F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09583" y="190295"/>
            <a:ext cx="3523794" cy="319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37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">
            <a:extLst>
              <a:ext uri="{FF2B5EF4-FFF2-40B4-BE49-F238E27FC236}">
                <a16:creationId xmlns:a16="http://schemas.microsoft.com/office/drawing/2014/main" id="{D7B7487E-722F-4A4B-B4C3-8FEBFA8A301E}"/>
              </a:ext>
            </a:extLst>
          </p:cNvPr>
          <p:cNvSpPr/>
          <p:nvPr userDrawn="1"/>
        </p:nvSpPr>
        <p:spPr>
          <a:xfrm>
            <a:off x="405114" y="422410"/>
            <a:ext cx="11381771" cy="601317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endParaRPr lang="zh-CN" altLang="en-US" sz="2213">
              <a:cs typeface="+mn-ea"/>
              <a:sym typeface="+mn-lt"/>
            </a:endParaRPr>
          </a:p>
        </p:txBody>
      </p:sp>
      <p:sp>
        <p:nvSpPr>
          <p:cNvPr id="5" name="6">
            <a:extLst>
              <a:ext uri="{FF2B5EF4-FFF2-40B4-BE49-F238E27FC236}">
                <a16:creationId xmlns:a16="http://schemas.microsoft.com/office/drawing/2014/main" id="{7C761EC4-7059-4865-B42C-9552D9AEA8AC}"/>
              </a:ext>
            </a:extLst>
          </p:cNvPr>
          <p:cNvSpPr/>
          <p:nvPr userDrawn="1"/>
        </p:nvSpPr>
        <p:spPr>
          <a:xfrm>
            <a:off x="0" y="0"/>
            <a:ext cx="1562582" cy="654036"/>
          </a:xfrm>
          <a:prstGeom prst="diagStripe">
            <a:avLst/>
          </a:prstGeom>
          <a:solidFill>
            <a:srgbClr val="FF5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9">
            <a:extLst>
              <a:ext uri="{FF2B5EF4-FFF2-40B4-BE49-F238E27FC236}">
                <a16:creationId xmlns:a16="http://schemas.microsoft.com/office/drawing/2014/main" id="{5F7E5270-D625-4D7C-B00E-E5A887A2DAB8}"/>
              </a:ext>
            </a:extLst>
          </p:cNvPr>
          <p:cNvSpPr/>
          <p:nvPr userDrawn="1"/>
        </p:nvSpPr>
        <p:spPr>
          <a:xfrm flipH="1" flipV="1">
            <a:off x="10224304" y="5781554"/>
            <a:ext cx="1562582" cy="654036"/>
          </a:xfrm>
          <a:prstGeom prst="diagStripe">
            <a:avLst/>
          </a:prstGeom>
          <a:solidFill>
            <a:srgbClr val="00C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392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12">
            <a:extLst>
              <a:ext uri="{FF2B5EF4-FFF2-40B4-BE49-F238E27FC236}">
                <a16:creationId xmlns:a16="http://schemas.microsoft.com/office/drawing/2014/main" id="{C40F001B-74B7-4DDB-A23C-4A70E744E03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DE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1">
            <a:extLst>
              <a:ext uri="{FF2B5EF4-FFF2-40B4-BE49-F238E27FC236}">
                <a16:creationId xmlns:a16="http://schemas.microsoft.com/office/drawing/2014/main" id="{177A9369-3212-4C77-BD17-D0340437354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5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E6D9AE1-5F22-47FD-84DA-1BA892F4E786}"/>
              </a:ext>
            </a:extLst>
          </p:cNvPr>
          <p:cNvSpPr/>
          <p:nvPr userDrawn="1"/>
        </p:nvSpPr>
        <p:spPr>
          <a:xfrm>
            <a:off x="278168" y="304800"/>
            <a:ext cx="11627505" cy="330515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9">
            <a:extLst>
              <a:ext uri="{FF2B5EF4-FFF2-40B4-BE49-F238E27FC236}">
                <a16:creationId xmlns:a16="http://schemas.microsoft.com/office/drawing/2014/main" id="{8D1461D9-623B-4BA6-9FD4-0797367411BC}"/>
              </a:ext>
            </a:extLst>
          </p:cNvPr>
          <p:cNvSpPr/>
          <p:nvPr userDrawn="1"/>
        </p:nvSpPr>
        <p:spPr>
          <a:xfrm>
            <a:off x="278168" y="3611880"/>
            <a:ext cx="11635666" cy="294132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C32979-C9F4-4378-8C5E-5D151B692B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4460" y="812208"/>
            <a:ext cx="1694919" cy="218670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A41B308-D351-458E-A242-CE8BD8D9E3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729410">
            <a:off x="1215183" y="857891"/>
            <a:ext cx="2376951" cy="20953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37365B-0B5A-4CD9-8565-3A9E42E7034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48639" y="309798"/>
            <a:ext cx="3523794" cy="319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61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">
            <a:extLst>
              <a:ext uri="{FF2B5EF4-FFF2-40B4-BE49-F238E27FC236}">
                <a16:creationId xmlns:a16="http://schemas.microsoft.com/office/drawing/2014/main" id="{C370AF54-6591-485F-B48F-A7801813D7EE}"/>
              </a:ext>
            </a:extLst>
          </p:cNvPr>
          <p:cNvSpPr/>
          <p:nvPr userDrawn="1"/>
        </p:nvSpPr>
        <p:spPr>
          <a:xfrm>
            <a:off x="405114" y="422410"/>
            <a:ext cx="11381771" cy="601317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endParaRPr lang="zh-CN" altLang="en-US" sz="2213">
              <a:cs typeface="+mn-ea"/>
              <a:sym typeface="+mn-lt"/>
            </a:endParaRPr>
          </a:p>
        </p:txBody>
      </p:sp>
      <p:sp>
        <p:nvSpPr>
          <p:cNvPr id="3" name="6">
            <a:extLst>
              <a:ext uri="{FF2B5EF4-FFF2-40B4-BE49-F238E27FC236}">
                <a16:creationId xmlns:a16="http://schemas.microsoft.com/office/drawing/2014/main" id="{02CE42B7-FAE0-462D-8E83-AFC04FC16466}"/>
              </a:ext>
            </a:extLst>
          </p:cNvPr>
          <p:cNvSpPr/>
          <p:nvPr userDrawn="1"/>
        </p:nvSpPr>
        <p:spPr>
          <a:xfrm>
            <a:off x="0" y="0"/>
            <a:ext cx="1562582" cy="654036"/>
          </a:xfrm>
          <a:prstGeom prst="diagStripe">
            <a:avLst/>
          </a:prstGeom>
          <a:solidFill>
            <a:srgbClr val="FF5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9">
            <a:extLst>
              <a:ext uri="{FF2B5EF4-FFF2-40B4-BE49-F238E27FC236}">
                <a16:creationId xmlns:a16="http://schemas.microsoft.com/office/drawing/2014/main" id="{3810B975-1A37-41CC-87A8-A217EB5CACE4}"/>
              </a:ext>
            </a:extLst>
          </p:cNvPr>
          <p:cNvSpPr/>
          <p:nvPr userDrawn="1"/>
        </p:nvSpPr>
        <p:spPr>
          <a:xfrm flipH="1" flipV="1">
            <a:off x="10630704" y="6200654"/>
            <a:ext cx="1562582" cy="654036"/>
          </a:xfrm>
          <a:prstGeom prst="diagStripe">
            <a:avLst/>
          </a:prstGeom>
          <a:solidFill>
            <a:srgbClr val="00C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8963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C0013-563A-4406-98E2-B87B3C783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F30C37-8FB3-444B-9AE6-825C2F40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55448-C47B-4BA5-905A-39A3AB645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39446-5786-49E7-9D0B-645698A7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75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ED9407-EA38-493A-8646-A2F2A42A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5E1AA-43B9-4893-96D2-E2B6D5045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5CBCF-9DF1-4907-9415-B0F0DDB9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26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01F1E-69D3-47AF-9C0B-CFFF4CB5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F62CD-6860-44C5-B8C9-CF51825EF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85FC5-C1F7-47F8-84A4-577190AAC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EA68B-CE63-4BB9-BA40-2A73D03F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9A1C9-3AC0-43B2-A2E9-F252D14D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1D6B6-3528-4509-9EAF-B7992261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14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6B2F8-AD20-4A41-AC50-FA2ACA2E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63FB90-99CC-430A-84CB-CA92F5237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89C50-9A0C-4C85-A9DA-8B19B1C64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D4399-332A-47F5-83BA-57C01862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E0F6B-D086-4BB8-A4BD-D4A9F2F6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06A46-6988-49E7-AB37-001F2F999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99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37F5F990-7727-4B2E-ACD4-CCDC5EBB334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7C4BEB-224B-4295-B183-470FFD58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20E9F-D5FB-4501-AD07-7D8AADF39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F0153-EA4C-42D8-8B94-62C6B4762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52A03-AF4E-4248-9C27-D04B9525746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34D26-B66F-4340-B67F-08B580267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8548F-3694-4CFA-9059-41ACC83A9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HẠM DUYÊN">
            <a:extLst>
              <a:ext uri="{FF2B5EF4-FFF2-40B4-BE49-F238E27FC236}">
                <a16:creationId xmlns:a16="http://schemas.microsoft.com/office/drawing/2014/main" id="{218FE340-9DC8-4A42-85A8-79A32EA3DA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08562F-2834-4343-AB8A-8DEF03AD24E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4B1107-122B-4FF9-97FB-235B26FE8A4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12B485-23B2-4E07-B3F2-75EE9BAD938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1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7">
            <a:extLst>
              <a:ext uri="{FF2B5EF4-FFF2-40B4-BE49-F238E27FC236}">
                <a16:creationId xmlns:a16="http://schemas.microsoft.com/office/drawing/2014/main" id="{10591F06-24B3-33E6-8900-3DE76F316379}"/>
              </a:ext>
            </a:extLst>
          </p:cNvPr>
          <p:cNvSpPr/>
          <p:nvPr/>
        </p:nvSpPr>
        <p:spPr>
          <a:xfrm>
            <a:off x="1855540" y="2740521"/>
            <a:ext cx="8655297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dirty="0">
                <a:ln w="15875">
                  <a:noFill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sp>
        <p:nvSpPr>
          <p:cNvPr id="3" name="矩形 7">
            <a:extLst>
              <a:ext uri="{FF2B5EF4-FFF2-40B4-BE49-F238E27FC236}">
                <a16:creationId xmlns:a16="http://schemas.microsoft.com/office/drawing/2014/main" id="{F9A67188-9849-15A1-05F4-4947A9A615C6}"/>
              </a:ext>
            </a:extLst>
          </p:cNvPr>
          <p:cNvSpPr/>
          <p:nvPr/>
        </p:nvSpPr>
        <p:spPr>
          <a:xfrm>
            <a:off x="1600200" y="3810000"/>
            <a:ext cx="8655297" cy="26468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600" b="1" dirty="0">
                <a:ln w="15875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 1</a:t>
            </a:r>
          </a:p>
        </p:txBody>
      </p:sp>
    </p:spTree>
    <p:extLst>
      <p:ext uri="{BB962C8B-B14F-4D97-AF65-F5344CB8AC3E}">
        <p14:creationId xmlns:p14="http://schemas.microsoft.com/office/powerpoint/2010/main" val="3113300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9388CBC-8607-461C-8315-A4B34F2DF99E}"/>
              </a:ext>
            </a:extLst>
          </p:cNvPr>
          <p:cNvGrpSpPr/>
          <p:nvPr/>
        </p:nvGrpSpPr>
        <p:grpSpPr>
          <a:xfrm>
            <a:off x="3124200" y="5622741"/>
            <a:ext cx="5410200" cy="602457"/>
            <a:chOff x="3124200" y="5622741"/>
            <a:chExt cx="5410200" cy="602457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FE6665BE-C21B-4D56-B47D-7365E7C39C9C}"/>
                </a:ext>
              </a:extLst>
            </p:cNvPr>
            <p:cNvSpPr/>
            <p:nvPr/>
          </p:nvSpPr>
          <p:spPr>
            <a:xfrm>
              <a:off x="3124200" y="5683700"/>
              <a:ext cx="2549004" cy="4863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Quicksand Medium" panose="00000600000000000000" pitchFamily="2" charset="0"/>
                </a:rPr>
                <a:t>Băng giấy</a:t>
              </a:r>
              <a:endParaRPr lang="en-US" sz="3600" dirty="0">
                <a:solidFill>
                  <a:srgbClr val="FF0000"/>
                </a:solidFill>
                <a:latin typeface="Quicksand Medium" panose="00000600000000000000" pitchFamily="2" charset="0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60230978-4504-4D54-9D98-E9E7FF385C98}"/>
                </a:ext>
              </a:extLst>
            </p:cNvPr>
            <p:cNvSpPr/>
            <p:nvPr/>
          </p:nvSpPr>
          <p:spPr>
            <a:xfrm>
              <a:off x="5742082" y="5622741"/>
              <a:ext cx="595229" cy="60245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DC99803F-4064-4751-B72E-CB66F145FDB5}"/>
                </a:ext>
              </a:extLst>
            </p:cNvPr>
            <p:cNvSpPr/>
            <p:nvPr/>
          </p:nvSpPr>
          <p:spPr>
            <a:xfrm>
              <a:off x="6290196" y="5683700"/>
              <a:ext cx="2244204" cy="4863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Quicksand Medium" panose="00000600000000000000" pitchFamily="2" charset="0"/>
                </a:rPr>
                <a:t>dài nhất.</a:t>
              </a:r>
              <a:endParaRPr lang="en-US" sz="3600" dirty="0">
                <a:solidFill>
                  <a:srgbClr val="FF0000"/>
                </a:solidFill>
                <a:latin typeface="Quicksand Medium" panose="00000600000000000000" pitchFamily="2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1EBC41F-2FA4-4ECC-9F55-EF2C1D175B3E}"/>
              </a:ext>
            </a:extLst>
          </p:cNvPr>
          <p:cNvGrpSpPr/>
          <p:nvPr/>
        </p:nvGrpSpPr>
        <p:grpSpPr>
          <a:xfrm>
            <a:off x="5528196" y="5563069"/>
            <a:ext cx="1025004" cy="731520"/>
            <a:chOff x="8663770" y="4349662"/>
            <a:chExt cx="1025004" cy="73152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60A35D51-10A2-4498-B57E-4AE974831B5A}"/>
                </a:ext>
              </a:extLst>
            </p:cNvPr>
            <p:cNvSpPr/>
            <p:nvPr/>
          </p:nvSpPr>
          <p:spPr>
            <a:xfrm>
              <a:off x="8880996" y="4408181"/>
              <a:ext cx="594360" cy="60350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6B27C0C1-EE30-47DF-B622-164BC2959AB3}"/>
                </a:ext>
              </a:extLst>
            </p:cNvPr>
            <p:cNvSpPr/>
            <p:nvPr/>
          </p:nvSpPr>
          <p:spPr>
            <a:xfrm>
              <a:off x="8663770" y="4349662"/>
              <a:ext cx="1025004" cy="73152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23519F-24B1-4C40-89C8-9C4969830AFE}"/>
              </a:ext>
            </a:extLst>
          </p:cNvPr>
          <p:cNvGrpSpPr/>
          <p:nvPr/>
        </p:nvGrpSpPr>
        <p:grpSpPr>
          <a:xfrm>
            <a:off x="527650" y="553033"/>
            <a:ext cx="668922" cy="707886"/>
            <a:chOff x="1559434" y="1176116"/>
            <a:chExt cx="668922" cy="70788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22B5278-2B29-4B1D-ABED-E66CE1B0849F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BAD5DEB-2FEF-4A0D-A5CB-4247CF84FEF5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54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AF7712B-9EF1-4B90-9B32-83FC9307AC00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D6B7F9A-FED8-450A-8BE4-014DF2617EE7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9CCCF31-B48B-42CA-A795-DD594E73FEFA}"/>
              </a:ext>
            </a:extLst>
          </p:cNvPr>
          <p:cNvSpPr txBox="1"/>
          <p:nvPr/>
        </p:nvSpPr>
        <p:spPr>
          <a:xfrm>
            <a:off x="1295400" y="583811"/>
            <a:ext cx="1043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Trong hình dưới đây, băng giấy nào dài nhất, băng giấy nào ngắn nhất?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B461EA-DD92-41D7-8969-935C762BD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43" y="1828800"/>
            <a:ext cx="8440713" cy="368960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268315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9388CBC-8607-461C-8315-A4B34F2DF99E}"/>
              </a:ext>
            </a:extLst>
          </p:cNvPr>
          <p:cNvGrpSpPr/>
          <p:nvPr/>
        </p:nvGrpSpPr>
        <p:grpSpPr>
          <a:xfrm>
            <a:off x="3124200" y="5622741"/>
            <a:ext cx="5943600" cy="602457"/>
            <a:chOff x="3124200" y="5622741"/>
            <a:chExt cx="5943600" cy="602457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FE6665BE-C21B-4D56-B47D-7365E7C39C9C}"/>
                </a:ext>
              </a:extLst>
            </p:cNvPr>
            <p:cNvSpPr/>
            <p:nvPr/>
          </p:nvSpPr>
          <p:spPr>
            <a:xfrm>
              <a:off x="3124200" y="5683700"/>
              <a:ext cx="2549004" cy="4863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Quicksand Medium" panose="00000600000000000000" pitchFamily="2" charset="0"/>
                </a:rPr>
                <a:t>Băng giấy</a:t>
              </a:r>
              <a:endParaRPr lang="en-US" sz="3600" dirty="0">
                <a:solidFill>
                  <a:srgbClr val="FF0000"/>
                </a:solidFill>
                <a:latin typeface="Quicksand Medium" panose="00000600000000000000" pitchFamily="2" charset="0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60230978-4504-4D54-9D98-E9E7FF385C98}"/>
                </a:ext>
              </a:extLst>
            </p:cNvPr>
            <p:cNvSpPr/>
            <p:nvPr/>
          </p:nvSpPr>
          <p:spPr>
            <a:xfrm>
              <a:off x="5742082" y="5622741"/>
              <a:ext cx="595229" cy="60245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DC99803F-4064-4751-B72E-CB66F145FDB5}"/>
                </a:ext>
              </a:extLst>
            </p:cNvPr>
            <p:cNvSpPr/>
            <p:nvPr/>
          </p:nvSpPr>
          <p:spPr>
            <a:xfrm>
              <a:off x="6400800" y="5683700"/>
              <a:ext cx="2667000" cy="4863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Quicksand Medium" panose="00000600000000000000" pitchFamily="2" charset="0"/>
                </a:rPr>
                <a:t>ngắn nhất.</a:t>
              </a:r>
              <a:endParaRPr lang="en-US" sz="3600" dirty="0">
                <a:solidFill>
                  <a:srgbClr val="FF0000"/>
                </a:solidFill>
                <a:latin typeface="Quicksand Medium" panose="00000600000000000000" pitchFamily="2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1EBC41F-2FA4-4ECC-9F55-EF2C1D175B3E}"/>
              </a:ext>
            </a:extLst>
          </p:cNvPr>
          <p:cNvGrpSpPr/>
          <p:nvPr/>
        </p:nvGrpSpPr>
        <p:grpSpPr>
          <a:xfrm>
            <a:off x="5528196" y="5563069"/>
            <a:ext cx="1025004" cy="731520"/>
            <a:chOff x="8663770" y="4349662"/>
            <a:chExt cx="1025004" cy="73152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60A35D51-10A2-4498-B57E-4AE974831B5A}"/>
                </a:ext>
              </a:extLst>
            </p:cNvPr>
            <p:cNvSpPr/>
            <p:nvPr/>
          </p:nvSpPr>
          <p:spPr>
            <a:xfrm>
              <a:off x="8880996" y="4408181"/>
              <a:ext cx="594360" cy="60350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6B27C0C1-EE30-47DF-B622-164BC2959AB3}"/>
                </a:ext>
              </a:extLst>
            </p:cNvPr>
            <p:cNvSpPr/>
            <p:nvPr/>
          </p:nvSpPr>
          <p:spPr>
            <a:xfrm>
              <a:off x="8663770" y="4349662"/>
              <a:ext cx="1025004" cy="73152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23519F-24B1-4C40-89C8-9C4969830AFE}"/>
              </a:ext>
            </a:extLst>
          </p:cNvPr>
          <p:cNvGrpSpPr/>
          <p:nvPr/>
        </p:nvGrpSpPr>
        <p:grpSpPr>
          <a:xfrm>
            <a:off x="527650" y="553033"/>
            <a:ext cx="668922" cy="707886"/>
            <a:chOff x="1559434" y="1176116"/>
            <a:chExt cx="668922" cy="70788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22B5278-2B29-4B1D-ABED-E66CE1B0849F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BAD5DEB-2FEF-4A0D-A5CB-4247CF84FEF5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54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AF7712B-9EF1-4B90-9B32-83FC9307AC00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D6B7F9A-FED8-450A-8BE4-014DF2617EE7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9CCCF31-B48B-42CA-A795-DD594E73FEFA}"/>
              </a:ext>
            </a:extLst>
          </p:cNvPr>
          <p:cNvSpPr txBox="1"/>
          <p:nvPr/>
        </p:nvSpPr>
        <p:spPr>
          <a:xfrm>
            <a:off x="1295400" y="583811"/>
            <a:ext cx="1043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Trong hình dưới đây, băng giấy nào dài nhất, băng giấy nào ngắn nhất?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B461EA-DD92-41D7-8969-935C762BD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43" y="1828800"/>
            <a:ext cx="8440713" cy="368960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511968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B7F8026-4D2D-486E-99BE-A34D6ACDDAB7}"/>
              </a:ext>
            </a:extLst>
          </p:cNvPr>
          <p:cNvGrpSpPr/>
          <p:nvPr/>
        </p:nvGrpSpPr>
        <p:grpSpPr>
          <a:xfrm>
            <a:off x="527650" y="553033"/>
            <a:ext cx="668922" cy="707886"/>
            <a:chOff x="1559434" y="1176116"/>
            <a:chExt cx="668922" cy="70788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2AC5CB0-74BD-4414-ADC8-141822330526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CC8383A-4131-40D0-8B65-C3C3F2DEA3CB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54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3CBF445-87F8-4DDE-84DB-347D7C85FFF0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BBC426-5F09-49AE-8DD3-262FB2E66C61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83928F3-B19B-471C-9DB5-119B4D3DE1EA}"/>
              </a:ext>
            </a:extLst>
          </p:cNvPr>
          <p:cNvSpPr txBox="1"/>
          <p:nvPr/>
        </p:nvSpPr>
        <p:spPr>
          <a:xfrm>
            <a:off x="1371600" y="583811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Chọn câu trả lời đúng.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747953D-9482-4ED1-AF76-67FB8487DD95}"/>
              </a:ext>
            </a:extLst>
          </p:cNvPr>
          <p:cNvCxnSpPr/>
          <p:nvPr/>
        </p:nvCxnSpPr>
        <p:spPr>
          <a:xfrm>
            <a:off x="419100" y="3581400"/>
            <a:ext cx="11334750" cy="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BB112C2-2844-47D8-96A9-C4F85A25BFA9}"/>
              </a:ext>
            </a:extLst>
          </p:cNvPr>
          <p:cNvGrpSpPr/>
          <p:nvPr/>
        </p:nvGrpSpPr>
        <p:grpSpPr>
          <a:xfrm>
            <a:off x="457200" y="1333956"/>
            <a:ext cx="6921500" cy="646332"/>
            <a:chOff x="457200" y="1333956"/>
            <a:chExt cx="6921500" cy="646332"/>
          </a:xfrm>
        </p:grpSpPr>
        <p:sp>
          <p:nvSpPr>
            <p:cNvPr id="34" name="Text Box 110">
              <a:extLst>
                <a:ext uri="{FF2B5EF4-FFF2-40B4-BE49-F238E27FC236}">
                  <a16:creationId xmlns:a16="http://schemas.microsoft.com/office/drawing/2014/main" id="{61F3D7C2-4135-4185-B17E-48D15FADFD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1333957"/>
              <a:ext cx="63511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>
                  <a:solidFill>
                    <a:schemeClr val="tx1">
                      <a:lumMod val="65000"/>
                      <a:lumOff val="35000"/>
                    </a:schemeClr>
                  </a:solidFill>
                  <a:latin typeface="Quicksand" panose="00000500000000000000" pitchFamily="2" charset="0"/>
                  <a:ea typeface="思源宋体" panose="02020700000000000000" pitchFamily="18" charset="-122"/>
                </a:rPr>
                <a:t>a)</a:t>
              </a:r>
              <a:endParaRPr lang="zh-CN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  <a:ea typeface="思源宋体" panose="02020700000000000000" pitchFamily="18" charset="-122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10FAC19-42F3-4979-A2E6-8A7D5EE47110}"/>
                </a:ext>
              </a:extLst>
            </p:cNvPr>
            <p:cNvSpPr txBox="1"/>
            <p:nvPr/>
          </p:nvSpPr>
          <p:spPr>
            <a:xfrm>
              <a:off x="1232010" y="1333956"/>
              <a:ext cx="614669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400">
                  <a:solidFill>
                    <a:srgbClr val="DD4B11"/>
                  </a:solidFill>
                  <a:latin typeface="Quicksand" panose="00000500000000000000" pitchFamily="2" charset="0"/>
                  <a:cs typeface="Arial" panose="020B0604020202020204" pitchFamily="34" charset="0"/>
                </a:rPr>
                <a:t>Gang tay của em dài khoảng:</a:t>
              </a:r>
              <a:endParaRPr lang="en-US" sz="3400" dirty="0">
                <a:solidFill>
                  <a:srgbClr val="DD4B11"/>
                </a:solidFill>
                <a:latin typeface="Quicksand" panose="000005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56F7122-B358-484D-9AAE-06BAF80C4E6C}"/>
              </a:ext>
            </a:extLst>
          </p:cNvPr>
          <p:cNvSpPr txBox="1"/>
          <p:nvPr/>
        </p:nvSpPr>
        <p:spPr>
          <a:xfrm>
            <a:off x="1676400" y="2209800"/>
            <a:ext cx="21431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A. </a:t>
            </a:r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 cm</a:t>
            </a:r>
            <a:endParaRPr lang="en-US" sz="3400" dirty="0">
              <a:solidFill>
                <a:schemeClr val="tx1">
                  <a:lumMod val="85000"/>
                  <a:lumOff val="15000"/>
                </a:schemeClr>
              </a:solidFill>
              <a:latin typeface="Quicksan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58BD8F-0E8D-4179-B1F5-75F6AA6758A4}"/>
              </a:ext>
            </a:extLst>
          </p:cNvPr>
          <p:cNvSpPr txBox="1"/>
          <p:nvPr/>
        </p:nvSpPr>
        <p:spPr>
          <a:xfrm>
            <a:off x="5035677" y="2209800"/>
            <a:ext cx="25574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B. </a:t>
            </a:r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 cm</a:t>
            </a:r>
            <a:endParaRPr lang="en-US" sz="3400" dirty="0">
              <a:solidFill>
                <a:schemeClr val="tx1">
                  <a:lumMod val="85000"/>
                  <a:lumOff val="15000"/>
                </a:schemeClr>
              </a:solidFill>
              <a:latin typeface="Quicksan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D3B347-50AE-4C5A-BFCF-90F15ABCBEFA}"/>
              </a:ext>
            </a:extLst>
          </p:cNvPr>
          <p:cNvSpPr txBox="1"/>
          <p:nvPr/>
        </p:nvSpPr>
        <p:spPr>
          <a:xfrm>
            <a:off x="8839200" y="2209800"/>
            <a:ext cx="18859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C. </a:t>
            </a:r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 cm</a:t>
            </a:r>
            <a:endParaRPr lang="en-US" sz="3400" dirty="0">
              <a:solidFill>
                <a:schemeClr val="tx1">
                  <a:lumMod val="85000"/>
                  <a:lumOff val="15000"/>
                </a:schemeClr>
              </a:solidFill>
              <a:latin typeface="Quicksan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D31A1D4-EE2A-45FF-9B02-C56FDF00DC48}"/>
              </a:ext>
            </a:extLst>
          </p:cNvPr>
          <p:cNvSpPr/>
          <p:nvPr/>
        </p:nvSpPr>
        <p:spPr>
          <a:xfrm>
            <a:off x="1584722" y="2227926"/>
            <a:ext cx="615553" cy="61555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E5CD318-2913-48E0-93F3-DFE66D896A88}"/>
              </a:ext>
            </a:extLst>
          </p:cNvPr>
          <p:cNvGrpSpPr/>
          <p:nvPr/>
        </p:nvGrpSpPr>
        <p:grpSpPr>
          <a:xfrm>
            <a:off x="457200" y="4100730"/>
            <a:ext cx="6921500" cy="646332"/>
            <a:chOff x="457200" y="1333956"/>
            <a:chExt cx="6921500" cy="646332"/>
          </a:xfrm>
        </p:grpSpPr>
        <p:sp>
          <p:nvSpPr>
            <p:cNvPr id="41" name="Text Box 110">
              <a:extLst>
                <a:ext uri="{FF2B5EF4-FFF2-40B4-BE49-F238E27FC236}">
                  <a16:creationId xmlns:a16="http://schemas.microsoft.com/office/drawing/2014/main" id="{A6A1586A-AD3B-44F1-9986-C6D30D37F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1333957"/>
              <a:ext cx="63511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>
                  <a:solidFill>
                    <a:schemeClr val="tx1">
                      <a:lumMod val="65000"/>
                      <a:lumOff val="35000"/>
                    </a:schemeClr>
                  </a:solidFill>
                  <a:latin typeface="Quicksand" panose="00000500000000000000" pitchFamily="2" charset="0"/>
                  <a:ea typeface="思源宋体" panose="02020700000000000000" pitchFamily="18" charset="-122"/>
                </a:rPr>
                <a:t>b)</a:t>
              </a:r>
              <a:endParaRPr lang="zh-CN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  <a:ea typeface="思源宋体" panose="02020700000000000000" pitchFamily="18" charset="-122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458B2E7-A0BB-4348-B523-A597FAD022A1}"/>
                </a:ext>
              </a:extLst>
            </p:cNvPr>
            <p:cNvSpPr txBox="1"/>
            <p:nvPr/>
          </p:nvSpPr>
          <p:spPr>
            <a:xfrm>
              <a:off x="1232010" y="1333956"/>
              <a:ext cx="614669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400">
                  <a:solidFill>
                    <a:srgbClr val="DD4B11"/>
                  </a:solidFill>
                  <a:latin typeface="Quicksand" panose="00000500000000000000" pitchFamily="2" charset="0"/>
                  <a:cs typeface="Arial" panose="020B0604020202020204" pitchFamily="34" charset="0"/>
                </a:rPr>
                <a:t>Bàn học của em cao khoảng:</a:t>
              </a:r>
              <a:endParaRPr lang="en-US" sz="3400" dirty="0">
                <a:solidFill>
                  <a:srgbClr val="DD4B11"/>
                </a:solidFill>
                <a:latin typeface="Quicksand" panose="000005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C349964-7977-417A-9B4A-4A56F52492D3}"/>
              </a:ext>
            </a:extLst>
          </p:cNvPr>
          <p:cNvSpPr txBox="1"/>
          <p:nvPr/>
        </p:nvSpPr>
        <p:spPr>
          <a:xfrm>
            <a:off x="1676400" y="4976574"/>
            <a:ext cx="21431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A. </a:t>
            </a:r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 cm</a:t>
            </a:r>
            <a:endParaRPr lang="en-US" sz="3400" dirty="0">
              <a:solidFill>
                <a:schemeClr val="tx1">
                  <a:lumMod val="85000"/>
                  <a:lumOff val="15000"/>
                </a:schemeClr>
              </a:solidFill>
              <a:latin typeface="Quicksan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9C00FF-9F62-4D7D-82AF-EC28102DC97B}"/>
              </a:ext>
            </a:extLst>
          </p:cNvPr>
          <p:cNvSpPr txBox="1"/>
          <p:nvPr/>
        </p:nvSpPr>
        <p:spPr>
          <a:xfrm>
            <a:off x="4857083" y="4976574"/>
            <a:ext cx="29153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B. </a:t>
            </a:r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 gang tay</a:t>
            </a:r>
            <a:endParaRPr lang="en-US" sz="3400" dirty="0">
              <a:solidFill>
                <a:schemeClr val="tx1">
                  <a:lumMod val="85000"/>
                  <a:lumOff val="15000"/>
                </a:schemeClr>
              </a:solidFill>
              <a:latin typeface="Quicksan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4C1F55B-0678-4AB5-8B31-7DD3FE2B93C3}"/>
              </a:ext>
            </a:extLst>
          </p:cNvPr>
          <p:cNvSpPr txBox="1"/>
          <p:nvPr/>
        </p:nvSpPr>
        <p:spPr>
          <a:xfrm>
            <a:off x="8839200" y="4976574"/>
            <a:ext cx="18859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C. </a:t>
            </a:r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 cm</a:t>
            </a:r>
            <a:endParaRPr lang="en-US" sz="3400" dirty="0">
              <a:solidFill>
                <a:schemeClr val="tx1">
                  <a:lumMod val="85000"/>
                  <a:lumOff val="15000"/>
                </a:schemeClr>
              </a:solidFill>
              <a:latin typeface="Quicksan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AA91C02-BD01-4FCF-894D-77B4FD0C0FE9}"/>
              </a:ext>
            </a:extLst>
          </p:cNvPr>
          <p:cNvSpPr/>
          <p:nvPr/>
        </p:nvSpPr>
        <p:spPr>
          <a:xfrm>
            <a:off x="4775597" y="4975650"/>
            <a:ext cx="615553" cy="61555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67195B1A-5CBF-45A6-8955-2CA149CE2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624" y="5411391"/>
            <a:ext cx="1418652" cy="101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06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  <p:bldP spid="37" grpId="0"/>
      <p:bldP spid="38" grpId="0"/>
      <p:bldP spid="39" grpId="0" animBg="1"/>
      <p:bldP spid="43" grpId="0"/>
      <p:bldP spid="44" grpId="0"/>
      <p:bldP spid="45" grpId="0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B7F8026-4D2D-486E-99BE-A34D6ACDDAB7}"/>
              </a:ext>
            </a:extLst>
          </p:cNvPr>
          <p:cNvGrpSpPr/>
          <p:nvPr/>
        </p:nvGrpSpPr>
        <p:grpSpPr>
          <a:xfrm>
            <a:off x="527650" y="553033"/>
            <a:ext cx="668922" cy="707886"/>
            <a:chOff x="1559434" y="1176116"/>
            <a:chExt cx="668922" cy="70788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2AC5CB0-74BD-4414-ADC8-141822330526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CC8383A-4131-40D0-8B65-C3C3F2DEA3CB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54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3CBF445-87F8-4DDE-84DB-347D7C85FFF0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BBC426-5F09-49AE-8DD3-262FB2E66C61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83928F3-B19B-471C-9DB5-119B4D3DE1EA}"/>
              </a:ext>
            </a:extLst>
          </p:cNvPr>
          <p:cNvSpPr txBox="1"/>
          <p:nvPr/>
        </p:nvSpPr>
        <p:spPr>
          <a:xfrm>
            <a:off x="1371600" y="583811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Chọn câu trả lời đúng.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BB112C2-2844-47D8-96A9-C4F85A25BFA9}"/>
              </a:ext>
            </a:extLst>
          </p:cNvPr>
          <p:cNvGrpSpPr/>
          <p:nvPr/>
        </p:nvGrpSpPr>
        <p:grpSpPr>
          <a:xfrm>
            <a:off x="457200" y="1333956"/>
            <a:ext cx="6921500" cy="646332"/>
            <a:chOff x="457200" y="1333956"/>
            <a:chExt cx="6921500" cy="646332"/>
          </a:xfrm>
        </p:grpSpPr>
        <p:sp>
          <p:nvSpPr>
            <p:cNvPr id="34" name="Text Box 110">
              <a:extLst>
                <a:ext uri="{FF2B5EF4-FFF2-40B4-BE49-F238E27FC236}">
                  <a16:creationId xmlns:a16="http://schemas.microsoft.com/office/drawing/2014/main" id="{61F3D7C2-4135-4185-B17E-48D15FADFD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1333957"/>
              <a:ext cx="59503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>
                  <a:solidFill>
                    <a:schemeClr val="tx1">
                      <a:lumMod val="65000"/>
                      <a:lumOff val="35000"/>
                    </a:schemeClr>
                  </a:solidFill>
                  <a:latin typeface="Quicksand" panose="00000500000000000000" pitchFamily="2" charset="0"/>
                  <a:ea typeface="思源宋体" panose="02020700000000000000" pitchFamily="18" charset="-122"/>
                </a:rPr>
                <a:t>c)</a:t>
              </a:r>
              <a:endParaRPr lang="zh-CN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  <a:ea typeface="思源宋体" panose="02020700000000000000" pitchFamily="18" charset="-122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10FAC19-42F3-4979-A2E6-8A7D5EE47110}"/>
                </a:ext>
              </a:extLst>
            </p:cNvPr>
            <p:cNvSpPr txBox="1"/>
            <p:nvPr/>
          </p:nvSpPr>
          <p:spPr>
            <a:xfrm>
              <a:off x="1232010" y="1333956"/>
              <a:ext cx="614669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400">
                  <a:solidFill>
                    <a:srgbClr val="DD4B11"/>
                  </a:solidFill>
                  <a:latin typeface="Quicksand" panose="00000500000000000000" pitchFamily="2" charset="0"/>
                  <a:cs typeface="Arial" panose="020B0604020202020204" pitchFamily="34" charset="0"/>
                </a:rPr>
                <a:t>Bảng lớp học dài khoảng:</a:t>
              </a:r>
              <a:endParaRPr lang="en-US" sz="3400" dirty="0">
                <a:solidFill>
                  <a:srgbClr val="DD4B11"/>
                </a:solidFill>
                <a:latin typeface="Quicksand" panose="000005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56F7122-B358-484D-9AAE-06BAF80C4E6C}"/>
              </a:ext>
            </a:extLst>
          </p:cNvPr>
          <p:cNvSpPr txBox="1"/>
          <p:nvPr/>
        </p:nvSpPr>
        <p:spPr>
          <a:xfrm>
            <a:off x="1676400" y="2209800"/>
            <a:ext cx="2438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A. </a:t>
            </a:r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 sải tay</a:t>
            </a:r>
            <a:endParaRPr lang="en-US" sz="3400" dirty="0">
              <a:solidFill>
                <a:schemeClr val="tx1">
                  <a:lumMod val="85000"/>
                  <a:lumOff val="15000"/>
                </a:schemeClr>
              </a:solidFill>
              <a:latin typeface="Quicksan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58BD8F-0E8D-4179-B1F5-75F6AA6758A4}"/>
              </a:ext>
            </a:extLst>
          </p:cNvPr>
          <p:cNvSpPr txBox="1"/>
          <p:nvPr/>
        </p:nvSpPr>
        <p:spPr>
          <a:xfrm>
            <a:off x="4994338" y="2209800"/>
            <a:ext cx="29653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B. </a:t>
            </a:r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 gang tay</a:t>
            </a:r>
            <a:endParaRPr lang="en-US" sz="3400" dirty="0">
              <a:solidFill>
                <a:schemeClr val="tx1">
                  <a:lumMod val="85000"/>
                  <a:lumOff val="15000"/>
                </a:schemeClr>
              </a:solidFill>
              <a:latin typeface="Quicksan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D3B347-50AE-4C5A-BFCF-90F15ABCBEFA}"/>
              </a:ext>
            </a:extLst>
          </p:cNvPr>
          <p:cNvSpPr txBox="1"/>
          <p:nvPr/>
        </p:nvSpPr>
        <p:spPr>
          <a:xfrm>
            <a:off x="8839200" y="2209800"/>
            <a:ext cx="18859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C. </a:t>
            </a:r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 cm</a:t>
            </a:r>
            <a:endParaRPr lang="en-US" sz="3400" dirty="0">
              <a:solidFill>
                <a:schemeClr val="tx1">
                  <a:lumMod val="85000"/>
                  <a:lumOff val="15000"/>
                </a:schemeClr>
              </a:solidFill>
              <a:latin typeface="Quicksan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D31A1D4-EE2A-45FF-9B02-C56FDF00DC48}"/>
              </a:ext>
            </a:extLst>
          </p:cNvPr>
          <p:cNvSpPr/>
          <p:nvPr/>
        </p:nvSpPr>
        <p:spPr>
          <a:xfrm>
            <a:off x="1584722" y="2227926"/>
            <a:ext cx="615553" cy="61555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0ABD60F-F4E0-42A0-8F9B-2C0290422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297" y="3122820"/>
            <a:ext cx="2399350" cy="25265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3586CF9-D062-4865-9076-121D459F6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085" y="3085644"/>
            <a:ext cx="1896229" cy="13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32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3ECD79-A1DC-437B-9F54-9E80FD846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320" y="4114800"/>
            <a:ext cx="8675360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6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AF55FFD-DD31-421F-A0C9-B835DD991592}"/>
              </a:ext>
            </a:extLst>
          </p:cNvPr>
          <p:cNvSpPr txBox="1"/>
          <p:nvPr/>
        </p:nvSpPr>
        <p:spPr>
          <a:xfrm>
            <a:off x="10772191" y="4341"/>
            <a:ext cx="1008000" cy="115039"/>
          </a:xfrm>
          <a:prstGeom prst="rect">
            <a:avLst/>
          </a:prstGeom>
          <a:noFill/>
          <a:ln w="6350">
            <a:noFill/>
          </a:ln>
        </p:spPr>
        <p:txBody>
          <a:bodyPr wrap="none" lIns="0" rIns="0" rtlCol="0">
            <a:noAutofit/>
          </a:bodyPr>
          <a:lstStyle/>
          <a:p>
            <a:pPr algn="ctr"/>
            <a:r>
              <a:rPr lang="en-US" altLang="zh-CN" sz="1700" spc="-4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</a:rPr>
              <a:t>SGK- 102, 103</a:t>
            </a:r>
            <a:endParaRPr lang="zh-CN" altLang="en-US" sz="1700" spc="-4" dirty="0">
              <a:solidFill>
                <a:schemeClr val="tx1">
                  <a:lumMod val="65000"/>
                  <a:lumOff val="35000"/>
                </a:schemeClr>
              </a:solidFill>
              <a:latin typeface="Quicksand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93CF91-8B4C-4F3F-9CEF-4CA274E188CE}"/>
              </a:ext>
            </a:extLst>
          </p:cNvPr>
          <p:cNvSpPr txBox="1"/>
          <p:nvPr/>
        </p:nvSpPr>
        <p:spPr>
          <a:xfrm>
            <a:off x="5581276" y="5779073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495960"/>
                </a:solidFill>
                <a:latin typeface="Quicksand" panose="00000500000000000000" pitchFamily="2" charset="0"/>
              </a:rPr>
              <a:t>TIẾT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D6F8A3-6FAE-43C8-9C84-CC82A686D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192" y="3581400"/>
            <a:ext cx="3139616" cy="9022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331FF1-5BC2-446A-900A-8A1CCE827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8227" y="4575028"/>
            <a:ext cx="10455546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32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99FABCE0-967A-48A6-88FA-856E87E57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1" y="2540000"/>
            <a:ext cx="4343400" cy="193064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1A10E1-2090-40FA-A301-DEE3ABD42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724400"/>
            <a:ext cx="9144000" cy="136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25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9046667-E63E-4C40-8E9F-D5D255F4D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004" y="1147215"/>
            <a:ext cx="2819400" cy="1647868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A92A1A-75DE-4217-AEE0-40122ED842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08" y="1143000"/>
            <a:ext cx="2922392" cy="1673617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826EDE6-6E5E-4699-B170-9CEF10D549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4105"/>
            <a:ext cx="2819400" cy="1622121"/>
          </a:xfrm>
          <a:prstGeom prst="roundRect">
            <a:avLst/>
          </a:prstGeom>
          <a:effectLst>
            <a:softEdge rad="63500"/>
          </a:effec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A0A50776-59BE-4C4C-A2B9-77941AA16068}"/>
              </a:ext>
            </a:extLst>
          </p:cNvPr>
          <p:cNvGrpSpPr/>
          <p:nvPr/>
        </p:nvGrpSpPr>
        <p:grpSpPr>
          <a:xfrm>
            <a:off x="457200" y="457200"/>
            <a:ext cx="668922" cy="707886"/>
            <a:chOff x="1559434" y="1176116"/>
            <a:chExt cx="668922" cy="707886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DBD37F4-23B8-4785-B978-16A32716EFDC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42BF0C8-543F-4A88-BCEE-DF1DC9C95352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54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0F86E562-82CE-4C9D-B5DD-34BAB1A8DB74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3DE0642-74C1-4154-ABCC-BC330FBAC789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4581007A-3E7A-47D5-8446-7ACFE46D26DD}"/>
              </a:ext>
            </a:extLst>
          </p:cNvPr>
          <p:cNvSpPr txBox="1"/>
          <p:nvPr/>
        </p:nvSpPr>
        <p:spPr>
          <a:xfrm>
            <a:off x="1161450" y="487978"/>
            <a:ext cx="933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Chọn đồng hồ thích hợp với mỗi bức tranh.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0305493-8FFB-4282-B309-F4A925DAFA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78" y="4355740"/>
            <a:ext cx="2858022" cy="1660742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0F52500-D2D8-4BD8-8818-025E39DA18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626" y="4267200"/>
            <a:ext cx="2896644" cy="1737986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C5AD95C-A344-44BC-AE39-BC3A76CCD5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895" y="4406801"/>
            <a:ext cx="2767905" cy="1622122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AB49C704-34E9-4C72-8038-329B02B56738}"/>
              </a:ext>
            </a:extLst>
          </p:cNvPr>
          <p:cNvSpPr txBox="1"/>
          <p:nvPr/>
        </p:nvSpPr>
        <p:spPr>
          <a:xfrm>
            <a:off x="836460" y="2687680"/>
            <a:ext cx="3132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Việt tập thể dục lúc 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 giờ sáng.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CA09BB-9A90-4B85-85D3-EFF2F84338DF}"/>
              </a:ext>
            </a:extLst>
          </p:cNvPr>
          <p:cNvSpPr txBox="1"/>
          <p:nvPr/>
        </p:nvSpPr>
        <p:spPr>
          <a:xfrm>
            <a:off x="4537437" y="2687680"/>
            <a:ext cx="3132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Việt đi học lúc 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 giờ sáng.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F6D3BD6-71E7-430B-8C35-AF78AC082E7B}"/>
              </a:ext>
            </a:extLst>
          </p:cNvPr>
          <p:cNvSpPr txBox="1"/>
          <p:nvPr/>
        </p:nvSpPr>
        <p:spPr>
          <a:xfrm>
            <a:off x="8302335" y="2687680"/>
            <a:ext cx="3132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Việt ăn trưa lúc 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 giờ.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3D0B9CE-CB54-4CE8-8D8C-03BF86537B60}"/>
              </a:ext>
            </a:extLst>
          </p:cNvPr>
          <p:cNvSpPr txBox="1"/>
          <p:nvPr/>
        </p:nvSpPr>
        <p:spPr>
          <a:xfrm>
            <a:off x="836460" y="5891870"/>
            <a:ext cx="3132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Việt tập bơi lúc 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 giờ chiều.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AF616D2-2EB6-4928-BD1B-863330889921}"/>
              </a:ext>
            </a:extLst>
          </p:cNvPr>
          <p:cNvSpPr txBox="1"/>
          <p:nvPr/>
        </p:nvSpPr>
        <p:spPr>
          <a:xfrm>
            <a:off x="4537437" y="5891870"/>
            <a:ext cx="3132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Việt chơi đàn lúc 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 giờ tối.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EEF640-01CD-4E1C-A67C-58C864F62B15}"/>
              </a:ext>
            </a:extLst>
          </p:cNvPr>
          <p:cNvSpPr txBox="1"/>
          <p:nvPr/>
        </p:nvSpPr>
        <p:spPr>
          <a:xfrm>
            <a:off x="8374040" y="5891870"/>
            <a:ext cx="3132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Việt đi ngủ lúc 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 giờ tối.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9333B1E2-B0B5-4AA6-91A2-D7B52BCF2C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" t="9600" r="91777" b="17443"/>
          <a:stretch>
            <a:fillRect/>
          </a:stretch>
        </p:blipFill>
        <p:spPr>
          <a:xfrm>
            <a:off x="10287000" y="3286124"/>
            <a:ext cx="900110" cy="904876"/>
          </a:xfrm>
          <a:custGeom>
            <a:avLst/>
            <a:gdLst>
              <a:gd name="connsiteX0" fmla="*/ 450055 w 900110"/>
              <a:gd name="connsiteY0" fmla="*/ 0 h 904876"/>
              <a:gd name="connsiteX1" fmla="*/ 900110 w 900110"/>
              <a:gd name="connsiteY1" fmla="*/ 452438 h 904876"/>
              <a:gd name="connsiteX2" fmla="*/ 450055 w 900110"/>
              <a:gd name="connsiteY2" fmla="*/ 904876 h 904876"/>
              <a:gd name="connsiteX3" fmla="*/ 0 w 900110"/>
              <a:gd name="connsiteY3" fmla="*/ 452438 h 904876"/>
              <a:gd name="connsiteX4" fmla="*/ 450055 w 900110"/>
              <a:gd name="connsiteY4" fmla="*/ 0 h 90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110" h="904876">
                <a:moveTo>
                  <a:pt x="450055" y="0"/>
                </a:moveTo>
                <a:cubicBezTo>
                  <a:pt x="698614" y="0"/>
                  <a:pt x="900110" y="202563"/>
                  <a:pt x="900110" y="452438"/>
                </a:cubicBezTo>
                <a:cubicBezTo>
                  <a:pt x="900110" y="702313"/>
                  <a:pt x="698614" y="904876"/>
                  <a:pt x="450055" y="904876"/>
                </a:cubicBezTo>
                <a:cubicBezTo>
                  <a:pt x="201496" y="904876"/>
                  <a:pt x="0" y="702313"/>
                  <a:pt x="0" y="452438"/>
                </a:cubicBezTo>
                <a:cubicBezTo>
                  <a:pt x="0" y="202563"/>
                  <a:pt x="201496" y="0"/>
                  <a:pt x="450055" y="0"/>
                </a:cubicBezTo>
                <a:close/>
              </a:path>
            </a:pathLst>
          </a:custGeom>
          <a:ln w="9525">
            <a:solidFill>
              <a:srgbClr val="DD4B11"/>
            </a:solidFill>
          </a:ln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36B7E8F-9E0B-4B73-A3BC-5619C57104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2" t="9600" r="73645" b="17443"/>
          <a:stretch>
            <a:fillRect/>
          </a:stretch>
        </p:blipFill>
        <p:spPr>
          <a:xfrm>
            <a:off x="8458200" y="3286124"/>
            <a:ext cx="900110" cy="904876"/>
          </a:xfrm>
          <a:custGeom>
            <a:avLst/>
            <a:gdLst>
              <a:gd name="connsiteX0" fmla="*/ 450055 w 900110"/>
              <a:gd name="connsiteY0" fmla="*/ 0 h 904876"/>
              <a:gd name="connsiteX1" fmla="*/ 900110 w 900110"/>
              <a:gd name="connsiteY1" fmla="*/ 452438 h 904876"/>
              <a:gd name="connsiteX2" fmla="*/ 450055 w 900110"/>
              <a:gd name="connsiteY2" fmla="*/ 904876 h 904876"/>
              <a:gd name="connsiteX3" fmla="*/ 0 w 900110"/>
              <a:gd name="connsiteY3" fmla="*/ 452438 h 904876"/>
              <a:gd name="connsiteX4" fmla="*/ 450055 w 900110"/>
              <a:gd name="connsiteY4" fmla="*/ 0 h 90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110" h="904876">
                <a:moveTo>
                  <a:pt x="450055" y="0"/>
                </a:moveTo>
                <a:cubicBezTo>
                  <a:pt x="698614" y="0"/>
                  <a:pt x="900110" y="202563"/>
                  <a:pt x="900110" y="452438"/>
                </a:cubicBezTo>
                <a:cubicBezTo>
                  <a:pt x="900110" y="702313"/>
                  <a:pt x="698614" y="904876"/>
                  <a:pt x="450055" y="904876"/>
                </a:cubicBezTo>
                <a:cubicBezTo>
                  <a:pt x="201496" y="904876"/>
                  <a:pt x="0" y="702313"/>
                  <a:pt x="0" y="452438"/>
                </a:cubicBezTo>
                <a:cubicBezTo>
                  <a:pt x="0" y="202563"/>
                  <a:pt x="201496" y="0"/>
                  <a:pt x="450055" y="0"/>
                </a:cubicBezTo>
                <a:close/>
              </a:path>
            </a:pathLst>
          </a:custGeom>
          <a:ln w="9525">
            <a:solidFill>
              <a:srgbClr val="DD4B11"/>
            </a:solidFill>
          </a:ln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6042C053-BBA7-4BEC-BEDC-9683FC17CF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0" t="9600" r="55547" b="17443"/>
          <a:stretch>
            <a:fillRect/>
          </a:stretch>
        </p:blipFill>
        <p:spPr>
          <a:xfrm>
            <a:off x="4800600" y="3286124"/>
            <a:ext cx="900110" cy="904876"/>
          </a:xfrm>
          <a:custGeom>
            <a:avLst/>
            <a:gdLst>
              <a:gd name="connsiteX0" fmla="*/ 450055 w 900110"/>
              <a:gd name="connsiteY0" fmla="*/ 0 h 904876"/>
              <a:gd name="connsiteX1" fmla="*/ 900110 w 900110"/>
              <a:gd name="connsiteY1" fmla="*/ 452438 h 904876"/>
              <a:gd name="connsiteX2" fmla="*/ 450055 w 900110"/>
              <a:gd name="connsiteY2" fmla="*/ 904876 h 904876"/>
              <a:gd name="connsiteX3" fmla="*/ 0 w 900110"/>
              <a:gd name="connsiteY3" fmla="*/ 452438 h 904876"/>
              <a:gd name="connsiteX4" fmla="*/ 450055 w 900110"/>
              <a:gd name="connsiteY4" fmla="*/ 0 h 90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110" h="904876">
                <a:moveTo>
                  <a:pt x="450055" y="0"/>
                </a:moveTo>
                <a:cubicBezTo>
                  <a:pt x="698614" y="0"/>
                  <a:pt x="900110" y="202563"/>
                  <a:pt x="900110" y="452438"/>
                </a:cubicBezTo>
                <a:cubicBezTo>
                  <a:pt x="900110" y="702313"/>
                  <a:pt x="698614" y="904876"/>
                  <a:pt x="450055" y="904876"/>
                </a:cubicBezTo>
                <a:cubicBezTo>
                  <a:pt x="201496" y="904876"/>
                  <a:pt x="0" y="702313"/>
                  <a:pt x="0" y="452438"/>
                </a:cubicBezTo>
                <a:cubicBezTo>
                  <a:pt x="0" y="202563"/>
                  <a:pt x="201496" y="0"/>
                  <a:pt x="450055" y="0"/>
                </a:cubicBezTo>
                <a:close/>
              </a:path>
            </a:pathLst>
          </a:custGeom>
          <a:ln w="9525">
            <a:solidFill>
              <a:srgbClr val="DD4B11"/>
            </a:solidFill>
          </a:ln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A9CF725-9C0C-40F4-875B-7DB44A9D44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25" t="9600" r="19492" b="17443"/>
          <a:stretch>
            <a:fillRect/>
          </a:stretch>
        </p:blipFill>
        <p:spPr>
          <a:xfrm>
            <a:off x="2971800" y="3286124"/>
            <a:ext cx="900110" cy="904876"/>
          </a:xfrm>
          <a:custGeom>
            <a:avLst/>
            <a:gdLst>
              <a:gd name="connsiteX0" fmla="*/ 450055 w 900110"/>
              <a:gd name="connsiteY0" fmla="*/ 0 h 904876"/>
              <a:gd name="connsiteX1" fmla="*/ 900110 w 900110"/>
              <a:gd name="connsiteY1" fmla="*/ 452438 h 904876"/>
              <a:gd name="connsiteX2" fmla="*/ 450055 w 900110"/>
              <a:gd name="connsiteY2" fmla="*/ 904876 h 904876"/>
              <a:gd name="connsiteX3" fmla="*/ 0 w 900110"/>
              <a:gd name="connsiteY3" fmla="*/ 452438 h 904876"/>
              <a:gd name="connsiteX4" fmla="*/ 450055 w 900110"/>
              <a:gd name="connsiteY4" fmla="*/ 0 h 90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110" h="904876">
                <a:moveTo>
                  <a:pt x="450055" y="0"/>
                </a:moveTo>
                <a:cubicBezTo>
                  <a:pt x="698614" y="0"/>
                  <a:pt x="900110" y="202563"/>
                  <a:pt x="900110" y="452438"/>
                </a:cubicBezTo>
                <a:cubicBezTo>
                  <a:pt x="900110" y="702313"/>
                  <a:pt x="698614" y="904876"/>
                  <a:pt x="450055" y="904876"/>
                </a:cubicBezTo>
                <a:cubicBezTo>
                  <a:pt x="201496" y="904876"/>
                  <a:pt x="0" y="702313"/>
                  <a:pt x="0" y="452438"/>
                </a:cubicBezTo>
                <a:cubicBezTo>
                  <a:pt x="0" y="202563"/>
                  <a:pt x="201496" y="0"/>
                  <a:pt x="450055" y="0"/>
                </a:cubicBezTo>
                <a:close/>
              </a:path>
            </a:pathLst>
          </a:custGeom>
          <a:ln w="9525">
            <a:solidFill>
              <a:srgbClr val="DD4B11"/>
            </a:solidFill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EEFD337-A54C-45B5-927C-6E480AC6E3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7" t="9792" r="37390" b="17251"/>
          <a:stretch>
            <a:fillRect/>
          </a:stretch>
        </p:blipFill>
        <p:spPr>
          <a:xfrm>
            <a:off x="6629400" y="3286124"/>
            <a:ext cx="900110" cy="904876"/>
          </a:xfrm>
          <a:custGeom>
            <a:avLst/>
            <a:gdLst>
              <a:gd name="connsiteX0" fmla="*/ 450055 w 900110"/>
              <a:gd name="connsiteY0" fmla="*/ 0 h 904876"/>
              <a:gd name="connsiteX1" fmla="*/ 900110 w 900110"/>
              <a:gd name="connsiteY1" fmla="*/ 452438 h 904876"/>
              <a:gd name="connsiteX2" fmla="*/ 450055 w 900110"/>
              <a:gd name="connsiteY2" fmla="*/ 904876 h 904876"/>
              <a:gd name="connsiteX3" fmla="*/ 0 w 900110"/>
              <a:gd name="connsiteY3" fmla="*/ 452438 h 904876"/>
              <a:gd name="connsiteX4" fmla="*/ 450055 w 900110"/>
              <a:gd name="connsiteY4" fmla="*/ 0 h 90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110" h="904876">
                <a:moveTo>
                  <a:pt x="450055" y="0"/>
                </a:moveTo>
                <a:cubicBezTo>
                  <a:pt x="698614" y="0"/>
                  <a:pt x="900110" y="202563"/>
                  <a:pt x="900110" y="452438"/>
                </a:cubicBezTo>
                <a:cubicBezTo>
                  <a:pt x="900110" y="702313"/>
                  <a:pt x="698614" y="904876"/>
                  <a:pt x="450055" y="904876"/>
                </a:cubicBezTo>
                <a:cubicBezTo>
                  <a:pt x="201496" y="904876"/>
                  <a:pt x="0" y="702313"/>
                  <a:pt x="0" y="452438"/>
                </a:cubicBezTo>
                <a:cubicBezTo>
                  <a:pt x="0" y="202563"/>
                  <a:pt x="201496" y="0"/>
                  <a:pt x="450055" y="0"/>
                </a:cubicBezTo>
                <a:close/>
              </a:path>
            </a:pathLst>
          </a:custGeom>
          <a:ln w="9525">
            <a:solidFill>
              <a:srgbClr val="DD4B11"/>
            </a:solidFill>
          </a:ln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A2D7DE0-E269-4B8D-94FD-BEC9E6DDBA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26" t="9792" r="1191" b="17251"/>
          <a:stretch>
            <a:fillRect/>
          </a:stretch>
        </p:blipFill>
        <p:spPr>
          <a:xfrm>
            <a:off x="1143000" y="3286124"/>
            <a:ext cx="900110" cy="904876"/>
          </a:xfrm>
          <a:custGeom>
            <a:avLst/>
            <a:gdLst>
              <a:gd name="connsiteX0" fmla="*/ 450055 w 900110"/>
              <a:gd name="connsiteY0" fmla="*/ 0 h 904876"/>
              <a:gd name="connsiteX1" fmla="*/ 900110 w 900110"/>
              <a:gd name="connsiteY1" fmla="*/ 452438 h 904876"/>
              <a:gd name="connsiteX2" fmla="*/ 450055 w 900110"/>
              <a:gd name="connsiteY2" fmla="*/ 904876 h 904876"/>
              <a:gd name="connsiteX3" fmla="*/ 0 w 900110"/>
              <a:gd name="connsiteY3" fmla="*/ 452438 h 904876"/>
              <a:gd name="connsiteX4" fmla="*/ 450055 w 900110"/>
              <a:gd name="connsiteY4" fmla="*/ 0 h 90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110" h="904876">
                <a:moveTo>
                  <a:pt x="450055" y="0"/>
                </a:moveTo>
                <a:cubicBezTo>
                  <a:pt x="698614" y="0"/>
                  <a:pt x="900110" y="202563"/>
                  <a:pt x="900110" y="452438"/>
                </a:cubicBezTo>
                <a:cubicBezTo>
                  <a:pt x="900110" y="702313"/>
                  <a:pt x="698614" y="904876"/>
                  <a:pt x="450055" y="904876"/>
                </a:cubicBezTo>
                <a:cubicBezTo>
                  <a:pt x="201496" y="904876"/>
                  <a:pt x="0" y="702313"/>
                  <a:pt x="0" y="452438"/>
                </a:cubicBezTo>
                <a:cubicBezTo>
                  <a:pt x="0" y="202563"/>
                  <a:pt x="201496" y="0"/>
                  <a:pt x="450055" y="0"/>
                </a:cubicBezTo>
                <a:close/>
              </a:path>
            </a:pathLst>
          </a:custGeom>
          <a:ln w="9525">
            <a:solidFill>
              <a:srgbClr val="DD4B11"/>
            </a:solidFill>
          </a:ln>
        </p:spPr>
      </p:pic>
    </p:spTree>
    <p:extLst>
      <p:ext uri="{BB962C8B-B14F-4D97-AF65-F5344CB8AC3E}">
        <p14:creationId xmlns:p14="http://schemas.microsoft.com/office/powerpoint/2010/main" val="2596582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57357 -0.3007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72" y="-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-0.19935 0.16597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74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-0.34857 -0.2909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5" y="-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-0.18216 -0.2979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-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-0.32826 0.160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-0.17643 0.16597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28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76B99B8F-99BB-47DF-B82F-1CE5C4A7BE4A}"/>
              </a:ext>
            </a:extLst>
          </p:cNvPr>
          <p:cNvGrpSpPr/>
          <p:nvPr/>
        </p:nvGrpSpPr>
        <p:grpSpPr>
          <a:xfrm>
            <a:off x="527650" y="553033"/>
            <a:ext cx="668922" cy="707886"/>
            <a:chOff x="1559434" y="1176116"/>
            <a:chExt cx="668922" cy="70788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9BE00B3-4DD2-4444-AEC9-C829B64222B1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0580CF8-B476-4319-89D2-0BC36FE9D16B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54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CD9FFDA-D1B4-4D55-9E3F-513166661961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3343706-1B2C-4B68-A28C-444BA1AB1511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CA5A7EA-202E-4FED-9E24-5B235D9EEA5B}"/>
              </a:ext>
            </a:extLst>
          </p:cNvPr>
          <p:cNvSpPr txBox="1"/>
          <p:nvPr/>
        </p:nvSpPr>
        <p:spPr>
          <a:xfrm>
            <a:off x="1371600" y="583811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Chọn câu trả lời đúng.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F3A968C-5DDB-4C5F-BCA2-3BC622E58FC7}"/>
              </a:ext>
            </a:extLst>
          </p:cNvPr>
          <p:cNvCxnSpPr/>
          <p:nvPr/>
        </p:nvCxnSpPr>
        <p:spPr>
          <a:xfrm>
            <a:off x="419100" y="3581400"/>
            <a:ext cx="11334750" cy="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CFB1DA4-F4F6-41C9-A3B4-C260A9BD9784}"/>
              </a:ext>
            </a:extLst>
          </p:cNvPr>
          <p:cNvGrpSpPr/>
          <p:nvPr/>
        </p:nvGrpSpPr>
        <p:grpSpPr>
          <a:xfrm>
            <a:off x="457200" y="1333956"/>
            <a:ext cx="11157060" cy="1138773"/>
            <a:chOff x="457200" y="1333956"/>
            <a:chExt cx="11157060" cy="1138773"/>
          </a:xfrm>
        </p:grpSpPr>
        <p:sp>
          <p:nvSpPr>
            <p:cNvPr id="26" name="Text Box 110">
              <a:extLst>
                <a:ext uri="{FF2B5EF4-FFF2-40B4-BE49-F238E27FC236}">
                  <a16:creationId xmlns:a16="http://schemas.microsoft.com/office/drawing/2014/main" id="{B468D37E-FA56-4AEF-8481-D8E634F97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1333957"/>
              <a:ext cx="63511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>
                  <a:solidFill>
                    <a:schemeClr val="tx1">
                      <a:lumMod val="65000"/>
                      <a:lumOff val="35000"/>
                    </a:schemeClr>
                  </a:solidFill>
                  <a:latin typeface="Quicksand" panose="00000500000000000000" pitchFamily="2" charset="0"/>
                  <a:ea typeface="思源宋体" panose="02020700000000000000" pitchFamily="18" charset="-122"/>
                </a:rPr>
                <a:t>a)</a:t>
              </a:r>
              <a:endParaRPr lang="zh-CN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  <a:ea typeface="思源宋体" panose="02020700000000000000" pitchFamily="18" charset="-122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0F83519-29FE-49E5-9B99-60BAA7D71539}"/>
                </a:ext>
              </a:extLst>
            </p:cNvPr>
            <p:cNvSpPr txBox="1"/>
            <p:nvPr/>
          </p:nvSpPr>
          <p:spPr>
            <a:xfrm>
              <a:off x="1232010" y="1333956"/>
              <a:ext cx="1038225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400">
                  <a:solidFill>
                    <a:srgbClr val="DD4B11"/>
                  </a:solidFill>
                  <a:latin typeface="Quicksand" panose="00000500000000000000" pitchFamily="2" charset="0"/>
                  <a:cs typeface="Arial" panose="020B0604020202020204" pitchFamily="34" charset="0"/>
                </a:rPr>
                <a:t>Trong một tuần, nếu ngày 20 là thứ Hai thì ngày 22 là thứ mấy?</a:t>
              </a:r>
              <a:endParaRPr lang="en-US" sz="3400" dirty="0">
                <a:solidFill>
                  <a:srgbClr val="DD4B11"/>
                </a:solidFill>
                <a:latin typeface="Quicksand" panose="000005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3240911-73C0-4C9F-8531-151E42789FB7}"/>
              </a:ext>
            </a:extLst>
          </p:cNvPr>
          <p:cNvSpPr txBox="1"/>
          <p:nvPr/>
        </p:nvSpPr>
        <p:spPr>
          <a:xfrm>
            <a:off x="1676400" y="2662706"/>
            <a:ext cx="21431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A. Thứ Tư</a:t>
            </a:r>
            <a:endParaRPr lang="en-US" sz="3400" dirty="0">
              <a:solidFill>
                <a:schemeClr val="tx1">
                  <a:lumMod val="85000"/>
                  <a:lumOff val="15000"/>
                </a:schemeClr>
              </a:solidFill>
              <a:latin typeface="Quicksan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0007B5-817E-4BF0-BB96-33EE18846AF8}"/>
              </a:ext>
            </a:extLst>
          </p:cNvPr>
          <p:cNvSpPr txBox="1"/>
          <p:nvPr/>
        </p:nvSpPr>
        <p:spPr>
          <a:xfrm>
            <a:off x="4710112" y="2662706"/>
            <a:ext cx="25527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B. Thứ Năm</a:t>
            </a:r>
            <a:endParaRPr lang="en-US" sz="3400" dirty="0">
              <a:solidFill>
                <a:schemeClr val="tx1">
                  <a:lumMod val="85000"/>
                  <a:lumOff val="15000"/>
                </a:schemeClr>
              </a:solidFill>
              <a:latin typeface="Quicksan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CD0316-515F-42B0-AD14-581E44A1D5D8}"/>
              </a:ext>
            </a:extLst>
          </p:cNvPr>
          <p:cNvSpPr txBox="1"/>
          <p:nvPr/>
        </p:nvSpPr>
        <p:spPr>
          <a:xfrm>
            <a:off x="8153400" y="2662706"/>
            <a:ext cx="2438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C. Thứ Sáu</a:t>
            </a:r>
            <a:endParaRPr lang="en-US" sz="3400" dirty="0">
              <a:solidFill>
                <a:schemeClr val="tx1">
                  <a:lumMod val="85000"/>
                  <a:lumOff val="15000"/>
                </a:schemeClr>
              </a:solidFill>
              <a:latin typeface="Quicksand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B72EC35-520D-4E63-A412-6CCE2AB6A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110" y="3784532"/>
            <a:ext cx="9601715" cy="244228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E013D4B-4D98-40E6-B32D-F827746EF581}"/>
              </a:ext>
            </a:extLst>
          </p:cNvPr>
          <p:cNvSpPr txBox="1"/>
          <p:nvPr/>
        </p:nvSpPr>
        <p:spPr>
          <a:xfrm>
            <a:off x="1610283" y="464244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539EDA-909C-4430-B6E0-9E81B30D8457}"/>
              </a:ext>
            </a:extLst>
          </p:cNvPr>
          <p:cNvSpPr txBox="1"/>
          <p:nvPr/>
        </p:nvSpPr>
        <p:spPr>
          <a:xfrm>
            <a:off x="2971800" y="464244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EA8A684-843C-4353-BC1E-ADF998F92E12}"/>
              </a:ext>
            </a:extLst>
          </p:cNvPr>
          <p:cNvSpPr txBox="1"/>
          <p:nvPr/>
        </p:nvSpPr>
        <p:spPr>
          <a:xfrm>
            <a:off x="4314267" y="464244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55A12F5-9DB1-4F2A-BA1D-BBCE4E0B2BEF}"/>
              </a:ext>
            </a:extLst>
          </p:cNvPr>
          <p:cNvSpPr/>
          <p:nvPr/>
        </p:nvSpPr>
        <p:spPr>
          <a:xfrm>
            <a:off x="1667124" y="2690357"/>
            <a:ext cx="615553" cy="61555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98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32" grpId="0"/>
      <p:bldP spid="33" grpId="0"/>
      <p:bldP spid="38" grpId="0"/>
      <p:bldP spid="39" grpId="0"/>
      <p:bldP spid="40" grpId="0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61CB02FE-ECE2-4A25-9C1E-F66D7589AC84}"/>
              </a:ext>
            </a:extLst>
          </p:cNvPr>
          <p:cNvGrpSpPr/>
          <p:nvPr/>
        </p:nvGrpSpPr>
        <p:grpSpPr>
          <a:xfrm>
            <a:off x="527650" y="553033"/>
            <a:ext cx="668922" cy="707886"/>
            <a:chOff x="1559434" y="1176116"/>
            <a:chExt cx="668922" cy="70788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A1A193B-2097-4921-BCBA-EE4B6932C400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5B439D8F-9A6F-4D8A-908C-E4DC927E39E0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54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ECAEBF8-D0FE-488F-A637-FFA05B89D36A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076A5AF-5FCA-4BF1-B5EC-AFB526354DD2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86F3465-6B41-42FD-9E74-A27BE67BF410}"/>
              </a:ext>
            </a:extLst>
          </p:cNvPr>
          <p:cNvSpPr txBox="1"/>
          <p:nvPr/>
        </p:nvSpPr>
        <p:spPr>
          <a:xfrm>
            <a:off x="1371600" y="583811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Chọn câu trả lời đúng.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32B06D3-2578-4D9C-A7B2-981C393ED4C6}"/>
              </a:ext>
            </a:extLst>
          </p:cNvPr>
          <p:cNvCxnSpPr/>
          <p:nvPr/>
        </p:nvCxnSpPr>
        <p:spPr>
          <a:xfrm>
            <a:off x="419100" y="3581400"/>
            <a:ext cx="11334750" cy="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29FC01F-0B81-440B-92AC-736039184E33}"/>
              </a:ext>
            </a:extLst>
          </p:cNvPr>
          <p:cNvGrpSpPr/>
          <p:nvPr/>
        </p:nvGrpSpPr>
        <p:grpSpPr>
          <a:xfrm>
            <a:off x="457200" y="1333956"/>
            <a:ext cx="11157060" cy="646332"/>
            <a:chOff x="457200" y="1333956"/>
            <a:chExt cx="11157060" cy="646332"/>
          </a:xfrm>
        </p:grpSpPr>
        <p:sp>
          <p:nvSpPr>
            <p:cNvPr id="43" name="Text Box 110">
              <a:extLst>
                <a:ext uri="{FF2B5EF4-FFF2-40B4-BE49-F238E27FC236}">
                  <a16:creationId xmlns:a16="http://schemas.microsoft.com/office/drawing/2014/main" id="{C2CD8742-C77D-4A81-A6A5-C154F3592B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1333957"/>
              <a:ext cx="63511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>
                  <a:solidFill>
                    <a:schemeClr val="tx1">
                      <a:lumMod val="65000"/>
                      <a:lumOff val="35000"/>
                    </a:schemeClr>
                  </a:solidFill>
                  <a:latin typeface="Quicksand" panose="00000500000000000000" pitchFamily="2" charset="0"/>
                  <a:ea typeface="思源宋体" panose="02020700000000000000" pitchFamily="18" charset="-122"/>
                </a:rPr>
                <a:t>b)</a:t>
              </a:r>
              <a:endParaRPr lang="zh-CN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  <a:ea typeface="思源宋体" panose="02020700000000000000" pitchFamily="18" charset="-122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8365E1A-2A83-4364-A42F-8FDA1D295ABB}"/>
                </a:ext>
              </a:extLst>
            </p:cNvPr>
            <p:cNvSpPr txBox="1"/>
            <p:nvPr/>
          </p:nvSpPr>
          <p:spPr>
            <a:xfrm>
              <a:off x="1232010" y="1333956"/>
              <a:ext cx="1038225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400">
                  <a:solidFill>
                    <a:srgbClr val="DD4B11"/>
                  </a:solidFill>
                  <a:latin typeface="Quicksand" panose="00000500000000000000" pitchFamily="2" charset="0"/>
                  <a:cs typeface="Arial" panose="020B0604020202020204" pitchFamily="34" charset="0"/>
                </a:rPr>
                <a:t>Nếu hôm qua là thứ Ba thì ngày mai là thứ mấy?</a:t>
              </a:r>
              <a:endParaRPr lang="en-US" sz="3400" dirty="0">
                <a:solidFill>
                  <a:srgbClr val="DD4B11"/>
                </a:solidFill>
                <a:latin typeface="Quicksand" panose="000005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88DCD911-4D26-4248-91E9-847662E3E6FD}"/>
              </a:ext>
            </a:extLst>
          </p:cNvPr>
          <p:cNvSpPr txBox="1"/>
          <p:nvPr/>
        </p:nvSpPr>
        <p:spPr>
          <a:xfrm>
            <a:off x="1676400" y="2362200"/>
            <a:ext cx="21431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A. Thứ Tư</a:t>
            </a:r>
            <a:endParaRPr lang="en-US" sz="3400" dirty="0">
              <a:solidFill>
                <a:schemeClr val="tx1">
                  <a:lumMod val="85000"/>
                  <a:lumOff val="15000"/>
                </a:schemeClr>
              </a:solidFill>
              <a:latin typeface="Quicksan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8B4CB41-BF55-4B39-8E22-3386433A827E}"/>
              </a:ext>
            </a:extLst>
          </p:cNvPr>
          <p:cNvSpPr txBox="1"/>
          <p:nvPr/>
        </p:nvSpPr>
        <p:spPr>
          <a:xfrm>
            <a:off x="4710112" y="2362200"/>
            <a:ext cx="25527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B. Thứ Năm</a:t>
            </a:r>
            <a:endParaRPr lang="en-US" sz="3400" dirty="0">
              <a:solidFill>
                <a:schemeClr val="tx1">
                  <a:lumMod val="85000"/>
                  <a:lumOff val="15000"/>
                </a:schemeClr>
              </a:solidFill>
              <a:latin typeface="Quicksan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42309F1-EE0E-49A1-9664-C35E77ADA88C}"/>
              </a:ext>
            </a:extLst>
          </p:cNvPr>
          <p:cNvSpPr txBox="1"/>
          <p:nvPr/>
        </p:nvSpPr>
        <p:spPr>
          <a:xfrm>
            <a:off x="8153400" y="2362200"/>
            <a:ext cx="2438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C. Thứ Sáu</a:t>
            </a:r>
            <a:endParaRPr lang="en-US" sz="3400" dirty="0">
              <a:solidFill>
                <a:schemeClr val="tx1">
                  <a:lumMod val="85000"/>
                  <a:lumOff val="15000"/>
                </a:schemeClr>
              </a:solidFill>
              <a:latin typeface="Quicksand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43A87B19-FB43-401C-A319-2E984FF42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110" y="3784532"/>
            <a:ext cx="9601715" cy="244228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747FEA8F-9783-427D-8D03-DD24589B9827}"/>
              </a:ext>
            </a:extLst>
          </p:cNvPr>
          <p:cNvSpPr txBox="1"/>
          <p:nvPr/>
        </p:nvSpPr>
        <p:spPr>
          <a:xfrm>
            <a:off x="2928661" y="462101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b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50A743A-BAE3-48A3-B8B7-F147F1560CD6}"/>
              </a:ext>
            </a:extLst>
          </p:cNvPr>
          <p:cNvSpPr txBox="1"/>
          <p:nvPr/>
        </p:nvSpPr>
        <p:spPr>
          <a:xfrm>
            <a:off x="4285414" y="463927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b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78B72E7-90FB-495B-B47C-9F4A213AC450}"/>
              </a:ext>
            </a:extLst>
          </p:cNvPr>
          <p:cNvSpPr/>
          <p:nvPr/>
        </p:nvSpPr>
        <p:spPr>
          <a:xfrm>
            <a:off x="4648200" y="2389851"/>
            <a:ext cx="615553" cy="61555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97EC26-576D-42EC-9DE0-437AB22A9FD1}"/>
              </a:ext>
            </a:extLst>
          </p:cNvPr>
          <p:cNvSpPr txBox="1"/>
          <p:nvPr/>
        </p:nvSpPr>
        <p:spPr>
          <a:xfrm>
            <a:off x="5612316" y="4639272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b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</a:p>
        </p:txBody>
      </p:sp>
    </p:spTree>
    <p:extLst>
      <p:ext uri="{BB962C8B-B14F-4D97-AF65-F5344CB8AC3E}">
        <p14:creationId xmlns:p14="http://schemas.microsoft.com/office/powerpoint/2010/main" val="3938499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50" grpId="0"/>
      <p:bldP spid="51" grpId="0"/>
      <p:bldP spid="52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BDC6F14A-8656-4A32-94D0-FB4BAE70E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3333" r="37392" b="49259"/>
          <a:stretch>
            <a:fillRect/>
          </a:stretch>
        </p:blipFill>
        <p:spPr>
          <a:xfrm>
            <a:off x="1371600" y="1173654"/>
            <a:ext cx="5791200" cy="2560146"/>
          </a:xfrm>
          <a:prstGeom prst="roundRect">
            <a:avLst>
              <a:gd name="adj" fmla="val 11198"/>
            </a:avLst>
          </a:prstGeom>
          <a:effectLst>
            <a:softEdge rad="31750"/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189D85-6B56-41D3-B04F-183A6C9096C2}"/>
              </a:ext>
            </a:extLst>
          </p:cNvPr>
          <p:cNvGrpSpPr/>
          <p:nvPr/>
        </p:nvGrpSpPr>
        <p:grpSpPr>
          <a:xfrm>
            <a:off x="527650" y="553033"/>
            <a:ext cx="668922" cy="707886"/>
            <a:chOff x="1559434" y="1176116"/>
            <a:chExt cx="668922" cy="70788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3296AEF-2CB8-4AF9-A233-5B61F7E56220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DF57F66-1DD8-4CD3-BBEC-7BC66B95FED6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54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3E2DC0F-1E12-4B1D-A500-F9F9A35A6AC9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82DD9B-0A49-42C6-8F2D-B3D4FCD76F9B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F751524-6C37-4A24-94FF-B8CA110444A1}"/>
              </a:ext>
            </a:extLst>
          </p:cNvPr>
          <p:cNvSpPr txBox="1"/>
          <p:nvPr/>
        </p:nvSpPr>
        <p:spPr>
          <a:xfrm>
            <a:off x="1295400" y="583811"/>
            <a:ext cx="1043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Đo độ dài mỗi vật sau với đơn vị là xăng-ti-mét.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4EC0057-3ACE-47D5-879F-607C19894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51481" r="44932" b="28889"/>
          <a:stretch>
            <a:fillRect/>
          </a:stretch>
        </p:blipFill>
        <p:spPr>
          <a:xfrm>
            <a:off x="1383442" y="3969139"/>
            <a:ext cx="5071172" cy="1060061"/>
          </a:xfrm>
          <a:prstGeom prst="roundRect">
            <a:avLst/>
          </a:prstGeom>
          <a:effectLst>
            <a:softEdge rad="31750"/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193D497-6A96-43E9-8721-54D2E9850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73333" r="2659" b="2778"/>
          <a:stretch>
            <a:fillRect/>
          </a:stretch>
        </p:blipFill>
        <p:spPr>
          <a:xfrm>
            <a:off x="1380541" y="5123427"/>
            <a:ext cx="9108059" cy="1290073"/>
          </a:xfrm>
          <a:prstGeom prst="roundRect">
            <a:avLst/>
          </a:prstGeom>
          <a:effectLst>
            <a:softEdge rad="31750"/>
          </a:effectLst>
        </p:spPr>
      </p:pic>
      <p:sp>
        <p:nvSpPr>
          <p:cNvPr id="38" name="Text Box 110">
            <a:extLst>
              <a:ext uri="{FF2B5EF4-FFF2-40B4-BE49-F238E27FC236}">
                <a16:creationId xmlns:a16="http://schemas.microsoft.com/office/drawing/2014/main" id="{46BECBA0-9322-494A-877D-DF47A22D9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025502"/>
            <a:ext cx="6351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  <a:ea typeface="思源宋体" panose="02020700000000000000" pitchFamily="18" charset="-122"/>
              </a:rPr>
              <a:t>a)</a:t>
            </a:r>
            <a:endParaRPr lang="zh-CN" altLang="zh-CN" sz="3600">
              <a:solidFill>
                <a:schemeClr val="tx1">
                  <a:lumMod val="65000"/>
                  <a:lumOff val="35000"/>
                </a:schemeClr>
              </a:solidFill>
              <a:latin typeface="Quicksand" panose="00000500000000000000" pitchFamily="2" charset="0"/>
              <a:ea typeface="思源宋体" panose="02020700000000000000" pitchFamily="18" charset="-122"/>
            </a:endParaRPr>
          </a:p>
        </p:txBody>
      </p:sp>
      <p:sp>
        <p:nvSpPr>
          <p:cNvPr id="39" name="Text Box 110">
            <a:extLst>
              <a:ext uri="{FF2B5EF4-FFF2-40B4-BE49-F238E27FC236}">
                <a16:creationId xmlns:a16="http://schemas.microsoft.com/office/drawing/2014/main" id="{2EAEBDDB-68B1-466F-8D57-556303A92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94541"/>
            <a:ext cx="6351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  <a:ea typeface="思源宋体" panose="02020700000000000000" pitchFamily="18" charset="-122"/>
              </a:rPr>
              <a:t>b)</a:t>
            </a:r>
            <a:endParaRPr lang="zh-CN" altLang="zh-CN" sz="3600">
              <a:solidFill>
                <a:schemeClr val="tx1">
                  <a:lumMod val="65000"/>
                  <a:lumOff val="35000"/>
                </a:schemeClr>
              </a:solidFill>
              <a:latin typeface="Quicksand" panose="00000500000000000000" pitchFamily="2" charset="0"/>
              <a:ea typeface="思源宋体" panose="02020700000000000000" pitchFamily="18" charset="-122"/>
            </a:endParaRPr>
          </a:p>
        </p:txBody>
      </p:sp>
      <p:sp>
        <p:nvSpPr>
          <p:cNvPr id="40" name="Text Box 110">
            <a:extLst>
              <a:ext uri="{FF2B5EF4-FFF2-40B4-BE49-F238E27FC236}">
                <a16:creationId xmlns:a16="http://schemas.microsoft.com/office/drawing/2014/main" id="{D00B5A8C-9B4A-42D8-AE87-A76EB6296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84294"/>
            <a:ext cx="5950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  <a:ea typeface="思源宋体" panose="02020700000000000000" pitchFamily="18" charset="-122"/>
              </a:rPr>
              <a:t>c)</a:t>
            </a:r>
            <a:endParaRPr lang="zh-CN" altLang="zh-CN" sz="3600">
              <a:solidFill>
                <a:schemeClr val="tx1">
                  <a:lumMod val="65000"/>
                  <a:lumOff val="35000"/>
                </a:schemeClr>
              </a:solidFill>
              <a:latin typeface="Quicksand" panose="00000500000000000000" pitchFamily="2" charset="0"/>
              <a:ea typeface="思源宋体" panose="020207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91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A189D85-6B56-41D3-B04F-183A6C9096C2}"/>
              </a:ext>
            </a:extLst>
          </p:cNvPr>
          <p:cNvGrpSpPr/>
          <p:nvPr/>
        </p:nvGrpSpPr>
        <p:grpSpPr>
          <a:xfrm>
            <a:off x="527650" y="553033"/>
            <a:ext cx="668922" cy="707886"/>
            <a:chOff x="1559434" y="1176116"/>
            <a:chExt cx="668922" cy="70788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3296AEF-2CB8-4AF9-A233-5B61F7E56220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DF57F66-1DD8-4CD3-BBEC-7BC66B95FED6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54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3E2DC0F-1E12-4B1D-A500-F9F9A35A6AC9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82DD9B-0A49-42C6-8F2D-B3D4FCD76F9B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F751524-6C37-4A24-94FF-B8CA110444A1}"/>
              </a:ext>
            </a:extLst>
          </p:cNvPr>
          <p:cNvSpPr txBox="1"/>
          <p:nvPr/>
        </p:nvSpPr>
        <p:spPr>
          <a:xfrm>
            <a:off x="1295400" y="583811"/>
            <a:ext cx="1043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Đo độ dài mỗi vật sau với đơn vị là xăng-ti-mét.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D19FF5-708B-45C7-8B7D-F2A73453E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3333" r="37392" b="49259"/>
          <a:stretch>
            <a:fillRect/>
          </a:stretch>
        </p:blipFill>
        <p:spPr>
          <a:xfrm>
            <a:off x="3048000" y="1371600"/>
            <a:ext cx="5791200" cy="2560146"/>
          </a:xfrm>
          <a:prstGeom prst="roundRect">
            <a:avLst>
              <a:gd name="adj" fmla="val 11198"/>
            </a:avLst>
          </a:prstGeom>
          <a:effectLst>
            <a:softEdge rad="31750"/>
          </a:effectLst>
        </p:spPr>
      </p:pic>
      <p:sp>
        <p:nvSpPr>
          <p:cNvPr id="16" name="Text Box 110">
            <a:extLst>
              <a:ext uri="{FF2B5EF4-FFF2-40B4-BE49-F238E27FC236}">
                <a16:creationId xmlns:a16="http://schemas.microsoft.com/office/drawing/2014/main" id="{3EA12EE0-8F5B-4856-B964-37A4B5F37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223448"/>
            <a:ext cx="6351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  <a:ea typeface="思源宋体" panose="02020700000000000000" pitchFamily="18" charset="-122"/>
              </a:rPr>
              <a:t>a)</a:t>
            </a:r>
            <a:endParaRPr lang="zh-CN" altLang="zh-CN" sz="3600">
              <a:solidFill>
                <a:schemeClr val="tx1">
                  <a:lumMod val="65000"/>
                  <a:lumOff val="35000"/>
                </a:schemeClr>
              </a:solidFill>
              <a:latin typeface="Quicksand" panose="00000500000000000000" pitchFamily="2" charset="0"/>
              <a:ea typeface="思源宋体" panose="02020700000000000000" pitchFamily="18" charset="-122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50B0D2C-8EAA-43DD-8EE9-A6486366A36C}"/>
              </a:ext>
            </a:extLst>
          </p:cNvPr>
          <p:cNvSpPr/>
          <p:nvPr/>
        </p:nvSpPr>
        <p:spPr>
          <a:xfrm>
            <a:off x="5588187" y="5129989"/>
            <a:ext cx="595229" cy="6024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08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76F62C1-9DF6-4A8A-B231-53B97DDD97BF}"/>
              </a:ext>
            </a:extLst>
          </p:cNvPr>
          <p:cNvSpPr/>
          <p:nvPr/>
        </p:nvSpPr>
        <p:spPr>
          <a:xfrm>
            <a:off x="6256724" y="5190948"/>
            <a:ext cx="934773" cy="4863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cm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1C9B9EB-0EB9-40FB-A5C2-17C4CBF43DCE}"/>
              </a:ext>
            </a:extLst>
          </p:cNvPr>
          <p:cNvGrpSpPr/>
          <p:nvPr/>
        </p:nvGrpSpPr>
        <p:grpSpPr>
          <a:xfrm>
            <a:off x="5374301" y="5070317"/>
            <a:ext cx="1025004" cy="731520"/>
            <a:chOff x="8663770" y="4349662"/>
            <a:chExt cx="1025004" cy="73152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76DBA80-1755-4C2E-8151-DB124B53EFCA}"/>
                </a:ext>
              </a:extLst>
            </p:cNvPr>
            <p:cNvSpPr/>
            <p:nvPr/>
          </p:nvSpPr>
          <p:spPr>
            <a:xfrm>
              <a:off x="8880996" y="4408181"/>
              <a:ext cx="594360" cy="60350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3989D52-E40B-4099-9DDE-C7BA261E05D7}"/>
                </a:ext>
              </a:extLst>
            </p:cNvPr>
            <p:cNvSpPr/>
            <p:nvPr/>
          </p:nvSpPr>
          <p:spPr>
            <a:xfrm>
              <a:off x="8663770" y="4349662"/>
              <a:ext cx="1025004" cy="73152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3BB60935-5958-460B-8274-6E03562FB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110" y="3886200"/>
            <a:ext cx="7270966" cy="86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47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F892F72-CE39-4870-8EF5-0E53614D1844}"/>
              </a:ext>
            </a:extLst>
          </p:cNvPr>
          <p:cNvSpPr/>
          <p:nvPr/>
        </p:nvSpPr>
        <p:spPr>
          <a:xfrm>
            <a:off x="8001000" y="2619769"/>
            <a:ext cx="934773" cy="4863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cm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07ACBDF-D2BA-48BB-96A7-E88B6600778E}"/>
              </a:ext>
            </a:extLst>
          </p:cNvPr>
          <p:cNvSpPr/>
          <p:nvPr/>
        </p:nvSpPr>
        <p:spPr>
          <a:xfrm>
            <a:off x="8001000" y="4133976"/>
            <a:ext cx="934773" cy="4863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cm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54A8F5-4033-48B9-8BA3-C83777229226}"/>
              </a:ext>
            </a:extLst>
          </p:cNvPr>
          <p:cNvGrpSpPr/>
          <p:nvPr/>
        </p:nvGrpSpPr>
        <p:grpSpPr>
          <a:xfrm>
            <a:off x="7239000" y="2499138"/>
            <a:ext cx="1025004" cy="731520"/>
            <a:chOff x="8663770" y="4349662"/>
            <a:chExt cx="1025004" cy="73152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90D0508-8DD0-4A12-939E-30B28AEC704F}"/>
                </a:ext>
              </a:extLst>
            </p:cNvPr>
            <p:cNvSpPr/>
            <p:nvPr/>
          </p:nvSpPr>
          <p:spPr>
            <a:xfrm>
              <a:off x="8880996" y="4408181"/>
              <a:ext cx="594360" cy="60350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47A896F-A5CC-4C58-AE48-52004A27F861}"/>
                </a:ext>
              </a:extLst>
            </p:cNvPr>
            <p:cNvSpPr/>
            <p:nvPr/>
          </p:nvSpPr>
          <p:spPr>
            <a:xfrm>
              <a:off x="8663770" y="4349662"/>
              <a:ext cx="1025004" cy="73152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BDC6F14A-8656-4A32-94D0-FB4BAE70E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3333" r="37392" b="49259"/>
          <a:stretch>
            <a:fillRect/>
          </a:stretch>
        </p:blipFill>
        <p:spPr>
          <a:xfrm>
            <a:off x="1371600" y="1173654"/>
            <a:ext cx="5791200" cy="2560146"/>
          </a:xfrm>
          <a:prstGeom prst="roundRect">
            <a:avLst>
              <a:gd name="adj" fmla="val 11198"/>
            </a:avLst>
          </a:prstGeom>
          <a:effectLst>
            <a:softEdge rad="31750"/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189D85-6B56-41D3-B04F-183A6C9096C2}"/>
              </a:ext>
            </a:extLst>
          </p:cNvPr>
          <p:cNvGrpSpPr/>
          <p:nvPr/>
        </p:nvGrpSpPr>
        <p:grpSpPr>
          <a:xfrm>
            <a:off x="527650" y="553033"/>
            <a:ext cx="668922" cy="707886"/>
            <a:chOff x="1559434" y="1176116"/>
            <a:chExt cx="668922" cy="70788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3296AEF-2CB8-4AF9-A233-5B61F7E56220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DF57F66-1DD8-4CD3-BBEC-7BC66B95FED6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54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3E2DC0F-1E12-4B1D-A500-F9F9A35A6AC9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82DD9B-0A49-42C6-8F2D-B3D4FCD76F9B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F751524-6C37-4A24-94FF-B8CA110444A1}"/>
              </a:ext>
            </a:extLst>
          </p:cNvPr>
          <p:cNvSpPr txBox="1"/>
          <p:nvPr/>
        </p:nvSpPr>
        <p:spPr>
          <a:xfrm>
            <a:off x="1295400" y="583811"/>
            <a:ext cx="1043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Đo độ dài mỗi vật sau với đơn vị là xăng-ti-mét.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4EC0057-3ACE-47D5-879F-607C19894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51481" r="44932" b="28889"/>
          <a:stretch>
            <a:fillRect/>
          </a:stretch>
        </p:blipFill>
        <p:spPr>
          <a:xfrm>
            <a:off x="1383442" y="3969139"/>
            <a:ext cx="5071172" cy="1060061"/>
          </a:xfrm>
          <a:prstGeom prst="roundRect">
            <a:avLst/>
          </a:prstGeom>
          <a:effectLst>
            <a:softEdge rad="31750"/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193D497-6A96-43E9-8721-54D2E9850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73333" r="2659" b="2778"/>
          <a:stretch>
            <a:fillRect/>
          </a:stretch>
        </p:blipFill>
        <p:spPr>
          <a:xfrm>
            <a:off x="1380541" y="5123427"/>
            <a:ext cx="9108059" cy="1290073"/>
          </a:xfrm>
          <a:prstGeom prst="roundRect">
            <a:avLst/>
          </a:prstGeom>
          <a:effectLst>
            <a:softEdge rad="31750"/>
          </a:effectLst>
        </p:spPr>
      </p:pic>
      <p:sp>
        <p:nvSpPr>
          <p:cNvPr id="38" name="Text Box 110">
            <a:extLst>
              <a:ext uri="{FF2B5EF4-FFF2-40B4-BE49-F238E27FC236}">
                <a16:creationId xmlns:a16="http://schemas.microsoft.com/office/drawing/2014/main" id="{46BECBA0-9322-494A-877D-DF47A22D9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025502"/>
            <a:ext cx="6351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  <a:ea typeface="思源宋体" panose="02020700000000000000" pitchFamily="18" charset="-122"/>
              </a:rPr>
              <a:t>a)</a:t>
            </a:r>
            <a:endParaRPr lang="zh-CN" altLang="zh-CN" sz="3600">
              <a:solidFill>
                <a:schemeClr val="tx1">
                  <a:lumMod val="65000"/>
                  <a:lumOff val="35000"/>
                </a:schemeClr>
              </a:solidFill>
              <a:latin typeface="Quicksand" panose="00000500000000000000" pitchFamily="2" charset="0"/>
              <a:ea typeface="思源宋体" panose="02020700000000000000" pitchFamily="18" charset="-122"/>
            </a:endParaRPr>
          </a:p>
        </p:txBody>
      </p:sp>
      <p:sp>
        <p:nvSpPr>
          <p:cNvPr id="39" name="Text Box 110">
            <a:extLst>
              <a:ext uri="{FF2B5EF4-FFF2-40B4-BE49-F238E27FC236}">
                <a16:creationId xmlns:a16="http://schemas.microsoft.com/office/drawing/2014/main" id="{2EAEBDDB-68B1-466F-8D57-556303A92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94541"/>
            <a:ext cx="6351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  <a:ea typeface="思源宋体" panose="02020700000000000000" pitchFamily="18" charset="-122"/>
              </a:rPr>
              <a:t>b)</a:t>
            </a:r>
            <a:endParaRPr lang="zh-CN" altLang="zh-CN" sz="3600">
              <a:solidFill>
                <a:schemeClr val="tx1">
                  <a:lumMod val="65000"/>
                  <a:lumOff val="35000"/>
                </a:schemeClr>
              </a:solidFill>
              <a:latin typeface="Quicksand" panose="00000500000000000000" pitchFamily="2" charset="0"/>
              <a:ea typeface="思源宋体" panose="02020700000000000000" pitchFamily="18" charset="-122"/>
            </a:endParaRPr>
          </a:p>
        </p:txBody>
      </p:sp>
      <p:sp>
        <p:nvSpPr>
          <p:cNvPr id="40" name="Text Box 110">
            <a:extLst>
              <a:ext uri="{FF2B5EF4-FFF2-40B4-BE49-F238E27FC236}">
                <a16:creationId xmlns:a16="http://schemas.microsoft.com/office/drawing/2014/main" id="{D00B5A8C-9B4A-42D8-AE87-A76EB6296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84294"/>
            <a:ext cx="5950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  <a:ea typeface="思源宋体" panose="02020700000000000000" pitchFamily="18" charset="-122"/>
              </a:rPr>
              <a:t>c)</a:t>
            </a:r>
            <a:endParaRPr lang="zh-CN" altLang="zh-CN" sz="3600">
              <a:solidFill>
                <a:schemeClr val="tx1">
                  <a:lumMod val="65000"/>
                  <a:lumOff val="35000"/>
                </a:schemeClr>
              </a:solidFill>
              <a:latin typeface="Quicksand" panose="00000500000000000000" pitchFamily="2" charset="0"/>
              <a:ea typeface="思源宋体" panose="02020700000000000000" pitchFamily="18" charset="-122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7B70B24-8016-4435-ACD6-2E44006FE2AF}"/>
              </a:ext>
            </a:extLst>
          </p:cNvPr>
          <p:cNvSpPr/>
          <p:nvPr/>
        </p:nvSpPr>
        <p:spPr>
          <a:xfrm>
            <a:off x="7452886" y="4073017"/>
            <a:ext cx="595229" cy="6024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08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E87BEE8-F93B-4914-8690-4CF58DD14E73}"/>
              </a:ext>
            </a:extLst>
          </p:cNvPr>
          <p:cNvGrpSpPr/>
          <p:nvPr/>
        </p:nvGrpSpPr>
        <p:grpSpPr>
          <a:xfrm>
            <a:off x="7239000" y="4013345"/>
            <a:ext cx="1025004" cy="731520"/>
            <a:chOff x="8663770" y="4349662"/>
            <a:chExt cx="1025004" cy="73152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2E8BCC88-5000-42AB-928F-FB1EBCD42236}"/>
                </a:ext>
              </a:extLst>
            </p:cNvPr>
            <p:cNvSpPr/>
            <p:nvPr/>
          </p:nvSpPr>
          <p:spPr>
            <a:xfrm>
              <a:off x="8880996" y="4408181"/>
              <a:ext cx="594360" cy="60350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F3F88C4B-F5D4-46EE-8AD0-E17DC80D08A4}"/>
                </a:ext>
              </a:extLst>
            </p:cNvPr>
            <p:cNvSpPr/>
            <p:nvPr/>
          </p:nvSpPr>
          <p:spPr>
            <a:xfrm>
              <a:off x="8663770" y="4349662"/>
              <a:ext cx="1025004" cy="73152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1D8DCE2-A69D-49DA-8BD7-BDAE2A9E9533}"/>
              </a:ext>
            </a:extLst>
          </p:cNvPr>
          <p:cNvSpPr/>
          <p:nvPr/>
        </p:nvSpPr>
        <p:spPr>
          <a:xfrm>
            <a:off x="10437386" y="5304917"/>
            <a:ext cx="595229" cy="6024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08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F13FE9A-234A-4D3D-8139-CF93843894BD}"/>
              </a:ext>
            </a:extLst>
          </p:cNvPr>
          <p:cNvSpPr/>
          <p:nvPr/>
        </p:nvSpPr>
        <p:spPr>
          <a:xfrm>
            <a:off x="10952427" y="5365876"/>
            <a:ext cx="934773" cy="4863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cm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ACE83B-A9CC-4BE1-8A9A-9B705D1E75DE}"/>
              </a:ext>
            </a:extLst>
          </p:cNvPr>
          <p:cNvGrpSpPr/>
          <p:nvPr/>
        </p:nvGrpSpPr>
        <p:grpSpPr>
          <a:xfrm>
            <a:off x="10223500" y="5245245"/>
            <a:ext cx="1025004" cy="731520"/>
            <a:chOff x="8663770" y="4349662"/>
            <a:chExt cx="1025004" cy="73152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D9B7AEBE-D2DB-493E-809F-D3B1CD550598}"/>
                </a:ext>
              </a:extLst>
            </p:cNvPr>
            <p:cNvSpPr/>
            <p:nvPr/>
          </p:nvSpPr>
          <p:spPr>
            <a:xfrm>
              <a:off x="8880996" y="4408181"/>
              <a:ext cx="594360" cy="60350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3E5579F-B214-4F54-BE06-7E50ACD234E1}"/>
                </a:ext>
              </a:extLst>
            </p:cNvPr>
            <p:cNvSpPr/>
            <p:nvPr/>
          </p:nvSpPr>
          <p:spPr>
            <a:xfrm>
              <a:off x="8663770" y="4349662"/>
              <a:ext cx="1025004" cy="73152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  <a:endPara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8170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703</TotalTime>
  <Words>367</Words>
  <Application>Microsoft Office PowerPoint</Application>
  <PresentationFormat>Widescreen</PresentationFormat>
  <Paragraphs>89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#9Slide07 Cadena</vt:lpstr>
      <vt:lpstr>#9Slide07 SVNPosterizer KG Inli</vt:lpstr>
      <vt:lpstr>Arial</vt:lpstr>
      <vt:lpstr>Arial-Rounded</vt:lpstr>
      <vt:lpstr>Calibri</vt:lpstr>
      <vt:lpstr>Calibri Light</vt:lpstr>
      <vt:lpstr>Quicksand</vt:lpstr>
      <vt:lpstr>Quicksand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Ms Quyen</cp:lastModifiedBy>
  <cp:revision>529</cp:revision>
  <dcterms:created xsi:type="dcterms:W3CDTF">2021-11-18T08:18:08Z</dcterms:created>
  <dcterms:modified xsi:type="dcterms:W3CDTF">2023-07-21T02:33:11Z</dcterms:modified>
  <cp:category>9Slide.vn</cp:category>
</cp:coreProperties>
</file>