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346" r:id="rId2"/>
    <p:sldId id="259" r:id="rId3"/>
    <p:sldId id="345" r:id="rId4"/>
    <p:sldId id="257" r:id="rId5"/>
    <p:sldId id="293" r:id="rId6"/>
    <p:sldId id="328" r:id="rId7"/>
    <p:sldId id="300" r:id="rId8"/>
    <p:sldId id="341" r:id="rId9"/>
    <p:sldId id="348" r:id="rId10"/>
    <p:sldId id="321" r:id="rId11"/>
    <p:sldId id="347" r:id="rId12"/>
    <p:sldId id="284" r:id="rId13"/>
    <p:sldId id="335" r:id="rId14"/>
    <p:sldId id="336" r:id="rId15"/>
    <p:sldId id="337" r:id="rId16"/>
    <p:sldId id="343" r:id="rId17"/>
    <p:sldId id="276" r:id="rId18"/>
    <p:sldId id="329" r:id="rId19"/>
    <p:sldId id="306" r:id="rId20"/>
    <p:sldId id="324" r:id="rId21"/>
    <p:sldId id="339" r:id="rId22"/>
    <p:sldId id="330" r:id="rId23"/>
    <p:sldId id="326" r:id="rId24"/>
    <p:sldId id="344" r:id="rId25"/>
    <p:sldId id="331" r:id="rId26"/>
  </p:sldIdLst>
  <p:sldSz cx="12192000" cy="6858000"/>
  <p:notesSz cx="6858000" cy="9144000"/>
  <p:embeddedFontLst>
    <p:embeddedFont>
      <p:font typeface="#9Slide01 Noi dung ngan" panose="020B0604020202020204" charset="0"/>
      <p:regular r:id="rId29"/>
    </p:embeddedFont>
    <p:embeddedFont>
      <p:font typeface=".VnArial" panose="020B7200000000000000" pitchFamily="34" charset="0"/>
      <p:regular r:id="rId30"/>
      <p:bold r:id="rId31"/>
      <p:italic r:id="rId32"/>
      <p:boldItalic r:id="rId33"/>
    </p:embeddedFont>
    <p:embeddedFont>
      <p:font typeface="Arial-Rounded" panose="020B0500000000000000" pitchFamily="34"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HL Hoctro" panose="02000000000000000000" pitchFamily="2" charset="0"/>
      <p:regular r:id="rId41"/>
    </p:embeddedFont>
    <p:embeddedFont>
      <p:font typeface="Impact" panose="020B08060309020502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4286"/>
    <a:srgbClr val="F2701F"/>
    <a:srgbClr val="8E2690"/>
    <a:srgbClr val="F5A3C5"/>
    <a:srgbClr val="FACEE0"/>
    <a:srgbClr val="9474B5"/>
    <a:srgbClr val="7D57A3"/>
    <a:srgbClr val="9772B7"/>
    <a:srgbClr val="806EE9"/>
    <a:srgbClr val="949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3" d="100"/>
          <a:sy n="63" d="100"/>
        </p:scale>
        <p:origin x="912" y="60"/>
      </p:cViewPr>
      <p:guideLst>
        <p:guide orient="horz" pos="2160"/>
        <p:guide pos="3840"/>
      </p:guideLst>
    </p:cSldViewPr>
  </p:slideViewPr>
  <p:notesTextViewPr>
    <p:cViewPr>
      <p:scale>
        <a:sx n="1" d="1"/>
        <a:sy n="1" d="1"/>
      </p:scale>
      <p:origin x="0" y="0"/>
    </p:cViewPr>
  </p:notesTextViewPr>
  <p:notesViewPr>
    <p:cSldViewPr snapToGrid="0">
      <p:cViewPr varScale="1">
        <p:scale>
          <a:sx n="80" d="100"/>
          <a:sy n="80" d="100"/>
        </p:scale>
        <p:origin x="40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EE1512-FABF-4492-91A7-689D1266BB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5A5F5-EA55-4FE0-80DC-F5F1F8EF18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1E3817-47FB-4AF2-AACC-167D4F41116F}" type="datetimeFigureOut">
              <a:rPr lang="en-US" smtClean="0"/>
              <a:t>4/25/2023</a:t>
            </a:fld>
            <a:endParaRPr lang="en-US"/>
          </a:p>
        </p:txBody>
      </p:sp>
      <p:sp>
        <p:nvSpPr>
          <p:cNvPr id="4" name="Footer Placeholder 3">
            <a:extLst>
              <a:ext uri="{FF2B5EF4-FFF2-40B4-BE49-F238E27FC236}">
                <a16:creationId xmlns:a16="http://schemas.microsoft.com/office/drawing/2014/main" id="{096EED56-D4F7-43E4-8090-7E8A45632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5E9B07-3166-4AF8-A1DB-C5CFD4BA79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FF6447-1CB2-4F0B-9B2E-0345C54CDD9C}" type="slidenum">
              <a:rPr lang="en-US" smtClean="0"/>
              <a:t>‹#›</a:t>
            </a:fld>
            <a:endParaRPr lang="en-US"/>
          </a:p>
        </p:txBody>
      </p:sp>
    </p:spTree>
    <p:extLst>
      <p:ext uri="{BB962C8B-B14F-4D97-AF65-F5344CB8AC3E}">
        <p14:creationId xmlns:p14="http://schemas.microsoft.com/office/powerpoint/2010/main" val="219020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effectLst/>
                <a:latin typeface="Arial" panose="020B0604020202020204" pitchFamily="34" charset="0"/>
              </a:rPr>
              <a:t>a. </a:t>
            </a:r>
            <a:r>
              <a:rPr lang="en-US" b="0" i="0" dirty="0" err="1">
                <a:effectLst/>
                <a:latin typeface="Arial" panose="020B0604020202020204" pitchFamily="34" charset="0"/>
              </a:rPr>
              <a:t>Khu</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cao</a:t>
            </a:r>
            <a:r>
              <a:rPr lang="en-US" b="0" i="0" dirty="0">
                <a:effectLst/>
                <a:latin typeface="Arial" panose="020B0604020202020204" pitchFamily="34" charset="0"/>
              </a:rPr>
              <a:t> </a:t>
            </a:r>
            <a:r>
              <a:rPr lang="en-US" b="0" i="0" dirty="0" err="1">
                <a:effectLst/>
                <a:latin typeface="Arial" panose="020B0604020202020204" pitchFamily="34" charset="0"/>
              </a:rPr>
              <a:t>tầng</a:t>
            </a:r>
            <a:r>
              <a:rPr lang="en-US" b="0" i="0" dirty="0">
                <a:effectLst/>
                <a:latin typeface="Arial" panose="020B0604020202020204" pitchFamily="34" charset="0"/>
              </a:rPr>
              <a:t> </a:t>
            </a:r>
            <a:r>
              <a:rPr lang="en-US" b="0" i="0" dirty="0" err="1">
                <a:effectLst/>
                <a:latin typeface="Arial" panose="020B0604020202020204" pitchFamily="34" charset="0"/>
              </a:rPr>
              <a:t>đang</a:t>
            </a:r>
            <a:r>
              <a:rPr lang="en-US" b="0" i="0" dirty="0">
                <a:effectLst/>
                <a:latin typeface="Arial" panose="020B0604020202020204" pitchFamily="34" charset="0"/>
              </a:rPr>
              <a:t> </a:t>
            </a:r>
            <a:r>
              <a:rPr lang="en-US" b="0" i="0" dirty="0" err="1">
                <a:effectLst/>
                <a:latin typeface="Arial" panose="020B0604020202020204" pitchFamily="34" charset="0"/>
              </a:rPr>
              <a:t>xảy</a:t>
            </a:r>
            <a:r>
              <a:rPr lang="en-US" b="0" i="0" dirty="0">
                <a:effectLst/>
                <a:latin typeface="Arial" panose="020B0604020202020204" pitchFamily="34" charset="0"/>
              </a:rPr>
              <a:t> ra </a:t>
            </a:r>
            <a:r>
              <a:rPr lang="en-US" b="0" i="0" dirty="0" err="1">
                <a:effectLst/>
                <a:latin typeface="Arial" panose="020B0604020202020204" pitchFamily="34" charset="0"/>
              </a:rPr>
              <a:t>một</a:t>
            </a:r>
            <a:r>
              <a:rPr lang="en-US" b="0" i="0" dirty="0">
                <a:effectLst/>
                <a:latin typeface="Arial" panose="020B0604020202020204" pitchFamily="34" charset="0"/>
              </a:rPr>
              <a:t> </a:t>
            </a:r>
            <a:r>
              <a:rPr lang="en-US" b="0" i="0" dirty="0" err="1">
                <a:effectLst/>
                <a:latin typeface="Arial" panose="020B0604020202020204" pitchFamily="34" charset="0"/>
              </a:rPr>
              <a:t>đám</a:t>
            </a:r>
            <a:r>
              <a:rPr lang="en-US" b="0" i="0" dirty="0">
                <a:effectLst/>
                <a:latin typeface="Arial" panose="020B0604020202020204" pitchFamily="34" charset="0"/>
              </a:rPr>
              <a:t> </a:t>
            </a:r>
            <a:r>
              <a:rPr lang="en-US" b="0" i="0" dirty="0" err="1">
                <a:effectLst/>
                <a:latin typeface="Arial" panose="020B0604020202020204" pitchFamily="34" charset="0"/>
              </a:rPr>
              <a:t>cháy</a:t>
            </a:r>
            <a:r>
              <a:rPr lang="en-US" b="0" i="0" dirty="0">
                <a:effectLst/>
                <a:latin typeface="Arial" panose="020B0604020202020204" pitchFamily="34" charset="0"/>
              </a:rPr>
              <a:t> </a:t>
            </a:r>
            <a:r>
              <a:rPr lang="en-US" b="0" i="0" dirty="0" err="1">
                <a:effectLst/>
                <a:latin typeface="Arial" panose="020B0604020202020204" pitchFamily="34" charset="0"/>
              </a:rPr>
              <a:t>lớn</a:t>
            </a:r>
            <a:r>
              <a:rPr lang="en-US" b="0" i="0" dirty="0">
                <a:effectLst/>
                <a:latin typeface="Arial" panose="020B0604020202020204" pitchFamily="34" charset="0"/>
              </a:rPr>
              <a:t>.</a:t>
            </a:r>
          </a:p>
          <a:p>
            <a:pPr algn="just"/>
            <a:r>
              <a:rPr lang="en-US" b="0" i="0" dirty="0">
                <a:effectLst/>
                <a:latin typeface="Arial" panose="020B0604020202020204" pitchFamily="34" charset="0"/>
              </a:rPr>
              <a:t>b. </a:t>
            </a:r>
            <a:r>
              <a:rPr lang="en-US" b="0" i="0" dirty="0" err="1">
                <a:effectLst/>
                <a:latin typeface="Arial" panose="020B0604020202020204" pitchFamily="34" charset="0"/>
              </a:rPr>
              <a:t>Chúng</a:t>
            </a:r>
            <a:r>
              <a:rPr lang="en-US" b="0" i="0" dirty="0">
                <a:effectLst/>
                <a:latin typeface="Arial" panose="020B0604020202020204" pitchFamily="34" charset="0"/>
              </a:rPr>
              <a:t> ta </a:t>
            </a:r>
            <a:r>
              <a:rPr lang="en-US" b="0" i="0" dirty="0" err="1">
                <a:effectLst/>
                <a:latin typeface="Arial" panose="020B0604020202020204" pitchFamily="34" charset="0"/>
              </a:rPr>
              <a:t>phải</a:t>
            </a:r>
            <a:r>
              <a:rPr lang="en-US" b="0" i="0" dirty="0">
                <a:effectLst/>
                <a:latin typeface="Arial" panose="020B0604020202020204" pitchFamily="34" charset="0"/>
              </a:rPr>
              <a:t> </a:t>
            </a:r>
            <a:r>
              <a:rPr lang="en-US" b="0" i="0" dirty="0" err="1">
                <a:effectLst/>
                <a:latin typeface="Arial" panose="020B0604020202020204" pitchFamily="34" charset="0"/>
              </a:rPr>
              <a:t>rời</a:t>
            </a:r>
            <a:r>
              <a:rPr lang="en-US" b="0" i="0" dirty="0">
                <a:effectLst/>
                <a:latin typeface="Arial" panose="020B0604020202020204" pitchFamily="34" charset="0"/>
              </a:rPr>
              <a:t> </a:t>
            </a:r>
            <a:r>
              <a:rPr lang="en-US" b="0" i="0" dirty="0" err="1">
                <a:effectLst/>
                <a:latin typeface="Arial" panose="020B0604020202020204" pitchFamily="34" charset="0"/>
              </a:rPr>
              <a:t>khỏi</a:t>
            </a:r>
            <a:r>
              <a:rPr lang="en-US" b="0" i="0" dirty="0">
                <a:effectLst/>
                <a:latin typeface="Arial" panose="020B0604020202020204" pitchFamily="34" charset="0"/>
              </a:rPr>
              <a:t> </a:t>
            </a:r>
            <a:r>
              <a:rPr lang="en-US" b="0" i="0" dirty="0" err="1">
                <a:effectLst/>
                <a:latin typeface="Arial" panose="020B0604020202020204" pitchFamily="34" charset="0"/>
              </a:rPr>
              <a:t>đám</a:t>
            </a:r>
            <a:r>
              <a:rPr lang="en-US" b="0" i="0" dirty="0">
                <a:effectLst/>
                <a:latin typeface="Arial" panose="020B0604020202020204" pitchFamily="34" charset="0"/>
              </a:rPr>
              <a:t> </a:t>
            </a:r>
            <a:r>
              <a:rPr lang="en-US" b="0" i="0" dirty="0" err="1">
                <a:effectLst/>
                <a:latin typeface="Arial" panose="020B0604020202020204" pitchFamily="34" charset="0"/>
              </a:rPr>
              <a:t>cháy</a:t>
            </a:r>
            <a:r>
              <a:rPr lang="en-US" b="0" i="0" dirty="0">
                <a:effectLst/>
                <a:latin typeface="Arial" panose="020B0604020202020204" pitchFamily="34" charset="0"/>
              </a:rPr>
              <a:t>, </a:t>
            </a:r>
            <a:r>
              <a:rPr lang="en-US" b="0" i="0" dirty="0" err="1">
                <a:effectLst/>
                <a:latin typeface="Arial" panose="020B0604020202020204" pitchFamily="34" charset="0"/>
              </a:rPr>
              <a:t>và</a:t>
            </a:r>
            <a:r>
              <a:rPr lang="en-US" b="0" i="0" dirty="0">
                <a:effectLst/>
                <a:latin typeface="Arial" panose="020B0604020202020204" pitchFamily="34" charset="0"/>
              </a:rPr>
              <a:t> </a:t>
            </a:r>
            <a:r>
              <a:rPr lang="en-US" b="0" i="0" dirty="0" err="1">
                <a:effectLst/>
                <a:latin typeface="Arial" panose="020B0604020202020204" pitchFamily="34" charset="0"/>
              </a:rPr>
              <a:t>gọi</a:t>
            </a:r>
            <a:r>
              <a:rPr lang="en-US" b="0" i="0" dirty="0">
                <a:effectLst/>
                <a:latin typeface="Arial" panose="020B0604020202020204" pitchFamily="34" charset="0"/>
              </a:rPr>
              <a:t> </a:t>
            </a:r>
            <a:r>
              <a:rPr lang="en-US" b="0" i="0" dirty="0" err="1">
                <a:effectLst/>
                <a:latin typeface="Arial" panose="020B0604020202020204" pitchFamily="34" charset="0"/>
              </a:rPr>
              <a:t>cho</a:t>
            </a:r>
            <a:r>
              <a:rPr lang="en-US" b="0" i="0" dirty="0">
                <a:effectLst/>
                <a:latin typeface="Arial" panose="020B0604020202020204" pitchFamily="34" charset="0"/>
              </a:rPr>
              <a:t> </a:t>
            </a:r>
            <a:r>
              <a:rPr lang="en-US" b="0" i="0" dirty="0" err="1">
                <a:effectLst/>
                <a:latin typeface="Arial" panose="020B0604020202020204" pitchFamily="34" charset="0"/>
              </a:rPr>
              <a:t>lính</a:t>
            </a:r>
            <a:r>
              <a:rPr lang="en-US" b="0" i="0" dirty="0">
                <a:effectLst/>
                <a:latin typeface="Arial" panose="020B0604020202020204" pitchFamily="34" charset="0"/>
              </a:rPr>
              <a:t> </a:t>
            </a:r>
            <a:r>
              <a:rPr lang="en-US" b="0" i="0" dirty="0" err="1">
                <a:effectLst/>
                <a:latin typeface="Arial" panose="020B0604020202020204" pitchFamily="34" charset="0"/>
              </a:rPr>
              <a:t>cứu</a:t>
            </a:r>
            <a:r>
              <a:rPr lang="en-US" b="0" i="0" dirty="0">
                <a:effectLst/>
                <a:latin typeface="Arial" panose="020B0604020202020204" pitchFamily="34" charset="0"/>
              </a:rPr>
              <a:t> </a:t>
            </a:r>
            <a:r>
              <a:rPr lang="en-US" b="0" i="0" dirty="0" err="1">
                <a:effectLst/>
                <a:latin typeface="Arial" panose="020B0604020202020204" pitchFamily="34" charset="0"/>
              </a:rPr>
              <a:t>hỏa</a:t>
            </a:r>
            <a:r>
              <a:rPr lang="en-US" b="0" i="0" dirty="0">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5</a:t>
            </a:fld>
            <a:endParaRPr lang="en-US"/>
          </a:p>
        </p:txBody>
      </p:sp>
    </p:spTree>
    <p:extLst>
      <p:ext uri="{BB962C8B-B14F-4D97-AF65-F5344CB8AC3E}">
        <p14:creationId xmlns:p14="http://schemas.microsoft.com/office/powerpoint/2010/main" val="3962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c. Em nghĩ những người lính cứu hỏa rất nhanh nhẹn và dũng cảm.</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21</a:t>
            </a:fld>
            <a:endParaRPr lang="en-US"/>
          </a:p>
        </p:txBody>
      </p:sp>
    </p:spTree>
    <p:extLst>
      <p:ext uri="{BB962C8B-B14F-4D97-AF65-F5344CB8AC3E}">
        <p14:creationId xmlns:p14="http://schemas.microsoft.com/office/powerpoint/2010/main" val="2921827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E5E2-E70B-48DC-B9DB-997D74FD3149}"/>
              </a:ext>
            </a:extLst>
          </p:cNvPr>
          <p:cNvPicPr>
            <a:picLocks noChangeAspect="1"/>
          </p:cNvPicPr>
          <p:nvPr userDrawn="1"/>
        </p:nvPicPr>
        <p:blipFill>
          <a:blip r:embed="rId2"/>
          <a:stretch>
            <a:fillRect/>
          </a:stretch>
        </p:blipFill>
        <p:spPr>
          <a:xfrm>
            <a:off x="2244842" y="2753298"/>
            <a:ext cx="8858256" cy="1981372"/>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9B681BC1-6B86-45A9-9D51-69CE21A4FEED}"/>
              </a:ext>
            </a:extLst>
          </p:cNvPr>
          <p:cNvPicPr>
            <a:picLocks noChangeAspect="1"/>
          </p:cNvPicPr>
          <p:nvPr userDrawn="1"/>
        </p:nvPicPr>
        <p:blipFill>
          <a:blip r:embed="rId3"/>
          <a:stretch>
            <a:fillRect/>
          </a:stretch>
        </p:blipFill>
        <p:spPr>
          <a:xfrm>
            <a:off x="1203087" y="587425"/>
            <a:ext cx="1902117"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8" name="Picture 7">
            <a:extLst>
              <a:ext uri="{FF2B5EF4-FFF2-40B4-BE49-F238E27FC236}">
                <a16:creationId xmlns:a16="http://schemas.microsoft.com/office/drawing/2014/main" id="{CEC8DABD-659F-49B1-97A2-8BB18508D774}"/>
              </a:ext>
            </a:extLst>
          </p:cNvPr>
          <p:cNvPicPr>
            <a:picLocks noChangeAspect="1"/>
          </p:cNvPicPr>
          <p:nvPr userDrawn="1"/>
        </p:nvPicPr>
        <p:blipFill>
          <a:blip r:embed="rId4"/>
          <a:stretch>
            <a:fillRect/>
          </a:stretch>
        </p:blipFill>
        <p:spPr>
          <a:xfrm>
            <a:off x="4831245" y="336619"/>
            <a:ext cx="3096904" cy="1239504"/>
          </a:xfrm>
          <a:prstGeom prst="rect">
            <a:avLst/>
          </a:prstGeom>
        </p:spPr>
      </p:pic>
      <p:pic>
        <p:nvPicPr>
          <p:cNvPr id="11" name="Picture 10">
            <a:extLst>
              <a:ext uri="{FF2B5EF4-FFF2-40B4-BE49-F238E27FC236}">
                <a16:creationId xmlns:a16="http://schemas.microsoft.com/office/drawing/2014/main" id="{75BEF45B-24AF-48EE-8ED9-E6C3B0A0C75C}"/>
              </a:ext>
            </a:extLst>
          </p:cNvPr>
          <p:cNvPicPr>
            <a:picLocks noChangeAspect="1"/>
          </p:cNvPicPr>
          <p:nvPr userDrawn="1"/>
        </p:nvPicPr>
        <p:blipFill rotWithShape="1">
          <a:blip r:embed="rId5"/>
          <a:srcRect r="39076" b="27772"/>
          <a:stretch/>
        </p:blipFill>
        <p:spPr>
          <a:xfrm>
            <a:off x="1957867" y="137912"/>
            <a:ext cx="2021281" cy="664660"/>
          </a:xfrm>
          <a:prstGeom prst="rect">
            <a:avLst/>
          </a:prstGeom>
        </p:spPr>
      </p:pic>
      <p:pic>
        <p:nvPicPr>
          <p:cNvPr id="12" name="Picture 11">
            <a:extLst>
              <a:ext uri="{FF2B5EF4-FFF2-40B4-BE49-F238E27FC236}">
                <a16:creationId xmlns:a16="http://schemas.microsoft.com/office/drawing/2014/main" id="{5FEE542F-477A-44AA-88D8-9B77596B1110}"/>
              </a:ext>
            </a:extLst>
          </p:cNvPr>
          <p:cNvPicPr>
            <a:picLocks noChangeAspect="1"/>
          </p:cNvPicPr>
          <p:nvPr userDrawn="1"/>
        </p:nvPicPr>
        <p:blipFill rotWithShape="1">
          <a:blip r:embed="rId6"/>
          <a:srcRect l="28729" t="19651" r="25218" b="36006"/>
          <a:stretch/>
        </p:blipFill>
        <p:spPr>
          <a:xfrm>
            <a:off x="2757013" y="627777"/>
            <a:ext cx="696383" cy="778991"/>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14:bounceEnd="56000">
                                          <p:cBhvr additive="base">
                                            <p:cTn id="43"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500" fill="hold"/>
                                            <p:tgtEl>
                                              <p:spTgt spid="2"/>
                                            </p:tgtEl>
                                            <p:attrNameLst>
                                              <p:attrName>ppt_x</p:attrName>
                                            </p:attrNameLst>
                                          </p:cBhvr>
                                          <p:tavLst>
                                            <p:tav tm="0">
                                              <p:val>
                                                <p:strVal val="#ppt_x"/>
                                              </p:val>
                                            </p:tav>
                                            <p:tav tm="100000">
                                              <p:val>
                                                <p:strVal val="#ppt_x"/>
                                              </p:val>
                                            </p:tav>
                                          </p:tavLst>
                                        </p:anim>
                                        <p:anim calcmode="lin" valueType="num">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0B6560E7-D93E-4310-941D-611496C4C285}"/>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8A529948-350F-429C-A5EA-630E407DFA38}"/>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21">
            <a:extLst>
              <a:ext uri="{FF2B5EF4-FFF2-40B4-BE49-F238E27FC236}">
                <a16:creationId xmlns:a16="http://schemas.microsoft.com/office/drawing/2014/main" id="{5DF2418A-53AC-4F7C-8173-923447226257}"/>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PHẠM DUYÊN">
            <a:extLst>
              <a:ext uri="{FF2B5EF4-FFF2-40B4-BE49-F238E27FC236}">
                <a16:creationId xmlns:a16="http://schemas.microsoft.com/office/drawing/2014/main" id="{EA11FCB9-16DF-41CC-816A-2460D103E2E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ED38E49A-9041-4B73-98D3-957AB88535B7}"/>
              </a:ext>
            </a:extLst>
          </p:cNvPr>
          <p:cNvPicPr>
            <a:picLocks noChangeAspect="1"/>
          </p:cNvPicPr>
          <p:nvPr userDrawn="1"/>
        </p:nvPicPr>
        <p:blipFill>
          <a:blip r:embed="rId2"/>
          <a:stretch>
            <a:fillRect/>
          </a:stretch>
        </p:blipFill>
        <p:spPr>
          <a:xfrm>
            <a:off x="4176974" y="185777"/>
            <a:ext cx="3794009" cy="1170529"/>
          </a:xfrm>
          <a:prstGeom prst="rect">
            <a:avLst/>
          </a:prstGeom>
        </p:spPr>
      </p:pic>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66A19588-8A0E-4846-8C3A-8EB49C7D590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C72A4965-2C4D-4095-8A7B-1880FD0C619A}"/>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48000"/>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48D532F8-6F7A-4BD1-96B8-A394D1C4AD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4/25/2023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34.png"/><Relationship Id="rId5" Type="http://schemas.openxmlformats.org/officeDocument/2006/relationships/image" Target="../media/image14.png"/><Relationship Id="rId10" Type="http://schemas.openxmlformats.org/officeDocument/2006/relationships/image" Target="../media/image33.svg"/><Relationship Id="rId4" Type="http://schemas.openxmlformats.org/officeDocument/2006/relationships/image" Target="../media/image13.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2DD92-12D1-F830-A9BA-AEF909E52AE8}"/>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3" name="Picture 2">
            <a:extLst>
              <a:ext uri="{FF2B5EF4-FFF2-40B4-BE49-F238E27FC236}">
                <a16:creationId xmlns:a16="http://schemas.microsoft.com/office/drawing/2014/main" id="{E797ACDC-9367-15F1-C9A0-3310AA61F33F}"/>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4" name="Picture 3">
            <a:extLst>
              <a:ext uri="{FF2B5EF4-FFF2-40B4-BE49-F238E27FC236}">
                <a16:creationId xmlns:a16="http://schemas.microsoft.com/office/drawing/2014/main" id="{C6A871BD-FD3B-3472-263F-CDEFE8600A96}"/>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5" name="矩形 7">
            <a:extLst>
              <a:ext uri="{FF2B5EF4-FFF2-40B4-BE49-F238E27FC236}">
                <a16:creationId xmlns:a16="http://schemas.microsoft.com/office/drawing/2014/main" id="{2FA2F84B-F504-3921-6906-D3AE59C1453B}"/>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6" name="矩形 7">
            <a:extLst>
              <a:ext uri="{FF2B5EF4-FFF2-40B4-BE49-F238E27FC236}">
                <a16:creationId xmlns:a16="http://schemas.microsoft.com/office/drawing/2014/main" id="{F8A446D5-21F7-5F3D-40F3-129E9EDF1518}"/>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41685057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47AD9B-E790-4B8B-AB3E-3D2DC468C40B}"/>
              </a:ext>
            </a:extLst>
          </p:cNvPr>
          <p:cNvSpPr txBox="1"/>
          <p:nvPr/>
        </p:nvSpPr>
        <p:spPr>
          <a:xfrm>
            <a:off x="463382" y="3929413"/>
            <a:ext cx="11139827" cy="2308324"/>
          </a:xfrm>
          <a:prstGeom prst="rect">
            <a:avLst/>
          </a:prstGeom>
          <a:noFill/>
        </p:spPr>
        <p:txBody>
          <a:bodyPr wrap="square">
            <a:spAutoFit/>
          </a:bodyPr>
          <a:lstStyle/>
          <a:p>
            <a:pPr indent="461963" algn="just"/>
            <a:r>
              <a:rPr lang="vi-VN" sz="4800" dirty="0">
                <a:latin typeface="Arial-Rounded" panose="020B0500000000000000" pitchFamily="34" charset="0"/>
                <a:ea typeface="Arial-Rounded" panose="020B0500000000000000" pitchFamily="34" charset="0"/>
                <a:cs typeface="Arial-Rounded" panose="020B0500000000000000" pitchFamily="34" charset="0"/>
              </a:rPr>
              <a:t>Những chiếc xe cứu hỏa màu đỏ chứa đầy nước, bật đèn báo hiệu, rú còi chạy như bay đến nơi có cháy.</a:t>
            </a:r>
            <a:endParaRPr lang="vi-VN"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85CA078A-E396-460A-9BE1-4A7FB2E7E845}"/>
              </a:ext>
            </a:extLst>
          </p:cNvPr>
          <p:cNvSpPr txBox="1"/>
          <p:nvPr/>
        </p:nvSpPr>
        <p:spPr>
          <a:xfrm>
            <a:off x="463383" y="1462799"/>
            <a:ext cx="11139827" cy="2308324"/>
          </a:xfrm>
          <a:prstGeom prst="rect">
            <a:avLst/>
          </a:prstGeom>
          <a:noFill/>
        </p:spPr>
        <p:txBody>
          <a:bodyPr wrap="square">
            <a:spAutoFit/>
          </a:bodyPr>
          <a:lstStyle/>
          <a:p>
            <a:pPr indent="461963" algn="just"/>
            <a:r>
              <a:rPr lang="vi-VN" sz="4800" dirty="0">
                <a:latin typeface="Arial-Rounded" panose="020B0500000000000000" pitchFamily="34" charset="0"/>
                <a:ea typeface="Arial-Rounded" panose="020B0500000000000000" pitchFamily="34" charset="0"/>
                <a:cs typeface="Arial-Rounded" panose="020B0500000000000000" pitchFamily="34" charset="0"/>
              </a:rPr>
              <a:t>Những người lính cứu hỏa lập tức mặc quần áo chữa cháy, đi ủng, đeo găng, đội mũ rồi lao ra xe.</a:t>
            </a:r>
            <a:endParaRPr lang="vi-VN"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4DEDB27-3CD0-4AE2-82AB-92DB657E7BC6}"/>
              </a:ext>
            </a:extLst>
          </p:cNvPr>
          <p:cNvCxnSpPr/>
          <p:nvPr/>
        </p:nvCxnSpPr>
        <p:spPr>
          <a:xfrm flipH="1">
            <a:off x="8110777" y="1599590"/>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CAF15-3EE1-491E-9E34-1CF29953B8B1}"/>
              </a:ext>
            </a:extLst>
          </p:cNvPr>
          <p:cNvCxnSpPr/>
          <p:nvPr/>
        </p:nvCxnSpPr>
        <p:spPr>
          <a:xfrm flipH="1">
            <a:off x="5728542" y="23026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8BCF1A5-5D72-469A-8A25-002EBF209C28}"/>
              </a:ext>
            </a:extLst>
          </p:cNvPr>
          <p:cNvGrpSpPr/>
          <p:nvPr/>
        </p:nvGrpSpPr>
        <p:grpSpPr>
          <a:xfrm>
            <a:off x="4639034" y="3059365"/>
            <a:ext cx="249979" cy="628593"/>
            <a:chOff x="3075709" y="1064527"/>
            <a:chExt cx="324390" cy="826618"/>
          </a:xfrm>
        </p:grpSpPr>
        <p:cxnSp>
          <p:nvCxnSpPr>
            <p:cNvPr id="18" name="Straight Connector 17">
              <a:extLst>
                <a:ext uri="{FF2B5EF4-FFF2-40B4-BE49-F238E27FC236}">
                  <a16:creationId xmlns:a16="http://schemas.microsoft.com/office/drawing/2014/main" id="{56A4ADC1-648C-4AAD-B2F0-6128AC6F9AA9}"/>
                </a:ext>
              </a:extLst>
            </p:cNvPr>
            <p:cNvCxnSpPr/>
            <p:nvPr/>
          </p:nvCxnSpPr>
          <p:spPr>
            <a:xfrm flipH="1">
              <a:off x="3075709" y="1064527"/>
              <a:ext cx="226747"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165DAE-6DB4-4076-82D1-A75D2EC9611F}"/>
                </a:ext>
              </a:extLst>
            </p:cNvPr>
            <p:cNvCxnSpPr/>
            <p:nvPr/>
          </p:nvCxnSpPr>
          <p:spPr>
            <a:xfrm flipH="1">
              <a:off x="3173351" y="1064527"/>
              <a:ext cx="226748"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486B0A5D-085E-4DE5-A723-C9AAB6F96B2B}"/>
              </a:ext>
            </a:extLst>
          </p:cNvPr>
          <p:cNvPicPr>
            <a:picLocks noChangeAspect="1"/>
          </p:cNvPicPr>
          <p:nvPr/>
        </p:nvPicPr>
        <p:blipFill>
          <a:blip r:embed="rId2"/>
          <a:stretch>
            <a:fillRect/>
          </a:stretch>
        </p:blipFill>
        <p:spPr>
          <a:xfrm>
            <a:off x="2563626" y="270592"/>
            <a:ext cx="7555907" cy="1365942"/>
          </a:xfrm>
          <a:prstGeom prst="rect">
            <a:avLst/>
          </a:prstGeom>
        </p:spPr>
      </p:pic>
      <p:cxnSp>
        <p:nvCxnSpPr>
          <p:cNvPr id="13" name="Straight Connector 12">
            <a:extLst>
              <a:ext uri="{FF2B5EF4-FFF2-40B4-BE49-F238E27FC236}">
                <a16:creationId xmlns:a16="http://schemas.microsoft.com/office/drawing/2014/main" id="{3B61EE91-93B4-4847-9C24-3F05BE78F612}"/>
              </a:ext>
            </a:extLst>
          </p:cNvPr>
          <p:cNvCxnSpPr/>
          <p:nvPr/>
        </p:nvCxnSpPr>
        <p:spPr>
          <a:xfrm flipH="1">
            <a:off x="7723596" y="23026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05310B-0DE9-4718-B502-CF5FF03F09C2}"/>
              </a:ext>
            </a:extLst>
          </p:cNvPr>
          <p:cNvCxnSpPr/>
          <p:nvPr/>
        </p:nvCxnSpPr>
        <p:spPr>
          <a:xfrm flipH="1">
            <a:off x="10549923" y="23026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B64E82-477D-4040-A4AC-4C1D90BC5259}"/>
              </a:ext>
            </a:extLst>
          </p:cNvPr>
          <p:cNvCxnSpPr/>
          <p:nvPr/>
        </p:nvCxnSpPr>
        <p:spPr>
          <a:xfrm flipH="1">
            <a:off x="10018464" y="4055857"/>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A9F8D7-A714-47B6-AA1D-1CE35834ABC3}"/>
              </a:ext>
            </a:extLst>
          </p:cNvPr>
          <p:cNvCxnSpPr/>
          <p:nvPr/>
        </p:nvCxnSpPr>
        <p:spPr>
          <a:xfrm flipH="1">
            <a:off x="3212001" y="4758931"/>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0B52AAF-2DA6-41BA-A7A3-06C70160C6B0}"/>
              </a:ext>
            </a:extLst>
          </p:cNvPr>
          <p:cNvGrpSpPr/>
          <p:nvPr/>
        </p:nvGrpSpPr>
        <p:grpSpPr>
          <a:xfrm>
            <a:off x="6916172" y="5515632"/>
            <a:ext cx="249979" cy="628593"/>
            <a:chOff x="3075709" y="1064527"/>
            <a:chExt cx="324390" cy="826618"/>
          </a:xfrm>
        </p:grpSpPr>
        <p:cxnSp>
          <p:nvCxnSpPr>
            <p:cNvPr id="24" name="Straight Connector 23">
              <a:extLst>
                <a:ext uri="{FF2B5EF4-FFF2-40B4-BE49-F238E27FC236}">
                  <a16:creationId xmlns:a16="http://schemas.microsoft.com/office/drawing/2014/main" id="{E2050571-3C7E-4D5D-9929-B19BB03293EB}"/>
                </a:ext>
              </a:extLst>
            </p:cNvPr>
            <p:cNvCxnSpPr/>
            <p:nvPr/>
          </p:nvCxnSpPr>
          <p:spPr>
            <a:xfrm flipH="1">
              <a:off x="3075709" y="1064527"/>
              <a:ext cx="226747"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269AF9-91B9-468B-B7A1-C7F5017B36BA}"/>
                </a:ext>
              </a:extLst>
            </p:cNvPr>
            <p:cNvCxnSpPr/>
            <p:nvPr/>
          </p:nvCxnSpPr>
          <p:spPr>
            <a:xfrm flipH="1">
              <a:off x="3173351" y="1064527"/>
              <a:ext cx="226748"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008308EC-4B57-4D9B-B8C2-E0DB68EFEABD}"/>
              </a:ext>
            </a:extLst>
          </p:cNvPr>
          <p:cNvCxnSpPr/>
          <p:nvPr/>
        </p:nvCxnSpPr>
        <p:spPr>
          <a:xfrm flipH="1">
            <a:off x="8365903" y="4758931"/>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A980F9-C61D-3E62-3FC8-9693D50CC692}"/>
              </a:ext>
            </a:extLst>
          </p:cNvPr>
          <p:cNvCxnSpPr/>
          <p:nvPr/>
        </p:nvCxnSpPr>
        <p:spPr>
          <a:xfrm flipH="1">
            <a:off x="1390683" y="30593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5A0426-3965-9459-D1D7-14A6AA083361}"/>
              </a:ext>
            </a:extLst>
          </p:cNvPr>
          <p:cNvCxnSpPr/>
          <p:nvPr/>
        </p:nvCxnSpPr>
        <p:spPr>
          <a:xfrm flipH="1">
            <a:off x="10119533" y="481089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56433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lập tức mặc quần áo chữa cháy, đi ủng, đeo găng, đội mũ rồi lao ra xe. </a:t>
            </a:r>
            <a:endParaRPr lang="en-US" sz="3500" dirty="0">
              <a:latin typeface="Arial-Rounded" panose="020B0500000000000000" pitchFamily="34" charset="0"/>
              <a:ea typeface="Arial-Rounded" panose="020B0500000000000000" pitchFamily="34" charset="0"/>
              <a:cs typeface="Arial-Rounded" panose="020B0500000000000000" pitchFamily="34" charset="0"/>
            </a:endParaRP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Những chiếc xe cứu hỏa màu đỏ chứa đầy nước, bật đèn báo hiệu, rú còi chạy như bay đến nơi có cháy. Tại đây, ngọn lửa mỗi lúc một lớn. Những người lính cứu hỏa nhanh chóng dùng vòi phun nước dập tắt 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1F6EFF79-D122-49CE-8F34-3727302535D4}"/>
              </a:ext>
            </a:extLst>
          </p:cNvPr>
          <p:cNvPicPr>
            <a:picLocks noChangeAspect="1"/>
          </p:cNvPicPr>
          <p:nvPr/>
        </p:nvPicPr>
        <p:blipFill rotWithShape="1">
          <a:blip r:embed="rId2"/>
          <a:srcRect l="20762" t="12636" r="18835" b="29239"/>
          <a:stretch/>
        </p:blipFill>
        <p:spPr>
          <a:xfrm>
            <a:off x="139809" y="1228543"/>
            <a:ext cx="504497" cy="549267"/>
          </a:xfrm>
          <a:prstGeom prst="rect">
            <a:avLst/>
          </a:prstGeom>
        </p:spPr>
      </p:pic>
      <p:pic>
        <p:nvPicPr>
          <p:cNvPr id="11" name="Picture 10">
            <a:extLst>
              <a:ext uri="{FF2B5EF4-FFF2-40B4-BE49-F238E27FC236}">
                <a16:creationId xmlns:a16="http://schemas.microsoft.com/office/drawing/2014/main" id="{0A30011E-ABAF-4DBA-9FBB-A58DF26DD227}"/>
              </a:ext>
            </a:extLst>
          </p:cNvPr>
          <p:cNvPicPr>
            <a:picLocks noChangeAspect="1"/>
          </p:cNvPicPr>
          <p:nvPr/>
        </p:nvPicPr>
        <p:blipFill rotWithShape="1">
          <a:blip r:embed="rId3"/>
          <a:srcRect l="19799" t="15984" r="19799" b="25890"/>
          <a:stretch/>
        </p:blipFill>
        <p:spPr>
          <a:xfrm>
            <a:off x="139809" y="2342958"/>
            <a:ext cx="504497" cy="549268"/>
          </a:xfrm>
          <a:prstGeom prst="rect">
            <a:avLst/>
          </a:prstGeom>
        </p:spPr>
      </p:pic>
      <p:pic>
        <p:nvPicPr>
          <p:cNvPr id="12" name="Picture 11">
            <a:extLst>
              <a:ext uri="{FF2B5EF4-FFF2-40B4-BE49-F238E27FC236}">
                <a16:creationId xmlns:a16="http://schemas.microsoft.com/office/drawing/2014/main" id="{19639A33-E121-41E8-89E5-1E55D0F51C16}"/>
              </a:ext>
            </a:extLst>
          </p:cNvPr>
          <p:cNvPicPr>
            <a:picLocks noChangeAspect="1"/>
          </p:cNvPicPr>
          <p:nvPr/>
        </p:nvPicPr>
        <p:blipFill rotWithShape="1">
          <a:blip r:embed="rId4"/>
          <a:srcRect l="13976" t="11560" r="18072" b="22677"/>
          <a:stretch/>
        </p:blipFill>
        <p:spPr>
          <a:xfrm>
            <a:off x="88716" y="4992540"/>
            <a:ext cx="567559" cy="621437"/>
          </a:xfrm>
          <a:prstGeom prst="rect">
            <a:avLst/>
          </a:prstGeom>
        </p:spPr>
      </p:pic>
    </p:spTree>
    <p:extLst>
      <p:ext uri="{BB962C8B-B14F-4D97-AF65-F5344CB8AC3E}">
        <p14:creationId xmlns:p14="http://schemas.microsoft.com/office/powerpoint/2010/main" val="389982419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909416"/>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3079924"/>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01</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260882" y="2930830"/>
            <a:ext cx="24316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cứu</a:t>
            </a:r>
            <a:r>
              <a:rPr lang="en-US" altLang="zh-CN" sz="5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hỏa</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256513" y="3044170"/>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3" name="TextBox 82">
            <a:extLst>
              <a:ext uri="{FF2B5EF4-FFF2-40B4-BE49-F238E27FC236}">
                <a16:creationId xmlns:a16="http://schemas.microsoft.com/office/drawing/2014/main" id="{EE3A2325-1BE4-4440-9D0C-54ED12124F90}"/>
              </a:ext>
            </a:extLst>
          </p:cNvPr>
          <p:cNvSpPr txBox="1"/>
          <p:nvPr/>
        </p:nvSpPr>
        <p:spPr>
          <a:xfrm>
            <a:off x="2218685" y="2145999"/>
            <a:ext cx="3717435" cy="2431435"/>
          </a:xfrm>
          <a:prstGeom prst="rect">
            <a:avLst/>
          </a:prstGeom>
          <a:noFill/>
        </p:spPr>
        <p:txBody>
          <a:bodyPr wrap="square" rtlCol="0">
            <a:spAutoFit/>
          </a:bodyPr>
          <a:lstStyle/>
          <a:p>
            <a:pPr algn="ct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ngăn</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chặn</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dập</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tắt</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đám</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cháy</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mong</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muốn</a:t>
            </a:r>
            <a:endParaRPr lang="en-US" sz="3800" b="1" spc="3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5" name="Picture 84">
            <a:extLst>
              <a:ext uri="{FF2B5EF4-FFF2-40B4-BE49-F238E27FC236}">
                <a16:creationId xmlns:a16="http://schemas.microsoft.com/office/drawing/2014/main" id="{7AEC602A-A1C4-4253-8EEC-2BB91D3D8A19}"/>
              </a:ext>
            </a:extLst>
          </p:cNvPr>
          <p:cNvPicPr>
            <a:picLocks noChangeAspect="1"/>
          </p:cNvPicPr>
          <p:nvPr/>
        </p:nvPicPr>
        <p:blipFill>
          <a:blip r:embed="rId2"/>
          <a:stretch>
            <a:fillRect/>
          </a:stretch>
        </p:blipFill>
        <p:spPr>
          <a:xfrm>
            <a:off x="3314326" y="5862566"/>
            <a:ext cx="5563347" cy="948729"/>
          </a:xfrm>
          <a:prstGeom prst="rect">
            <a:avLst/>
          </a:prstGeom>
        </p:spPr>
      </p:pic>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3"/>
          <a:stretch>
            <a:fillRect/>
          </a:stretch>
        </p:blipFill>
        <p:spPr>
          <a:xfrm>
            <a:off x="2927186" y="4662978"/>
            <a:ext cx="2341067" cy="109738"/>
          </a:xfrm>
          <a:prstGeom prst="rect">
            <a:avLst/>
          </a:prstGeom>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EE3A2325-1BE4-4440-9D0C-54ED12124F90}"/>
              </a:ext>
            </a:extLst>
          </p:cNvPr>
          <p:cNvSpPr txBox="1"/>
          <p:nvPr/>
        </p:nvSpPr>
        <p:spPr>
          <a:xfrm>
            <a:off x="2117243" y="2184240"/>
            <a:ext cx="3988299" cy="2062103"/>
          </a:xfrm>
          <a:prstGeom prst="rect">
            <a:avLst/>
          </a:prstGeom>
          <a:noFill/>
        </p:spPr>
        <p:txBody>
          <a:bodyPr wrap="square" rtlCol="0">
            <a:spAutoFit/>
          </a:bodyPr>
          <a:lstStyle/>
          <a:p>
            <a:pPr algn="ctr"/>
            <a:r>
              <a:rPr lang="vi-VN" sz="3200" dirty="0">
                <a:latin typeface="Arial-Rounded" panose="020B0500000000000000" pitchFamily="34" charset="0"/>
                <a:ea typeface="Arial-Rounded" panose="020B0500000000000000" pitchFamily="34" charset="0"/>
                <a:cs typeface="Arial-Rounded" panose="020B0500000000000000" pitchFamily="34" charset="0"/>
              </a:rPr>
              <a:t>giày cổ cao đến gần hoặc quá đầu gối, dùng để đi trong mưa, nước, lội bùn,...</a:t>
            </a:r>
            <a:endParaRPr lang="en-US" sz="3200" b="1" spc="3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752397"/>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2922905"/>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02</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362324" y="2759899"/>
            <a:ext cx="24316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5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ủng</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256513" y="2887151"/>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2"/>
          <a:stretch>
            <a:fillRect/>
          </a:stretch>
        </p:blipFill>
        <p:spPr>
          <a:xfrm>
            <a:off x="2914580" y="4299612"/>
            <a:ext cx="2341067" cy="109738"/>
          </a:xfrm>
          <a:prstGeom prst="rect">
            <a:avLst/>
          </a:prstGeom>
        </p:spPr>
      </p:pic>
      <p:pic>
        <p:nvPicPr>
          <p:cNvPr id="5" name="Picture 4" descr="A picture containing yellow, footwear&#10;&#10;Description automatically generated">
            <a:extLst>
              <a:ext uri="{FF2B5EF4-FFF2-40B4-BE49-F238E27FC236}">
                <a16:creationId xmlns:a16="http://schemas.microsoft.com/office/drawing/2014/main" id="{816226A9-4C1A-44D9-964E-4CBB04418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487" y="4354481"/>
            <a:ext cx="3557810" cy="2371315"/>
          </a:xfrm>
          <a:prstGeom prst="rect">
            <a:avLst/>
          </a:prstGeom>
        </p:spPr>
      </p:pic>
    </p:spTree>
    <p:extLst>
      <p:ext uri="{BB962C8B-B14F-4D97-AF65-F5344CB8AC3E}">
        <p14:creationId xmlns:p14="http://schemas.microsoft.com/office/powerpoint/2010/main" val="9409685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909416"/>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3079924"/>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03</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114094" y="2923722"/>
            <a:ext cx="253305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găng</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095740" y="3044170"/>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3" name="TextBox 82">
            <a:extLst>
              <a:ext uri="{FF2B5EF4-FFF2-40B4-BE49-F238E27FC236}">
                <a16:creationId xmlns:a16="http://schemas.microsoft.com/office/drawing/2014/main" id="{EE3A2325-1BE4-4440-9D0C-54ED12124F90}"/>
              </a:ext>
            </a:extLst>
          </p:cNvPr>
          <p:cNvSpPr txBox="1"/>
          <p:nvPr/>
        </p:nvSpPr>
        <p:spPr>
          <a:xfrm>
            <a:off x="1900969" y="2525536"/>
            <a:ext cx="4327638" cy="1754326"/>
          </a:xfrm>
          <a:prstGeom prst="rect">
            <a:avLst/>
          </a:prstGeom>
          <a:noFill/>
        </p:spPr>
        <p:txBody>
          <a:bodyPr wrap="square" rtlCol="0">
            <a:spAutoFit/>
          </a:bodyPr>
          <a:lstStyle/>
          <a:p>
            <a:pPr algn="ctr"/>
            <a:r>
              <a:rPr lang="vi-VN" sz="36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dụng cụ chuyên (cho lính cứu hoả) đeo vào tay, chống được cháy</a:t>
            </a:r>
            <a:endParaRPr lang="en-US" sz="3600" b="1" spc="3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2"/>
          <a:stretch>
            <a:fillRect/>
          </a:stretch>
        </p:blipFill>
        <p:spPr>
          <a:xfrm>
            <a:off x="2894255" y="4306104"/>
            <a:ext cx="2341067" cy="109738"/>
          </a:xfrm>
          <a:prstGeom prst="rect">
            <a:avLst/>
          </a:prstGeom>
        </p:spPr>
      </p:pic>
      <p:pic>
        <p:nvPicPr>
          <p:cNvPr id="13" name="Picture 12">
            <a:extLst>
              <a:ext uri="{FF2B5EF4-FFF2-40B4-BE49-F238E27FC236}">
                <a16:creationId xmlns:a16="http://schemas.microsoft.com/office/drawing/2014/main" id="{A281BC3A-224A-4669-BB2A-E15ADF025A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53171" y="4306104"/>
            <a:ext cx="2371315" cy="2371315"/>
          </a:xfrm>
          <a:prstGeom prst="rect">
            <a:avLst/>
          </a:prstGeom>
        </p:spPr>
      </p:pic>
    </p:spTree>
    <p:extLst>
      <p:ext uri="{BB962C8B-B14F-4D97-AF65-F5344CB8AC3E}">
        <p14:creationId xmlns:p14="http://schemas.microsoft.com/office/powerpoint/2010/main" val="275359191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909416"/>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3079924"/>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04</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283594" y="2561925"/>
            <a:ext cx="243161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hoả</a:t>
            </a:r>
            <a:r>
              <a:rPr lang="en-US" altLang="zh-CN" sz="5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hoạn</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256513" y="2969522"/>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3" name="TextBox 82">
            <a:extLst>
              <a:ext uri="{FF2B5EF4-FFF2-40B4-BE49-F238E27FC236}">
                <a16:creationId xmlns:a16="http://schemas.microsoft.com/office/drawing/2014/main" id="{EE3A2325-1BE4-4440-9D0C-54ED12124F90}"/>
              </a:ext>
            </a:extLst>
          </p:cNvPr>
          <p:cNvSpPr txBox="1"/>
          <p:nvPr/>
        </p:nvSpPr>
        <p:spPr>
          <a:xfrm>
            <a:off x="2067864" y="2819633"/>
            <a:ext cx="4142612" cy="769441"/>
          </a:xfrm>
          <a:prstGeom prst="rect">
            <a:avLst/>
          </a:prstGeom>
          <a:noFill/>
        </p:spPr>
        <p:txBody>
          <a:bodyPr wrap="square" rtlCol="0">
            <a:spAutoFit/>
          </a:bodyPr>
          <a:lstStyle/>
          <a:p>
            <a:pPr algn="ct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nạn cháy</a:t>
            </a:r>
            <a:endParaRPr lang="en-US" sz="4400" b="1" spc="3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2"/>
          <a:stretch>
            <a:fillRect/>
          </a:stretch>
        </p:blipFill>
        <p:spPr>
          <a:xfrm>
            <a:off x="2968636" y="3690559"/>
            <a:ext cx="2341067" cy="109738"/>
          </a:xfrm>
          <a:prstGeom prst="rect">
            <a:avLst/>
          </a:prstGeom>
        </p:spPr>
      </p:pic>
      <p:pic>
        <p:nvPicPr>
          <p:cNvPr id="4" name="Picture 3">
            <a:extLst>
              <a:ext uri="{FF2B5EF4-FFF2-40B4-BE49-F238E27FC236}">
                <a16:creationId xmlns:a16="http://schemas.microsoft.com/office/drawing/2014/main" id="{7DBFD2CC-EA88-47A0-BE84-CCFED7DA1C82}"/>
              </a:ext>
            </a:extLst>
          </p:cNvPr>
          <p:cNvPicPr>
            <a:picLocks noChangeAspect="1"/>
          </p:cNvPicPr>
          <p:nvPr/>
        </p:nvPicPr>
        <p:blipFill>
          <a:blip r:embed="rId3"/>
          <a:stretch>
            <a:fillRect/>
          </a:stretch>
        </p:blipFill>
        <p:spPr>
          <a:xfrm>
            <a:off x="1256513" y="4033708"/>
            <a:ext cx="5515019" cy="2374621"/>
          </a:xfrm>
          <a:prstGeom prst="rect">
            <a:avLst/>
          </a:prstGeom>
          <a:ln>
            <a:noFill/>
          </a:ln>
          <a:effectLst>
            <a:softEdge rad="112500"/>
          </a:effectLst>
        </p:spPr>
      </p:pic>
    </p:spTree>
    <p:extLst>
      <p:ext uri="{BB962C8B-B14F-4D97-AF65-F5344CB8AC3E}">
        <p14:creationId xmlns:p14="http://schemas.microsoft.com/office/powerpoint/2010/main" val="97651617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lập tức mặc quần áo chữa cháy, đi ủng, đeo găng, đội mũ rồi lao ra xe. </a:t>
            </a:r>
            <a:endParaRPr lang="en-US" sz="3500" dirty="0">
              <a:latin typeface="Arial-Rounded" panose="020B0500000000000000" pitchFamily="34" charset="0"/>
              <a:ea typeface="Arial-Rounded" panose="020B0500000000000000" pitchFamily="34" charset="0"/>
              <a:cs typeface="Arial-Rounded" panose="020B0500000000000000" pitchFamily="34" charset="0"/>
            </a:endParaRP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Những chiếc xe cứu hỏa màu đỏ chứa đầy nước, bật đèn báo hiệu, rú còi chạy như bay đến nơi có cháy. Tại đây, ngọn lửa mỗi lúc một lớn. Những người lính cứu hỏa nhanh chóng dùng vòi phun nước dập tắt 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1F6EFF79-D122-49CE-8F34-3727302535D4}"/>
              </a:ext>
            </a:extLst>
          </p:cNvPr>
          <p:cNvPicPr>
            <a:picLocks noChangeAspect="1"/>
          </p:cNvPicPr>
          <p:nvPr/>
        </p:nvPicPr>
        <p:blipFill rotWithShape="1">
          <a:blip r:embed="rId2"/>
          <a:srcRect l="20762" t="12636" r="18835" b="29239"/>
          <a:stretch/>
        </p:blipFill>
        <p:spPr>
          <a:xfrm>
            <a:off x="139809" y="1228543"/>
            <a:ext cx="504497" cy="549267"/>
          </a:xfrm>
          <a:prstGeom prst="rect">
            <a:avLst/>
          </a:prstGeom>
        </p:spPr>
      </p:pic>
      <p:pic>
        <p:nvPicPr>
          <p:cNvPr id="11" name="Picture 10">
            <a:extLst>
              <a:ext uri="{FF2B5EF4-FFF2-40B4-BE49-F238E27FC236}">
                <a16:creationId xmlns:a16="http://schemas.microsoft.com/office/drawing/2014/main" id="{0A30011E-ABAF-4DBA-9FBB-A58DF26DD227}"/>
              </a:ext>
            </a:extLst>
          </p:cNvPr>
          <p:cNvPicPr>
            <a:picLocks noChangeAspect="1"/>
          </p:cNvPicPr>
          <p:nvPr/>
        </p:nvPicPr>
        <p:blipFill rotWithShape="1">
          <a:blip r:embed="rId3"/>
          <a:srcRect l="19799" t="15984" r="19799" b="25890"/>
          <a:stretch/>
        </p:blipFill>
        <p:spPr>
          <a:xfrm>
            <a:off x="139809" y="2342958"/>
            <a:ext cx="504497" cy="549268"/>
          </a:xfrm>
          <a:prstGeom prst="rect">
            <a:avLst/>
          </a:prstGeom>
        </p:spPr>
      </p:pic>
      <p:pic>
        <p:nvPicPr>
          <p:cNvPr id="12" name="Picture 11">
            <a:extLst>
              <a:ext uri="{FF2B5EF4-FFF2-40B4-BE49-F238E27FC236}">
                <a16:creationId xmlns:a16="http://schemas.microsoft.com/office/drawing/2014/main" id="{19639A33-E121-41E8-89E5-1E55D0F51C16}"/>
              </a:ext>
            </a:extLst>
          </p:cNvPr>
          <p:cNvPicPr>
            <a:picLocks noChangeAspect="1"/>
          </p:cNvPicPr>
          <p:nvPr/>
        </p:nvPicPr>
        <p:blipFill rotWithShape="1">
          <a:blip r:embed="rId4"/>
          <a:srcRect l="13976" t="11560" r="18072" b="22677"/>
          <a:stretch/>
        </p:blipFill>
        <p:spPr>
          <a:xfrm>
            <a:off x="88716" y="4992540"/>
            <a:ext cx="567559" cy="621437"/>
          </a:xfrm>
          <a:prstGeom prst="rect">
            <a:avLst/>
          </a:prstGeom>
        </p:spPr>
      </p:pic>
    </p:spTree>
    <p:extLst>
      <p:ext uri="{BB962C8B-B14F-4D97-AF65-F5344CB8AC3E}">
        <p14:creationId xmlns:p14="http://schemas.microsoft.com/office/powerpoint/2010/main" val="24665935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4" name="Picture 3">
            <a:extLst>
              <a:ext uri="{FF2B5EF4-FFF2-40B4-BE49-F238E27FC236}">
                <a16:creationId xmlns:a16="http://schemas.microsoft.com/office/drawing/2014/main" id="{12B4C3A9-86A0-43E1-BF81-96C48E77A9E7}"/>
              </a:ext>
            </a:extLst>
          </p:cNvPr>
          <p:cNvPicPr>
            <a:picLocks noChangeAspect="1"/>
          </p:cNvPicPr>
          <p:nvPr/>
        </p:nvPicPr>
        <p:blipFill>
          <a:blip r:embed="rId7"/>
          <a:stretch>
            <a:fillRect/>
          </a:stretch>
        </p:blipFill>
        <p:spPr>
          <a:xfrm>
            <a:off x="2445100" y="3939545"/>
            <a:ext cx="7142923" cy="1926503"/>
          </a:xfrm>
          <a:prstGeom prst="rect">
            <a:avLst/>
          </a:prstGeom>
        </p:spPr>
      </p:pic>
    </p:spTree>
    <p:extLst>
      <p:ext uri="{BB962C8B-B14F-4D97-AF65-F5344CB8AC3E}">
        <p14:creationId xmlns:p14="http://schemas.microsoft.com/office/powerpoint/2010/main" val="33577418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944846"/>
            <a:ext cx="11327259" cy="1754326"/>
          </a:xfrm>
          <a:prstGeom prst="rect">
            <a:avLst/>
          </a:prstGeom>
        </p:spPr>
        <p:txBody>
          <a:bodyPr wrap="square">
            <a:spAutoFit/>
          </a:bodyPr>
          <a:lstStyle/>
          <a:p>
            <a:pPr algn="just"/>
            <a:r>
              <a:rPr lang="vi-VN" sz="54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a. Trang phục của lính cứu hỏa gồm những gì?</a:t>
            </a:r>
          </a:p>
        </p:txBody>
      </p:sp>
      <p:sp>
        <p:nvSpPr>
          <p:cNvPr id="8" name="8">
            <a:extLst>
              <a:ext uri="{FF2B5EF4-FFF2-40B4-BE49-F238E27FC236}">
                <a16:creationId xmlns:a16="http://schemas.microsoft.com/office/drawing/2014/main" id="{AC790785-5CA6-40EA-BDCE-259906A53317}"/>
              </a:ext>
            </a:extLst>
          </p:cNvPr>
          <p:cNvSpPr/>
          <p:nvPr/>
        </p:nvSpPr>
        <p:spPr>
          <a:xfrm>
            <a:off x="1209752" y="2666515"/>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a. Trang phục của lính cứu hỏa gồm: quần áo chữa cháy, ủng, găng, mũ.</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812448"/>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92BF0103-8866-4C8B-B946-867FDBC61D65}"/>
              </a:ext>
            </a:extLst>
          </p:cNvPr>
          <p:cNvPicPr>
            <a:picLocks noChangeAspect="1"/>
          </p:cNvPicPr>
          <p:nvPr/>
        </p:nvPicPr>
        <p:blipFill>
          <a:blip r:embed="rId2"/>
          <a:stretch>
            <a:fillRect/>
          </a:stretch>
        </p:blipFill>
        <p:spPr>
          <a:xfrm>
            <a:off x="3282865" y="4236175"/>
            <a:ext cx="5586439" cy="2295141"/>
          </a:xfrm>
          <a:prstGeom prst="rect">
            <a:avLst/>
          </a:prstGeom>
          <a:ln>
            <a:noFill/>
          </a:ln>
          <a:effectLst>
            <a:softEdge rad="112500"/>
          </a:effectLst>
        </p:spPr>
      </p:pic>
    </p:spTree>
    <p:extLst>
      <p:ext uri="{BB962C8B-B14F-4D97-AF65-F5344CB8AC3E}">
        <p14:creationId xmlns:p14="http://schemas.microsoft.com/office/powerpoint/2010/main" val="227552219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39365582-8322-47D8-B00C-1A7A18E197CB}"/>
              </a:ext>
            </a:extLst>
          </p:cNvPr>
          <p:cNvPicPr>
            <a:picLocks noChangeAspect="1"/>
          </p:cNvPicPr>
          <p:nvPr/>
        </p:nvPicPr>
        <p:blipFill rotWithShape="1">
          <a:blip r:embed="rId3"/>
          <a:srcRect l="5043" t="11829" r="6258" b="27091"/>
          <a:stretch/>
        </p:blipFill>
        <p:spPr>
          <a:xfrm>
            <a:off x="3132772" y="3988820"/>
            <a:ext cx="5789554" cy="1704841"/>
          </a:xfrm>
          <a:prstGeom prst="rect">
            <a:avLst/>
          </a:prstGeom>
        </p:spPr>
      </p:pic>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7"/>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7"/>
          <a:stretch>
            <a:fillRect/>
          </a:stretch>
        </p:blipFill>
        <p:spPr>
          <a:xfrm>
            <a:off x="6488644" y="6116173"/>
            <a:ext cx="4468755" cy="762066"/>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750" fill="hold"/>
                                        <p:tgtEl>
                                          <p:spTgt spid="39"/>
                                        </p:tgtEl>
                                        <p:attrNameLst>
                                          <p:attrName>ppt_w</p:attrName>
                                        </p:attrNameLst>
                                      </p:cBhvr>
                                      <p:tavLst>
                                        <p:tav tm="0">
                                          <p:val>
                                            <p:fltVal val="0"/>
                                          </p:val>
                                        </p:tav>
                                        <p:tav tm="100000">
                                          <p:val>
                                            <p:strVal val="#ppt_w"/>
                                          </p:val>
                                        </p:tav>
                                      </p:tavLst>
                                    </p:anim>
                                    <p:anim calcmode="lin" valueType="num">
                                      <p:cBhvr>
                                        <p:cTn id="13" dur="1750" fill="hold"/>
                                        <p:tgtEl>
                                          <p:spTgt spid="39"/>
                                        </p:tgtEl>
                                        <p:attrNameLst>
                                          <p:attrName>ppt_h</p:attrName>
                                        </p:attrNameLst>
                                      </p:cBhvr>
                                      <p:tavLst>
                                        <p:tav tm="0">
                                          <p:val>
                                            <p:fltVal val="0"/>
                                          </p:val>
                                        </p:tav>
                                        <p:tav tm="100000">
                                          <p:val>
                                            <p:strVal val="#ppt_h"/>
                                          </p:val>
                                        </p:tav>
                                      </p:tavLst>
                                    </p:anim>
                                    <p:animEffect transition="in" filter="fade">
                                      <p:cBhvr>
                                        <p:cTn id="14" dur="175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750" fill="hold"/>
                                        <p:tgtEl>
                                          <p:spTgt spid="40"/>
                                        </p:tgtEl>
                                        <p:attrNameLst>
                                          <p:attrName>ppt_w</p:attrName>
                                        </p:attrNameLst>
                                      </p:cBhvr>
                                      <p:tavLst>
                                        <p:tav tm="0">
                                          <p:val>
                                            <p:fltVal val="0"/>
                                          </p:val>
                                        </p:tav>
                                        <p:tav tm="100000">
                                          <p:val>
                                            <p:strVal val="#ppt_w"/>
                                          </p:val>
                                        </p:tav>
                                      </p:tavLst>
                                    </p:anim>
                                    <p:anim calcmode="lin" valueType="num">
                                      <p:cBhvr>
                                        <p:cTn id="18" dur="1750" fill="hold"/>
                                        <p:tgtEl>
                                          <p:spTgt spid="40"/>
                                        </p:tgtEl>
                                        <p:attrNameLst>
                                          <p:attrName>ppt_h</p:attrName>
                                        </p:attrNameLst>
                                      </p:cBhvr>
                                      <p:tavLst>
                                        <p:tav tm="0">
                                          <p:val>
                                            <p:fltVal val="0"/>
                                          </p:val>
                                        </p:tav>
                                        <p:tav tm="100000">
                                          <p:val>
                                            <p:strVal val="#ppt_h"/>
                                          </p:val>
                                        </p:tav>
                                      </p:tavLst>
                                    </p:anim>
                                    <p:animEffect transition="in" filter="fade">
                                      <p:cBhvr>
                                        <p:cTn id="19" dur="1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750" fill="hold"/>
                                        <p:tgtEl>
                                          <p:spTgt spid="41"/>
                                        </p:tgtEl>
                                        <p:attrNameLst>
                                          <p:attrName>ppt_w</p:attrName>
                                        </p:attrNameLst>
                                      </p:cBhvr>
                                      <p:tavLst>
                                        <p:tav tm="0">
                                          <p:val>
                                            <p:fltVal val="0"/>
                                          </p:val>
                                        </p:tav>
                                        <p:tav tm="100000">
                                          <p:val>
                                            <p:strVal val="#ppt_w"/>
                                          </p:val>
                                        </p:tav>
                                      </p:tavLst>
                                    </p:anim>
                                    <p:anim calcmode="lin" valueType="num">
                                      <p:cBhvr>
                                        <p:cTn id="23" dur="1750" fill="hold"/>
                                        <p:tgtEl>
                                          <p:spTgt spid="41"/>
                                        </p:tgtEl>
                                        <p:attrNameLst>
                                          <p:attrName>ppt_h</p:attrName>
                                        </p:attrNameLst>
                                      </p:cBhvr>
                                      <p:tavLst>
                                        <p:tav tm="0">
                                          <p:val>
                                            <p:fltVal val="0"/>
                                          </p:val>
                                        </p:tav>
                                        <p:tav tm="100000">
                                          <p:val>
                                            <p:strVal val="#ppt_h"/>
                                          </p:val>
                                        </p:tav>
                                      </p:tavLst>
                                    </p:anim>
                                    <p:animEffect transition="in" filter="fade">
                                      <p:cBhvr>
                                        <p:cTn id="24" dur="1750"/>
                                        <p:tgtEl>
                                          <p:spTgt spid="41"/>
                                        </p:tgtEl>
                                      </p:cBhvr>
                                    </p:animEffect>
                                  </p:childTnLst>
                                </p:cTn>
                              </p:par>
                              <p:par>
                                <p:cTn id="25" presetID="2" presetClass="entr" presetSubtype="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0-#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1750"/>
                            </p:stCondLst>
                            <p:childTnLst>
                              <p:par>
                                <p:cTn id="43" presetID="50" presetClass="entr" presetSubtype="0" decel="10000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strVal val="#ppt_w+.3"/>
                                          </p:val>
                                        </p:tav>
                                        <p:tav tm="100000">
                                          <p:val>
                                            <p:strVal val="#ppt_w"/>
                                          </p:val>
                                        </p:tav>
                                      </p:tavLst>
                                    </p:anim>
                                    <p:anim calcmode="lin" valueType="num">
                                      <p:cBhvr>
                                        <p:cTn id="46" dur="1000" fill="hold"/>
                                        <p:tgtEl>
                                          <p:spTgt spid="4"/>
                                        </p:tgtEl>
                                        <p:attrNameLst>
                                          <p:attrName>ppt_h</p:attrName>
                                        </p:attrNameLst>
                                      </p:cBhvr>
                                      <p:tavLst>
                                        <p:tav tm="0">
                                          <p:val>
                                            <p:strVal val="#ppt_h"/>
                                          </p:val>
                                        </p:tav>
                                        <p:tav tm="100000">
                                          <p:val>
                                            <p:strVal val="#ppt_h"/>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chemeClr val="bg2">
                    <a:lumMod val="25000"/>
                  </a:schemeClr>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67408"/>
            <a:ext cx="11327259" cy="1569660"/>
          </a:xfrm>
          <a:prstGeom prst="rect">
            <a:avLst/>
          </a:prstGeom>
        </p:spPr>
        <p:txBody>
          <a:bodyPr wrap="square">
            <a:spAutoFit/>
          </a:bodyPr>
          <a:lstStyle/>
          <a:p>
            <a:pPr algn="just"/>
            <a:r>
              <a:rPr lang="vi-VN" sz="48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b. Lính cứu hỏa dập tắt đám cháy bằng cách nào?</a:t>
            </a:r>
          </a:p>
        </p:txBody>
      </p:sp>
      <p:sp>
        <p:nvSpPr>
          <p:cNvPr id="8" name="8">
            <a:extLst>
              <a:ext uri="{FF2B5EF4-FFF2-40B4-BE49-F238E27FC236}">
                <a16:creationId xmlns:a16="http://schemas.microsoft.com/office/drawing/2014/main" id="{AC790785-5CA6-40EA-BDCE-259906A53317}"/>
              </a:ext>
            </a:extLst>
          </p:cNvPr>
          <p:cNvSpPr/>
          <p:nvPr/>
        </p:nvSpPr>
        <p:spPr>
          <a:xfrm>
            <a:off x="1209753" y="2755422"/>
            <a:ext cx="7269230" cy="2308324"/>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Lính cứu hỏa dập tắt đám cháy bằng cách dùng vòi phun nước.</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901355"/>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 name="Picture 9">
            <a:extLst>
              <a:ext uri="{FF2B5EF4-FFF2-40B4-BE49-F238E27FC236}">
                <a16:creationId xmlns:a16="http://schemas.microsoft.com/office/drawing/2014/main" id="{98FE7DF5-5167-4DB5-BF97-F5E4CC78DE6E}"/>
              </a:ext>
            </a:extLst>
          </p:cNvPr>
          <p:cNvPicPr>
            <a:picLocks noChangeAspect="1"/>
          </p:cNvPicPr>
          <p:nvPr/>
        </p:nvPicPr>
        <p:blipFill>
          <a:blip r:embed="rId2"/>
          <a:stretch>
            <a:fillRect/>
          </a:stretch>
        </p:blipFill>
        <p:spPr>
          <a:xfrm>
            <a:off x="8580582" y="2047800"/>
            <a:ext cx="3303090" cy="4462380"/>
          </a:xfrm>
          <a:prstGeom prst="roundRect">
            <a:avLst/>
          </a:prstGeom>
          <a:ln w="19050">
            <a:solidFill>
              <a:srgbClr val="F5A3C5"/>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1528159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chemeClr val="bg2">
                    <a:lumMod val="25000"/>
                  </a:schemeClr>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340477" y="1297369"/>
            <a:ext cx="11511045" cy="861774"/>
          </a:xfrm>
          <a:prstGeom prst="rect">
            <a:avLst/>
          </a:prstGeom>
        </p:spPr>
        <p:txBody>
          <a:bodyPr wrap="square">
            <a:spAutoFit/>
          </a:bodyPr>
          <a:lstStyle/>
          <a:p>
            <a:pPr algn="just"/>
            <a:r>
              <a:rPr lang="vi-VN" sz="50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c. Em nghĩ gì về những người lính cứu hỏa?</a:t>
            </a:r>
          </a:p>
        </p:txBody>
      </p:sp>
      <p:sp>
        <p:nvSpPr>
          <p:cNvPr id="8" name="8">
            <a:extLst>
              <a:ext uri="{FF2B5EF4-FFF2-40B4-BE49-F238E27FC236}">
                <a16:creationId xmlns:a16="http://schemas.microsoft.com/office/drawing/2014/main" id="{AC790785-5CA6-40EA-BDCE-259906A53317}"/>
              </a:ext>
            </a:extLst>
          </p:cNvPr>
          <p:cNvSpPr/>
          <p:nvPr/>
        </p:nvSpPr>
        <p:spPr>
          <a:xfrm>
            <a:off x="1209752" y="2363642"/>
            <a:ext cx="10529963" cy="830997"/>
          </a:xfrm>
          <a:prstGeom prst="rect">
            <a:avLst/>
          </a:prstGeom>
        </p:spPr>
        <p:txBody>
          <a:bodyPr wrap="square">
            <a:spAutoFit/>
          </a:bodyPr>
          <a:lstStyle/>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509575"/>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Picture 11">
            <a:extLst>
              <a:ext uri="{FF2B5EF4-FFF2-40B4-BE49-F238E27FC236}">
                <a16:creationId xmlns:a16="http://schemas.microsoft.com/office/drawing/2014/main" id="{BCB791BE-AF34-4D95-80A9-3239E5BF81DE}"/>
              </a:ext>
            </a:extLst>
          </p:cNvPr>
          <p:cNvPicPr>
            <a:picLocks noChangeAspect="1"/>
          </p:cNvPicPr>
          <p:nvPr/>
        </p:nvPicPr>
        <p:blipFill>
          <a:blip r:embed="rId3"/>
          <a:stretch>
            <a:fillRect/>
          </a:stretch>
        </p:blipFill>
        <p:spPr>
          <a:xfrm>
            <a:off x="3842370" y="2363642"/>
            <a:ext cx="4747490" cy="4111948"/>
          </a:xfrm>
          <a:prstGeom prst="roundRect">
            <a:avLst/>
          </a:prstGeom>
          <a:ln w="19050">
            <a:solidFill>
              <a:srgbClr val="F5A3C5"/>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0761837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2" name="Picture 1">
            <a:extLst>
              <a:ext uri="{FF2B5EF4-FFF2-40B4-BE49-F238E27FC236}">
                <a16:creationId xmlns:a16="http://schemas.microsoft.com/office/drawing/2014/main" id="{C101115C-DF74-4120-8081-5D690E756FB0}"/>
              </a:ext>
            </a:extLst>
          </p:cNvPr>
          <p:cNvPicPr>
            <a:picLocks noChangeAspect="1"/>
          </p:cNvPicPr>
          <p:nvPr/>
        </p:nvPicPr>
        <p:blipFill>
          <a:blip r:embed="rId7"/>
          <a:stretch>
            <a:fillRect/>
          </a:stretch>
        </p:blipFill>
        <p:spPr>
          <a:xfrm>
            <a:off x="4155489" y="3873935"/>
            <a:ext cx="3881022" cy="2057723"/>
          </a:xfrm>
          <a:prstGeom prst="rect">
            <a:avLst/>
          </a:prstGeom>
        </p:spPr>
      </p:pic>
    </p:spTree>
    <p:extLst>
      <p:ext uri="{BB962C8B-B14F-4D97-AF65-F5344CB8AC3E}">
        <p14:creationId xmlns:p14="http://schemas.microsoft.com/office/powerpoint/2010/main" val="390681972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b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bg2">
                  <a:lumMod val="2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797857" y="5452228"/>
            <a:ext cx="11282199" cy="707886"/>
          </a:xfrm>
          <a:prstGeom prst="rect">
            <a:avLst/>
          </a:prstGeom>
        </p:spPr>
        <p:txBody>
          <a:bodyPr wrap="square">
            <a:spAutoFit/>
          </a:bodyPr>
          <a:lstStyle/>
          <a:p>
            <a:pPr algn="just"/>
            <a:r>
              <a:rPr lang="vi-VN" sz="40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b. Lính cứu hỏa dập tắt đám cháy bằng cách nào?</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974714" y="5124063"/>
            <a:ext cx="10484085" cy="1458726"/>
            <a:chOff x="763481" y="6187030"/>
            <a:chExt cx="11172236" cy="1458726"/>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87030"/>
              <a:ext cx="11172236" cy="1458726"/>
            </a:xfrm>
            <a:prstGeom prst="roundRect">
              <a:avLst/>
            </a:prstGeom>
            <a:solidFill>
              <a:srgbClr val="FACEE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1446550"/>
            </a:xfrm>
            <a:prstGeom prst="rect">
              <a:avLst/>
            </a:prstGeom>
          </p:spPr>
          <p:txBody>
            <a:bodyPr wrap="square">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Lính cứu hỏa dập tắt đám cháy bằng cách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dùng vòi phun nước.</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1235523" y="5856531"/>
            <a:ext cx="9653025" cy="707886"/>
          </a:xfrm>
          <a:prstGeom prst="roundRect">
            <a:avLst/>
          </a:pr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3" name="Picture 12">
            <a:extLst>
              <a:ext uri="{FF2B5EF4-FFF2-40B4-BE49-F238E27FC236}">
                <a16:creationId xmlns:a16="http://schemas.microsoft.com/office/drawing/2014/main" id="{05244584-5061-4C23-B985-0CE18748FCC5}"/>
              </a:ext>
            </a:extLst>
          </p:cNvPr>
          <p:cNvPicPr>
            <a:picLocks noChangeAspect="1"/>
          </p:cNvPicPr>
          <p:nvPr/>
        </p:nvPicPr>
        <p:blipFill>
          <a:blip r:embed="rId2"/>
          <a:stretch>
            <a:fillRect/>
          </a:stretch>
        </p:blipFill>
        <p:spPr>
          <a:xfrm>
            <a:off x="3837459" y="1854008"/>
            <a:ext cx="4364432" cy="3149984"/>
          </a:xfrm>
          <a:prstGeom prst="roundRect">
            <a:avLst/>
          </a:prstGeom>
          <a:ln w="19050">
            <a:solidFill>
              <a:srgbClr val="F5A3C5"/>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350739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b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bg2">
                  <a:lumMod val="2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1463820" y="5379477"/>
            <a:ext cx="9505870" cy="707886"/>
          </a:xfrm>
          <a:prstGeom prst="rect">
            <a:avLst/>
          </a:prstGeom>
        </p:spPr>
        <p:txBody>
          <a:bodyPr wrap="square">
            <a:spAutoFit/>
          </a:bodyPr>
          <a:lstStyle/>
          <a:p>
            <a:pPr algn="just"/>
            <a:r>
              <a:rPr lang="vi-VN" sz="40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c. Em nghĩ gì về những người lính cứu hỏa?</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863204" y="5112914"/>
            <a:ext cx="10484085" cy="1458726"/>
            <a:chOff x="763481" y="6187030"/>
            <a:chExt cx="11172236" cy="1458726"/>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87030"/>
              <a:ext cx="11172236" cy="1458726"/>
            </a:xfrm>
            <a:prstGeom prst="roundRect">
              <a:avLst/>
            </a:prstGeom>
            <a:solidFill>
              <a:srgbClr val="FACEE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1323439"/>
            </a:xfrm>
            <a:prstGeom prst="rect">
              <a:avLst/>
            </a:prstGeom>
          </p:spPr>
          <p:txBody>
            <a:bodyPr wrap="square">
              <a:spAutoFit/>
            </a:bodyPr>
            <a:lstStyle/>
            <a:p>
              <a:pPr algn="just"/>
              <a:r>
                <a:rPr lang="vi-VN" sz="4000" b="0" i="0" dirty="0">
                  <a:effectLst/>
                  <a:latin typeface="Arial-Rounded" panose="020B0500000000000000" pitchFamily="34" charset="0"/>
                  <a:ea typeface="Arial-Rounded" panose="020B0500000000000000" pitchFamily="34" charset="0"/>
                  <a:cs typeface="Arial-Rounded" panose="020B0500000000000000" pitchFamily="34" charset="0"/>
                </a:rPr>
                <a:t>Em nghĩ những người lính cứu hỏa </a:t>
              </a:r>
              <a:r>
                <a:rPr lang="vi-VN" sz="4000" b="0" i="0" dirty="0">
                  <a:solidFill>
                    <a:srgbClr val="F2701F"/>
                  </a:solidFill>
                  <a:effectLst/>
                  <a:latin typeface="Arial-Rounded" panose="020B0500000000000000" pitchFamily="34" charset="0"/>
                  <a:ea typeface="Arial-Rounded" panose="020B0500000000000000" pitchFamily="34" charset="0"/>
                  <a:cs typeface="Arial-Rounded" panose="020B0500000000000000" pitchFamily="34" charset="0"/>
                </a:rPr>
                <a:t>rất nhanh nhẹn và dũng cảm.</a:t>
              </a:r>
              <a:endParaRPr lang="vi-VN"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8827603" y="5217575"/>
            <a:ext cx="2345782" cy="707886"/>
          </a:xfrm>
          <a:prstGeom prst="roundRect">
            <a:avLst/>
          </a:pr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3" name="Picture 12">
            <a:extLst>
              <a:ext uri="{FF2B5EF4-FFF2-40B4-BE49-F238E27FC236}">
                <a16:creationId xmlns:a16="http://schemas.microsoft.com/office/drawing/2014/main" id="{05244584-5061-4C23-B985-0CE18748FCC5}"/>
              </a:ext>
            </a:extLst>
          </p:cNvPr>
          <p:cNvPicPr>
            <a:picLocks noChangeAspect="1"/>
          </p:cNvPicPr>
          <p:nvPr/>
        </p:nvPicPr>
        <p:blipFill>
          <a:blip r:embed="rId2"/>
          <a:stretch>
            <a:fillRect/>
          </a:stretch>
        </p:blipFill>
        <p:spPr>
          <a:xfrm>
            <a:off x="3837459" y="1854008"/>
            <a:ext cx="4364432" cy="3149984"/>
          </a:xfrm>
          <a:prstGeom prst="roundRect">
            <a:avLst/>
          </a:prstGeom>
          <a:ln w="19050">
            <a:solidFill>
              <a:srgbClr val="F5A3C5"/>
            </a:solidFill>
          </a:ln>
          <a:effectLst>
            <a:outerShdw blurRad="50800" dist="38100" dir="5400000" algn="t" rotWithShape="0">
              <a:prstClr val="black">
                <a:alpha val="40000"/>
              </a:prstClr>
            </a:outerShdw>
          </a:effectLst>
        </p:spPr>
      </p:pic>
      <p:sp>
        <p:nvSpPr>
          <p:cNvPr id="12" name="Rectangle: Rounded Corners 11">
            <a:extLst>
              <a:ext uri="{FF2B5EF4-FFF2-40B4-BE49-F238E27FC236}">
                <a16:creationId xmlns:a16="http://schemas.microsoft.com/office/drawing/2014/main" id="{CF049804-F41D-474D-AC03-DDFFAC21701B}"/>
              </a:ext>
            </a:extLst>
          </p:cNvPr>
          <p:cNvSpPr/>
          <p:nvPr/>
        </p:nvSpPr>
        <p:spPr>
          <a:xfrm>
            <a:off x="1112054" y="5802208"/>
            <a:ext cx="4374347" cy="707886"/>
          </a:xfrm>
          <a:prstGeom prst="roundRect">
            <a:avLst/>
          </a:pr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94475573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1" grpId="0" animBg="1"/>
      <p:bldP spid="11"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238FD2-3E77-FD5F-5E4E-838D1D692664}"/>
              </a:ext>
            </a:extLst>
          </p:cNvPr>
          <p:cNvPicPr>
            <a:picLocks noChangeAspect="1"/>
          </p:cNvPicPr>
          <p:nvPr/>
        </p:nvPicPr>
        <p:blipFill>
          <a:blip r:embed="rId2"/>
          <a:stretch>
            <a:fillRect/>
          </a:stretch>
        </p:blipFill>
        <p:spPr>
          <a:xfrm>
            <a:off x="2332102" y="1511811"/>
            <a:ext cx="7390894" cy="4296650"/>
          </a:xfrm>
          <a:prstGeom prst="rect">
            <a:avLst/>
          </a:prstGeom>
        </p:spPr>
      </p:pic>
      <p:pic>
        <p:nvPicPr>
          <p:cNvPr id="16" name="3">
            <a:extLst>
              <a:ext uri="{FF2B5EF4-FFF2-40B4-BE49-F238E27FC236}">
                <a16:creationId xmlns:a16="http://schemas.microsoft.com/office/drawing/2014/main" id="{734BFCF9-0921-DAAD-BFFE-52B1D8C68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17" name="4">
            <a:extLst>
              <a:ext uri="{FF2B5EF4-FFF2-40B4-BE49-F238E27FC236}">
                <a16:creationId xmlns:a16="http://schemas.microsoft.com/office/drawing/2014/main" id="{2A04E984-67ED-08B6-37CC-E680AA8808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18" name="5">
            <a:extLst>
              <a:ext uri="{FF2B5EF4-FFF2-40B4-BE49-F238E27FC236}">
                <a16:creationId xmlns:a16="http://schemas.microsoft.com/office/drawing/2014/main" id="{6E589213-A851-E96B-5DA1-ABF9E22C2A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19" name="Picture 18">
            <a:extLst>
              <a:ext uri="{FF2B5EF4-FFF2-40B4-BE49-F238E27FC236}">
                <a16:creationId xmlns:a16="http://schemas.microsoft.com/office/drawing/2014/main" id="{C20A290C-D257-7FEA-7D67-C94CC660D69A}"/>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20" name="Picture 19">
            <a:extLst>
              <a:ext uri="{FF2B5EF4-FFF2-40B4-BE49-F238E27FC236}">
                <a16:creationId xmlns:a16="http://schemas.microsoft.com/office/drawing/2014/main" id="{D95FA343-F1DA-167A-CD44-E29E4AB64A8C}"/>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21" name="24">
            <a:extLst>
              <a:ext uri="{FF2B5EF4-FFF2-40B4-BE49-F238E27FC236}">
                <a16:creationId xmlns:a16="http://schemas.microsoft.com/office/drawing/2014/main" id="{80D10A7F-249D-D709-7EEA-7695935639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8628" y="1511048"/>
            <a:ext cx="995134" cy="2811939"/>
          </a:xfrm>
          <a:prstGeom prst="rect">
            <a:avLst/>
          </a:prstGeom>
        </p:spPr>
      </p:pic>
      <p:pic>
        <p:nvPicPr>
          <p:cNvPr id="22" name="32">
            <a:extLst>
              <a:ext uri="{FF2B5EF4-FFF2-40B4-BE49-F238E27FC236}">
                <a16:creationId xmlns:a16="http://schemas.microsoft.com/office/drawing/2014/main" id="{B3810E6B-7080-EB99-5E60-2BCF2D10E5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877452">
            <a:off x="1599876" y="2147723"/>
            <a:ext cx="1547922" cy="2036192"/>
          </a:xfrm>
          <a:prstGeom prst="rect">
            <a:avLst/>
          </a:prstGeom>
        </p:spPr>
      </p:pic>
      <p:pic>
        <p:nvPicPr>
          <p:cNvPr id="23" name="37">
            <a:extLst>
              <a:ext uri="{FF2B5EF4-FFF2-40B4-BE49-F238E27FC236}">
                <a16:creationId xmlns:a16="http://schemas.microsoft.com/office/drawing/2014/main" id="{06FE0836-CB1E-ABAE-6139-06F8E17C6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75184" y="1042300"/>
            <a:ext cx="1346635" cy="657659"/>
          </a:xfrm>
          <a:prstGeom prst="rect">
            <a:avLst/>
          </a:prstGeom>
        </p:spPr>
      </p:pic>
      <p:sp>
        <p:nvSpPr>
          <p:cNvPr id="24" name="TextBox 23">
            <a:extLst>
              <a:ext uri="{FF2B5EF4-FFF2-40B4-BE49-F238E27FC236}">
                <a16:creationId xmlns:a16="http://schemas.microsoft.com/office/drawing/2014/main" id="{380403AA-4011-D2D2-65E3-71323D0CBBC0}"/>
              </a:ext>
            </a:extLst>
          </p:cNvPr>
          <p:cNvSpPr txBox="1"/>
          <p:nvPr/>
        </p:nvSpPr>
        <p:spPr>
          <a:xfrm>
            <a:off x="2916283" y="3645213"/>
            <a:ext cx="6359433"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43612209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Dạy Em Bài Thể Dục Buổi Sáng">
            <a:hlinkClick r:id="" action="ppaction://media"/>
            <a:extLst>
              <a:ext uri="{FF2B5EF4-FFF2-40B4-BE49-F238E27FC236}">
                <a16:creationId xmlns:a16="http://schemas.microsoft.com/office/drawing/2014/main" id="{F558265A-C4F2-5B1E-FCFF-CFF61CE87C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49038679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F52EA1-07BC-418E-90F8-419B876AB43C}"/>
              </a:ext>
            </a:extLst>
          </p:cNvPr>
          <p:cNvPicPr>
            <a:picLocks noChangeAspect="1"/>
          </p:cNvPicPr>
          <p:nvPr/>
        </p:nvPicPr>
        <p:blipFill>
          <a:blip r:embed="rId3"/>
          <a:stretch>
            <a:fillRect/>
          </a:stretch>
        </p:blipFill>
        <p:spPr>
          <a:xfrm>
            <a:off x="0" y="1102004"/>
            <a:ext cx="12192000" cy="5062822"/>
          </a:xfrm>
          <a:prstGeom prst="rect">
            <a:avLst/>
          </a:prstGeom>
          <a:ln>
            <a:noFill/>
          </a:ln>
          <a:effectLst>
            <a:softEdge rad="112500"/>
          </a:effectLst>
        </p:spPr>
      </p:pic>
      <p:sp>
        <p:nvSpPr>
          <p:cNvPr id="2" name="8">
            <a:extLst>
              <a:ext uri="{FF2B5EF4-FFF2-40B4-BE49-F238E27FC236}">
                <a16:creationId xmlns:a16="http://schemas.microsoft.com/office/drawing/2014/main" id="{9E080222-55B3-4898-A805-F7398A7DB853}"/>
              </a:ext>
            </a:extLst>
          </p:cNvPr>
          <p:cNvSpPr/>
          <p:nvPr/>
        </p:nvSpPr>
        <p:spPr>
          <a:xfrm>
            <a:off x="1112807" y="394118"/>
            <a:ext cx="10673340" cy="646331"/>
          </a:xfrm>
          <a:prstGeom prst="rect">
            <a:avLst/>
          </a:prstGeom>
        </p:spPr>
        <p:txBody>
          <a:bodyPr wrap="square">
            <a:spAutoFit/>
          </a:bodyPr>
          <a:lstStyle/>
          <a:p>
            <a:pPr algn="just"/>
            <a:r>
              <a:rPr lang="vi-VN" sz="36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Quan sát tranh vẽ cảnh tượng ở một khu nhà cao tầng:</a:t>
            </a:r>
            <a:endParaRPr lang="zh-CN" altLang="en-US" sz="66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3498B4BB-C69D-451E-8176-B0EDB1708DEF}"/>
              </a:ext>
            </a:extLst>
          </p:cNvPr>
          <p:cNvSpPr txBox="1"/>
          <p:nvPr/>
        </p:nvSpPr>
        <p:spPr>
          <a:xfrm>
            <a:off x="2906326" y="5930735"/>
            <a:ext cx="6379348" cy="707886"/>
          </a:xfrm>
          <a:prstGeom prst="rect">
            <a:avLst/>
          </a:prstGeom>
          <a:noFill/>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4000" dirty="0">
                <a:latin typeface="Arial-Rounded" panose="020B0500000000000000" pitchFamily="34" charset="0"/>
                <a:ea typeface="Arial-Rounded" panose="020B0500000000000000" pitchFamily="34" charset="0"/>
                <a:cs typeface="Arial-Rounded" panose="020B0500000000000000" pitchFamily="34" charset="0"/>
              </a:rPr>
              <a:t> ra?</a:t>
            </a:r>
          </a:p>
        </p:txBody>
      </p:sp>
      <p:sp>
        <p:nvSpPr>
          <p:cNvPr id="11" name="TextBox 10">
            <a:extLst>
              <a:ext uri="{FF2B5EF4-FFF2-40B4-BE49-F238E27FC236}">
                <a16:creationId xmlns:a16="http://schemas.microsoft.com/office/drawing/2014/main" id="{02C5F3C0-D480-4139-ADB4-86FC3F1CD499}"/>
              </a:ext>
            </a:extLst>
          </p:cNvPr>
          <p:cNvSpPr txBox="1"/>
          <p:nvPr/>
        </p:nvSpPr>
        <p:spPr>
          <a:xfrm>
            <a:off x="1612093" y="5930735"/>
            <a:ext cx="9114902" cy="707886"/>
          </a:xfrm>
          <a:prstGeom prst="rect">
            <a:avLst/>
          </a:prstGeom>
          <a:noFill/>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4000" dirty="0">
                <a:latin typeface="Arial-Rounded" panose="020B0500000000000000" pitchFamily="34" charset="0"/>
                <a:ea typeface="Arial-Rounded" panose="020B0500000000000000" pitchFamily="34" charset="0"/>
                <a:cs typeface="Arial-Rounded" panose="020B0500000000000000" pitchFamily="34" charset="0"/>
              </a:rPr>
              <a:t> 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hỏa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hoạn</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1+ppt_h/2"/>
                                          </p:val>
                                        </p:tav>
                                      </p:tavLst>
                                    </p:anim>
                                    <p:set>
                                      <p:cBhvr>
                                        <p:cTn id="25" dur="1" fill="hold">
                                          <p:stCondLst>
                                            <p:cond delay="499"/>
                                          </p:stCondLst>
                                        </p:cTn>
                                        <p:tgtEl>
                                          <p:spTgt spid="10"/>
                                        </p:tgtEl>
                                        <p:attrNameLst>
                                          <p:attrName>style.visibility</p:attrName>
                                        </p:attrNameLst>
                                      </p:cBhvr>
                                      <p:to>
                                        <p:strVal val="hidden"/>
                                      </p:to>
                                    </p:set>
                                  </p:childTnLst>
                                </p:cTn>
                              </p:par>
                              <p:par>
                                <p:cTn id="26" presetID="2" presetClass="entr" presetSubtype="4"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2" name="Picture 1">
            <a:extLst>
              <a:ext uri="{FF2B5EF4-FFF2-40B4-BE49-F238E27FC236}">
                <a16:creationId xmlns:a16="http://schemas.microsoft.com/office/drawing/2014/main" id="{917D0881-1CB4-48A7-BFC9-31AFCA4D9E53}"/>
              </a:ext>
            </a:extLst>
          </p:cNvPr>
          <p:cNvPicPr>
            <a:picLocks noChangeAspect="1"/>
          </p:cNvPicPr>
          <p:nvPr/>
        </p:nvPicPr>
        <p:blipFill>
          <a:blip r:embed="rId7"/>
          <a:stretch>
            <a:fillRect/>
          </a:stretch>
        </p:blipFill>
        <p:spPr>
          <a:xfrm>
            <a:off x="3835469" y="3483494"/>
            <a:ext cx="4521062" cy="2838606"/>
          </a:xfrm>
          <a:prstGeom prst="rect">
            <a:avLst/>
          </a:prstGeom>
        </p:spPr>
      </p:pic>
    </p:spTree>
    <p:extLst>
      <p:ext uri="{BB962C8B-B14F-4D97-AF65-F5344CB8AC3E}">
        <p14:creationId xmlns:p14="http://schemas.microsoft.com/office/powerpoint/2010/main" val="228406695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750" fill="hold"/>
                                        <p:tgtEl>
                                          <p:spTgt spid="39"/>
                                        </p:tgtEl>
                                        <p:attrNameLst>
                                          <p:attrName>ppt_w</p:attrName>
                                        </p:attrNameLst>
                                      </p:cBhvr>
                                      <p:tavLst>
                                        <p:tav tm="0">
                                          <p:val>
                                            <p:fltVal val="0"/>
                                          </p:val>
                                        </p:tav>
                                        <p:tav tm="100000">
                                          <p:val>
                                            <p:strVal val="#ppt_w"/>
                                          </p:val>
                                        </p:tav>
                                      </p:tavLst>
                                    </p:anim>
                                    <p:anim calcmode="lin" valueType="num">
                                      <p:cBhvr>
                                        <p:cTn id="13" dur="1750" fill="hold"/>
                                        <p:tgtEl>
                                          <p:spTgt spid="39"/>
                                        </p:tgtEl>
                                        <p:attrNameLst>
                                          <p:attrName>ppt_h</p:attrName>
                                        </p:attrNameLst>
                                      </p:cBhvr>
                                      <p:tavLst>
                                        <p:tav tm="0">
                                          <p:val>
                                            <p:fltVal val="0"/>
                                          </p:val>
                                        </p:tav>
                                        <p:tav tm="100000">
                                          <p:val>
                                            <p:strVal val="#ppt_h"/>
                                          </p:val>
                                        </p:tav>
                                      </p:tavLst>
                                    </p:anim>
                                    <p:animEffect transition="in" filter="fade">
                                      <p:cBhvr>
                                        <p:cTn id="14" dur="175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750" fill="hold"/>
                                        <p:tgtEl>
                                          <p:spTgt spid="40"/>
                                        </p:tgtEl>
                                        <p:attrNameLst>
                                          <p:attrName>ppt_w</p:attrName>
                                        </p:attrNameLst>
                                      </p:cBhvr>
                                      <p:tavLst>
                                        <p:tav tm="0">
                                          <p:val>
                                            <p:fltVal val="0"/>
                                          </p:val>
                                        </p:tav>
                                        <p:tav tm="100000">
                                          <p:val>
                                            <p:strVal val="#ppt_w"/>
                                          </p:val>
                                        </p:tav>
                                      </p:tavLst>
                                    </p:anim>
                                    <p:anim calcmode="lin" valueType="num">
                                      <p:cBhvr>
                                        <p:cTn id="18" dur="1750" fill="hold"/>
                                        <p:tgtEl>
                                          <p:spTgt spid="40"/>
                                        </p:tgtEl>
                                        <p:attrNameLst>
                                          <p:attrName>ppt_h</p:attrName>
                                        </p:attrNameLst>
                                      </p:cBhvr>
                                      <p:tavLst>
                                        <p:tav tm="0">
                                          <p:val>
                                            <p:fltVal val="0"/>
                                          </p:val>
                                        </p:tav>
                                        <p:tav tm="100000">
                                          <p:val>
                                            <p:strVal val="#ppt_h"/>
                                          </p:val>
                                        </p:tav>
                                      </p:tavLst>
                                    </p:anim>
                                    <p:animEffect transition="in" filter="fade">
                                      <p:cBhvr>
                                        <p:cTn id="19" dur="1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750" fill="hold"/>
                                        <p:tgtEl>
                                          <p:spTgt spid="41"/>
                                        </p:tgtEl>
                                        <p:attrNameLst>
                                          <p:attrName>ppt_w</p:attrName>
                                        </p:attrNameLst>
                                      </p:cBhvr>
                                      <p:tavLst>
                                        <p:tav tm="0">
                                          <p:val>
                                            <p:fltVal val="0"/>
                                          </p:val>
                                        </p:tav>
                                        <p:tav tm="100000">
                                          <p:val>
                                            <p:strVal val="#ppt_w"/>
                                          </p:val>
                                        </p:tav>
                                      </p:tavLst>
                                    </p:anim>
                                    <p:anim calcmode="lin" valueType="num">
                                      <p:cBhvr>
                                        <p:cTn id="23" dur="1750" fill="hold"/>
                                        <p:tgtEl>
                                          <p:spTgt spid="41"/>
                                        </p:tgtEl>
                                        <p:attrNameLst>
                                          <p:attrName>ppt_h</p:attrName>
                                        </p:attrNameLst>
                                      </p:cBhvr>
                                      <p:tavLst>
                                        <p:tav tm="0">
                                          <p:val>
                                            <p:fltVal val="0"/>
                                          </p:val>
                                        </p:tav>
                                        <p:tav tm="100000">
                                          <p:val>
                                            <p:strVal val="#ppt_h"/>
                                          </p:val>
                                        </p:tav>
                                      </p:tavLst>
                                    </p:anim>
                                    <p:animEffect transition="in" filter="fade">
                                      <p:cBhvr>
                                        <p:cTn id="24" dur="1750"/>
                                        <p:tgtEl>
                                          <p:spTgt spid="41"/>
                                        </p:tgtEl>
                                      </p:cBhvr>
                                    </p:animEffect>
                                  </p:childTnLst>
                                </p:cTn>
                              </p:par>
                              <p:par>
                                <p:cTn id="25" presetID="2" presetClass="entr" presetSubtype="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0-#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1750"/>
                            </p:stCondLst>
                            <p:childTnLst>
                              <p:par>
                                <p:cTn id="43" presetID="50" presetClass="entr" presetSubtype="0" decel="10000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strVal val="#ppt_w+.3"/>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7A154-6B01-45AE-92D1-66ABE1078EB6}"/>
              </a:ext>
            </a:extLst>
          </p:cNvPr>
          <p:cNvPicPr>
            <a:picLocks noChangeAspect="1"/>
          </p:cNvPicPr>
          <p:nvPr/>
        </p:nvPicPr>
        <p:blipFill>
          <a:blip r:embed="rId2"/>
          <a:stretch>
            <a:fillRect/>
          </a:stretch>
        </p:blipFill>
        <p:spPr>
          <a:xfrm>
            <a:off x="-7676" y="1079956"/>
            <a:ext cx="12199675" cy="5778044"/>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lập tức mặc quần áo chữa cháy, đi ủng, đeo găng, đội mũ rồi lao ra xe. Những chiếc xe cứu hỏa màu đỏ chứa đầy nước, bật đèn báo hiệu, rú còi chạy như bay đến nơi có cháy. Tại đây, ngọn lửa mỗi lúc một lớn. Những người lính cứu hỏa nhanh chóng dùng vòi phun nước dập tắt 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74016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7A154-6B01-45AE-92D1-66ABE1078EB6}"/>
              </a:ext>
            </a:extLst>
          </p:cNvPr>
          <p:cNvPicPr>
            <a:picLocks noChangeAspect="1"/>
          </p:cNvPicPr>
          <p:nvPr/>
        </p:nvPicPr>
        <p:blipFill>
          <a:blip r:embed="rId2"/>
          <a:stretch>
            <a:fillRect/>
          </a:stretch>
        </p:blipFill>
        <p:spPr>
          <a:xfrm>
            <a:off x="-7676" y="1079956"/>
            <a:ext cx="12199675" cy="5778044"/>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lập tức </a:t>
            </a:r>
            <a:r>
              <a:rPr lang="vi-VN" sz="3500" dirty="0">
                <a:latin typeface="Arial-Rounded" panose="020B0500000000000000" pitchFamily="34" charset="0"/>
                <a:ea typeface="Arial-Rounded" panose="020B0500000000000000" pitchFamily="34" charset="0"/>
                <a:cs typeface="Arial-Rounded" panose="020B0500000000000000" pitchFamily="34" charset="0"/>
              </a:rPr>
              <a:t>mặc quần áo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chữa cháy</a:t>
            </a:r>
            <a:r>
              <a:rPr lang="vi-VN" sz="3500" dirty="0">
                <a:latin typeface="Arial-Rounded" panose="020B0500000000000000" pitchFamily="34" charset="0"/>
                <a:ea typeface="Arial-Rounded" panose="020B0500000000000000" pitchFamily="34" charset="0"/>
                <a:cs typeface="Arial-Rounded" panose="020B0500000000000000" pitchFamily="34" charset="0"/>
              </a:rPr>
              <a:t>, đi ủng, đeo găng, đội mũ rồi lao ra xe. Những chiếc xe cứu hỏa màu đỏ chứa đầy nước, bật đèn báo hiệu, rú còi chạy như bay đến nơi có cháy. Tại đây, ngọn lửa mỗi lúc một lớn. Những người lính cứu hỏa nhanh chóng dùng vòi phun nước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dập tắt </a:t>
            </a:r>
            <a:r>
              <a:rPr lang="vi-VN" sz="3500" dirty="0">
                <a:latin typeface="Arial-Rounded" panose="020B0500000000000000" pitchFamily="34" charset="0"/>
                <a:ea typeface="Arial-Rounded" panose="020B0500000000000000" pitchFamily="34" charset="0"/>
                <a:cs typeface="Arial-Rounded" panose="020B0500000000000000" pitchFamily="34" charset="0"/>
              </a:rPr>
              <a:t>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sẵn sàng </a:t>
            </a:r>
            <a:r>
              <a:rPr lang="vi-VN" sz="3500" dirty="0">
                <a:latin typeface="Arial-Rounded" panose="020B0500000000000000" pitchFamily="34" charset="0"/>
                <a:ea typeface="Arial-Rounded" panose="020B0500000000000000" pitchFamily="34" charset="0"/>
                <a:cs typeface="Arial-Rounded" panose="020B0500000000000000" pitchFamily="34" charset="0"/>
              </a:rPr>
              <a:t>có mặt ở mọi nơi có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hỏa hoạn</a:t>
            </a:r>
            <a:r>
              <a:rPr lang="vi-VN" sz="3500" dirty="0">
                <a:latin typeface="Arial-Rounded" panose="020B0500000000000000" pitchFamily="34" charset="0"/>
                <a:ea typeface="Arial-Rounded" panose="020B0500000000000000" pitchFamily="34" charset="0"/>
                <a:cs typeface="Arial-Rounded" panose="020B0500000000000000" pitchFamily="34" charset="0"/>
              </a:rPr>
              <a:t>.</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894080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E82B12-3833-7082-DE7E-7B7B010D5C09}"/>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A0B4A4BD-B385-43B1-4F7A-D1C048B0EE09}"/>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92E7FA50-5E9B-AEE4-292A-2A8FB6A556AA}"/>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890183B0-95A9-57D7-1FE4-666DD4E74C90}"/>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955F2A3A-5942-10A0-E20B-D97E00DFC504}"/>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5BEC66A9-8AA6-6EE0-3EFB-706F81516980}"/>
              </a:ext>
            </a:extLst>
          </p:cNvPr>
          <p:cNvSpPr/>
          <p:nvPr/>
        </p:nvSpPr>
        <p:spPr>
          <a:xfrm>
            <a:off x="88717" y="1232861"/>
            <a:ext cx="11977620" cy="5986254"/>
          </a:xfrm>
          <a:prstGeom prst="rect">
            <a:avLst/>
          </a:prstGeom>
        </p:spPr>
        <p:txBody>
          <a:bodyPr wrap="square">
            <a:spAutoFit/>
          </a:bodyPr>
          <a:lstStyle/>
          <a:p>
            <a:pPr indent="461963" algn="just"/>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Chuông </a:t>
            </a:r>
            <a:r>
              <a:rPr lang="vi-VN" sz="3500" dirty="0">
                <a:latin typeface="Arial-Rounded" panose="020B0500000000000000" pitchFamily="34" charset="0"/>
                <a:ea typeface="Arial-Rounded" panose="020B0500000000000000" pitchFamily="34" charset="0"/>
                <a:cs typeface="Arial-Rounded" panose="020B0500000000000000" pitchFamily="34" charset="0"/>
              </a:rPr>
              <a:t>báo cháy vang lên</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Những </a:t>
            </a:r>
            <a:r>
              <a:rPr lang="vi-VN" sz="3500" dirty="0">
                <a:latin typeface="Arial-Rounded" panose="020B0500000000000000" pitchFamily="34" charset="0"/>
                <a:ea typeface="Arial-Rounded" panose="020B0500000000000000" pitchFamily="34" charset="0"/>
                <a:cs typeface="Arial-Rounded" panose="020B0500000000000000" pitchFamily="34" charset="0"/>
              </a:rPr>
              <a:t>người lính cứu hỏa lập tức mặc quần áo chữa cháy, đi ủng, đeo găng, đội mũ rồi lao ra </a:t>
            </a:r>
            <a:r>
              <a:rPr lang="vi-VN" sz="3500">
                <a:latin typeface="Arial-Rounded" panose="020B0500000000000000" pitchFamily="34" charset="0"/>
                <a:ea typeface="Arial-Rounded" panose="020B0500000000000000" pitchFamily="34" charset="0"/>
                <a:cs typeface="Arial-Rounded" panose="020B0500000000000000" pitchFamily="34" charset="0"/>
              </a:rPr>
              <a:t>xe.</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 Những </a:t>
            </a:r>
            <a:r>
              <a:rPr lang="vi-VN" sz="3500" dirty="0">
                <a:latin typeface="Arial-Rounded" panose="020B0500000000000000" pitchFamily="34" charset="0"/>
                <a:ea typeface="Arial-Rounded" panose="020B0500000000000000" pitchFamily="34" charset="0"/>
                <a:cs typeface="Arial-Rounded" panose="020B0500000000000000" pitchFamily="34" charset="0"/>
              </a:rPr>
              <a:t>chiếc xe cứu hỏa màu đỏ chứa đầy nước, bật đèn báo hiệu, rú còi chạy như bay đến nơi có cháy</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Tại </a:t>
            </a:r>
            <a:r>
              <a:rPr lang="vi-VN" sz="3500" dirty="0">
                <a:latin typeface="Arial-Rounded" panose="020B0500000000000000" pitchFamily="34" charset="0"/>
                <a:ea typeface="Arial-Rounded" panose="020B0500000000000000" pitchFamily="34" charset="0"/>
                <a:cs typeface="Arial-Rounded" panose="020B0500000000000000" pitchFamily="34" charset="0"/>
              </a:rPr>
              <a:t>đây, ngọn lửa mỗi lúc một lớn</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Những </a:t>
            </a:r>
            <a:r>
              <a:rPr lang="vi-VN" sz="3500" dirty="0">
                <a:latin typeface="Arial-Rounded" panose="020B0500000000000000" pitchFamily="34" charset="0"/>
                <a:ea typeface="Arial-Rounded" panose="020B0500000000000000" pitchFamily="34" charset="0"/>
                <a:cs typeface="Arial-Rounded" panose="020B0500000000000000" pitchFamily="34" charset="0"/>
              </a:rPr>
              <a:t>người lính cứu hỏa nhanh chóng dùng vòi phun nước dập tắt đám cháy</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Họ </a:t>
            </a:r>
            <a:r>
              <a:rPr lang="vi-VN" sz="3500" dirty="0">
                <a:latin typeface="Arial-Rounded" panose="020B0500000000000000" pitchFamily="34" charset="0"/>
                <a:ea typeface="Arial-Rounded" panose="020B0500000000000000" pitchFamily="34" charset="0"/>
                <a:cs typeface="Arial-Rounded" panose="020B0500000000000000" pitchFamily="34" charset="0"/>
              </a:rPr>
              <a:t>dũng cảm quên mình cứu tính mạng và tài sản của người dân.</a:t>
            </a:r>
          </a:p>
          <a:p>
            <a:pPr indent="461963" algn="just"/>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Cứu </a:t>
            </a:r>
            <a:r>
              <a:rPr lang="vi-VN" sz="3500" dirty="0">
                <a:latin typeface="Arial-Rounded" panose="020B0500000000000000" pitchFamily="34" charset="0"/>
                <a:ea typeface="Arial-Rounded" panose="020B0500000000000000" pitchFamily="34" charset="0"/>
                <a:cs typeface="Arial-Rounded" panose="020B0500000000000000" pitchFamily="34" charset="0"/>
              </a:rPr>
              <a:t>hỏa là một công việc rất nguy hiểm</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Nhưng </a:t>
            </a:r>
            <a:r>
              <a:rPr lang="vi-VN" sz="3500" dirty="0">
                <a:latin typeface="Arial-Rounded" panose="020B0500000000000000" pitchFamily="34" charset="0"/>
                <a:ea typeface="Arial-Rounded" panose="020B0500000000000000" pitchFamily="34" charset="0"/>
                <a:cs typeface="Arial-Rounded" panose="020B0500000000000000" pitchFamily="34" charset="0"/>
              </a:rPr>
              <a:t>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id="{C8726987-C9A1-2C9E-FDCE-B1A4D483B38F}"/>
              </a:ext>
            </a:extLst>
          </p:cNvPr>
          <p:cNvSpPr/>
          <p:nvPr/>
        </p:nvSpPr>
        <p:spPr>
          <a:xfrm>
            <a:off x="265461" y="1198664"/>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9" name="Oval 8">
            <a:extLst>
              <a:ext uri="{FF2B5EF4-FFF2-40B4-BE49-F238E27FC236}">
                <a16:creationId xmlns:a16="http://schemas.microsoft.com/office/drawing/2014/main" id="{801CF8DE-915F-8D86-8FCB-CAE7C7D6A816}"/>
              </a:ext>
            </a:extLst>
          </p:cNvPr>
          <p:cNvSpPr/>
          <p:nvPr/>
        </p:nvSpPr>
        <p:spPr>
          <a:xfrm>
            <a:off x="6326548" y="123286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0" name="Oval 9">
            <a:extLst>
              <a:ext uri="{FF2B5EF4-FFF2-40B4-BE49-F238E27FC236}">
                <a16:creationId xmlns:a16="http://schemas.microsoft.com/office/drawing/2014/main" id="{12BB139C-AC4B-BF76-8D8A-FFF2DB26681D}"/>
              </a:ext>
            </a:extLst>
          </p:cNvPr>
          <p:cNvSpPr/>
          <p:nvPr/>
        </p:nvSpPr>
        <p:spPr>
          <a:xfrm>
            <a:off x="2071635" y="228452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1" name="Oval 10">
            <a:extLst>
              <a:ext uri="{FF2B5EF4-FFF2-40B4-BE49-F238E27FC236}">
                <a16:creationId xmlns:a16="http://schemas.microsoft.com/office/drawing/2014/main" id="{1571802F-55B4-DF2A-9336-A5FEA9103079}"/>
              </a:ext>
            </a:extLst>
          </p:cNvPr>
          <p:cNvSpPr/>
          <p:nvPr/>
        </p:nvSpPr>
        <p:spPr>
          <a:xfrm>
            <a:off x="10735610" y="286487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2" name="Oval 11">
            <a:extLst>
              <a:ext uri="{FF2B5EF4-FFF2-40B4-BE49-F238E27FC236}">
                <a16:creationId xmlns:a16="http://schemas.microsoft.com/office/drawing/2014/main" id="{41715037-7EB9-AB72-AD48-3F8F5D03C19E}"/>
              </a:ext>
            </a:extLst>
          </p:cNvPr>
          <p:cNvSpPr/>
          <p:nvPr/>
        </p:nvSpPr>
        <p:spPr>
          <a:xfrm>
            <a:off x="6133540" y="340490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3" name="Oval 12">
            <a:extLst>
              <a:ext uri="{FF2B5EF4-FFF2-40B4-BE49-F238E27FC236}">
                <a16:creationId xmlns:a16="http://schemas.microsoft.com/office/drawing/2014/main" id="{18AF9DF9-DD19-5066-91D6-D6A57E9DA041}"/>
              </a:ext>
            </a:extLst>
          </p:cNvPr>
          <p:cNvSpPr/>
          <p:nvPr/>
        </p:nvSpPr>
        <p:spPr>
          <a:xfrm>
            <a:off x="10639580" y="3919654"/>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5" name="Oval 14">
            <a:extLst>
              <a:ext uri="{FF2B5EF4-FFF2-40B4-BE49-F238E27FC236}">
                <a16:creationId xmlns:a16="http://schemas.microsoft.com/office/drawing/2014/main" id="{58830541-5EBC-2C47-25B4-19A47B96D108}"/>
              </a:ext>
            </a:extLst>
          </p:cNvPr>
          <p:cNvSpPr/>
          <p:nvPr/>
        </p:nvSpPr>
        <p:spPr>
          <a:xfrm>
            <a:off x="8605940" y="4998810"/>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
        <p:nvSpPr>
          <p:cNvPr id="16" name="Oval 15">
            <a:extLst>
              <a:ext uri="{FF2B5EF4-FFF2-40B4-BE49-F238E27FC236}">
                <a16:creationId xmlns:a16="http://schemas.microsoft.com/office/drawing/2014/main" id="{0D171C4A-9C24-B342-F97E-6AD61956A9CA}"/>
              </a:ext>
            </a:extLst>
          </p:cNvPr>
          <p:cNvSpPr/>
          <p:nvPr/>
        </p:nvSpPr>
        <p:spPr>
          <a:xfrm>
            <a:off x="265461" y="4978052"/>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Tree>
    <p:extLst>
      <p:ext uri="{BB962C8B-B14F-4D97-AF65-F5344CB8AC3E}">
        <p14:creationId xmlns:p14="http://schemas.microsoft.com/office/powerpoint/2010/main" val="205849230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775</TotalTime>
  <Words>1132</Words>
  <Application>Microsoft Office PowerPoint</Application>
  <PresentationFormat>Widescreen</PresentationFormat>
  <Paragraphs>94</Paragraphs>
  <Slides>25</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Arial-Rounded</vt:lpstr>
      <vt:lpstr>HL Hoctro</vt:lpstr>
      <vt:lpstr>Calibri Light</vt:lpstr>
      <vt:lpstr>#9Slide01 Noi dung ngan</vt:lpstr>
      <vt:lpstr>Calibri</vt:lpstr>
      <vt:lpstr>.VnArial</vt:lpstr>
      <vt:lpstr>Impact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485</cp:revision>
  <dcterms:created xsi:type="dcterms:W3CDTF">2021-08-21T07:02:17Z</dcterms:created>
  <dcterms:modified xsi:type="dcterms:W3CDTF">2023-04-25T08:24:46Z</dcterms:modified>
  <cp:category>9Slide.vn</cp:category>
</cp:coreProperties>
</file>