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332" r:id="rId2"/>
    <p:sldId id="259" r:id="rId3"/>
    <p:sldId id="461" r:id="rId4"/>
    <p:sldId id="450" r:id="rId5"/>
    <p:sldId id="451" r:id="rId6"/>
    <p:sldId id="452" r:id="rId7"/>
    <p:sldId id="453" r:id="rId8"/>
    <p:sldId id="257" r:id="rId9"/>
    <p:sldId id="260" r:id="rId10"/>
    <p:sldId id="277" r:id="rId11"/>
    <p:sldId id="263" r:id="rId12"/>
    <p:sldId id="324" r:id="rId13"/>
    <p:sldId id="333" r:id="rId14"/>
    <p:sldId id="266" r:id="rId15"/>
    <p:sldId id="325" r:id="rId16"/>
    <p:sldId id="284" r:id="rId17"/>
    <p:sldId id="326" r:id="rId18"/>
    <p:sldId id="327" r:id="rId19"/>
    <p:sldId id="328" r:id="rId20"/>
    <p:sldId id="276" r:id="rId21"/>
    <p:sldId id="278" r:id="rId22"/>
    <p:sldId id="270" r:id="rId23"/>
    <p:sldId id="329" r:id="rId24"/>
    <p:sldId id="330" r:id="rId25"/>
    <p:sldId id="279" r:id="rId26"/>
    <p:sldId id="275" r:id="rId27"/>
    <p:sldId id="267" r:id="rId28"/>
  </p:sldIdLst>
  <p:sldSz cx="12192000" cy="6858000"/>
  <p:notesSz cx="6858000" cy="9144000"/>
  <p:embeddedFontLst>
    <p:embeddedFont>
      <p:font typeface="#9Slide01 Noi dung ngan" panose="020B0604020202020204" charset="0"/>
      <p:regular r:id="rId30"/>
    </p:embeddedFont>
    <p:embeddedFont>
      <p:font typeface=".VnArial" panose="020B7200000000000000" pitchFamily="34" charset="0"/>
      <p:regular r:id="rId31"/>
      <p:bold r:id="rId32"/>
      <p:italic r:id="rId33"/>
      <p:boldItalic r:id="rId34"/>
    </p:embeddedFont>
    <p:embeddedFont>
      <p:font typeface="Arial-Rounded" panose="020B0500000000000000" pitchFamily="3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ircle" panose="020B0703020102020204" pitchFamily="34" charset="0"/>
      <p:regular r:id="rId42"/>
    </p:embeddedFont>
    <p:embeddedFont>
      <p:font typeface="HL Hoctro" panose="02000000000000000000"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0"/>
    <a:srgbClr val="FFFFFF"/>
    <a:srgbClr val="F2701F"/>
    <a:srgbClr val="BCD85F"/>
    <a:srgbClr val="E31353"/>
    <a:srgbClr val="06C5F5"/>
    <a:srgbClr val="F15A88"/>
    <a:srgbClr val="F8A9B9"/>
    <a:srgbClr val="3F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719" autoAdjust="0"/>
  </p:normalViewPr>
  <p:slideViewPr>
    <p:cSldViewPr snapToGrid="0" showGuides="1">
      <p:cViewPr varScale="1">
        <p:scale>
          <a:sx n="63" d="100"/>
          <a:sy n="63" d="100"/>
        </p:scale>
        <p:origin x="936" y="120"/>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tiếng vỗ tay</a:t>
            </a:r>
          </a:p>
        </p:txBody>
      </p:sp>
      <p:sp>
        <p:nvSpPr>
          <p:cNvPr id="4" name="Slide Number Placeholder 3"/>
          <p:cNvSpPr>
            <a:spLocks noGrp="1"/>
          </p:cNvSpPr>
          <p:nvPr>
            <p:ph type="sldNum" sz="quarter" idx="5"/>
          </p:nvPr>
        </p:nvSpPr>
        <p:spPr/>
        <p:txBody>
          <a:bodyPr/>
          <a:lstStyle/>
          <a:p>
            <a:fld id="{49EF9192-8295-45BA-8666-87775CAA009F}" type="slidenum">
              <a:rPr lang="en-US" smtClean="0"/>
              <a:t>3</a:t>
            </a:fld>
            <a:endParaRPr lang="en-US"/>
          </a:p>
        </p:txBody>
      </p:sp>
    </p:spTree>
    <p:extLst>
      <p:ext uri="{BB962C8B-B14F-4D97-AF65-F5344CB8AC3E}">
        <p14:creationId xmlns:p14="http://schemas.microsoft.com/office/powerpoint/2010/main" val="321695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trước – tranh hiện sau</a:t>
            </a:r>
          </a:p>
        </p:txBody>
      </p:sp>
      <p:sp>
        <p:nvSpPr>
          <p:cNvPr id="4" name="Slide Number Placeholder 3"/>
          <p:cNvSpPr>
            <a:spLocks noGrp="1"/>
          </p:cNvSpPr>
          <p:nvPr>
            <p:ph type="sldNum" sz="quarter" idx="5"/>
          </p:nvPr>
        </p:nvSpPr>
        <p:spPr/>
        <p:txBody>
          <a:bodyPr/>
          <a:lstStyle/>
          <a:p>
            <a:fld id="{49EF9192-8295-45BA-8666-87775CAA009F}" type="slidenum">
              <a:rPr lang="en-US" smtClean="0"/>
              <a:t>4</a:t>
            </a:fld>
            <a:endParaRPr lang="en-US"/>
          </a:p>
        </p:txBody>
      </p:sp>
    </p:spTree>
    <p:extLst>
      <p:ext uri="{BB962C8B-B14F-4D97-AF65-F5344CB8AC3E}">
        <p14:creationId xmlns:p14="http://schemas.microsoft.com/office/powerpoint/2010/main" val="244345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hỏi k chữ, chỉ có âm thanh</a:t>
            </a:r>
          </a:p>
          <a:p>
            <a:r>
              <a:rPr lang="en-US"/>
              <a:t>Hình ảnh. Âm thanh đồng bộ</a:t>
            </a:r>
          </a:p>
        </p:txBody>
      </p:sp>
      <p:sp>
        <p:nvSpPr>
          <p:cNvPr id="4" name="Slide Number Placeholder 3"/>
          <p:cNvSpPr>
            <a:spLocks noGrp="1"/>
          </p:cNvSpPr>
          <p:nvPr>
            <p:ph type="sldNum" sz="quarter" idx="5"/>
          </p:nvPr>
        </p:nvSpPr>
        <p:spPr/>
        <p:txBody>
          <a:bodyPr/>
          <a:lstStyle/>
          <a:p>
            <a:fld id="{49EF9192-8295-45BA-8666-87775CAA009F}" type="slidenum">
              <a:rPr lang="en-US" smtClean="0"/>
              <a:t>7</a:t>
            </a:fld>
            <a:endParaRPr lang="en-US"/>
          </a:p>
        </p:txBody>
      </p:sp>
    </p:spTree>
    <p:extLst>
      <p:ext uri="{BB962C8B-B14F-4D97-AF65-F5344CB8AC3E}">
        <p14:creationId xmlns:p14="http://schemas.microsoft.com/office/powerpoint/2010/main" val="133409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US" sz="1800" b="0" i="1" dirty="0" err="1">
                <a:effectLst/>
                <a:latin typeface="#9Slide01 Noi dung ngan" panose="00000600000000000000" pitchFamily="2" charset="0"/>
              </a:rPr>
              <a:t>Cây</a:t>
            </a:r>
            <a:r>
              <a:rPr lang="en-US" sz="1800" b="0" i="1" dirty="0">
                <a:effectLst/>
                <a:latin typeface="#9Slide01 Noi dung ngan" panose="00000600000000000000" pitchFamily="2" charset="0"/>
              </a:rPr>
              <a:t> </a:t>
            </a:r>
            <a:r>
              <a:rPr lang="en-US" sz="1800" b="0" i="1" dirty="0" err="1">
                <a:effectLst/>
                <a:latin typeface="#9Slide01 Noi dung ngan" panose="00000600000000000000" pitchFamily="2" charset="0"/>
              </a:rPr>
              <a:t>bàng</a:t>
            </a:r>
            <a:r>
              <a:rPr lang="en-US" sz="1800" b="0" i="1" dirty="0">
                <a:effectLst/>
                <a:latin typeface="#9Slide01 Noi dung ngan" panose="00000600000000000000" pitchFamily="2" charset="0"/>
              </a:rPr>
              <a:t>: </a:t>
            </a:r>
            <a:r>
              <a:rPr lang="vi-VN" sz="1800" b="0" i="0" dirty="0">
                <a:effectLst/>
                <a:latin typeface="#9Slide01 Noi dung ngan" panose="00000600000000000000" pitchFamily="2" charset="0"/>
              </a:rPr>
              <a:t>Thân cây cao, mọc thẳng</a:t>
            </a:r>
            <a:r>
              <a:rPr lang="en-US" sz="1200" b="0" i="0" dirty="0">
                <a:effectLst/>
                <a:latin typeface="Arial" panose="020B0604020202020204" pitchFamily="34" charset="0"/>
              </a:rPr>
              <a:t>. </a:t>
            </a:r>
            <a:r>
              <a:rPr lang="vi-VN" sz="1800" b="0" i="0" dirty="0">
                <a:effectLst/>
                <a:latin typeface="#9Slide01 Noi dung ngan" panose="00000600000000000000" pitchFamily="2" charset="0"/>
              </a:rPr>
              <a:t>Các cành cây mọc ngang, vươn ra xa nên có thể thấy rõ thân và cành cây</a:t>
            </a:r>
            <a:endParaRPr lang="en-US" sz="1800" b="0" i="0" dirty="0">
              <a:effectLst/>
              <a:latin typeface="#9Slide01 Noi dung ngan" panose="00000600000000000000" pitchFamily="2" charset="0"/>
            </a:endParaRPr>
          </a:p>
          <a:p>
            <a:pPr algn="just">
              <a:buFont typeface="Arial" panose="020B0604020202020204" pitchFamily="34" charset="0"/>
              <a:buNone/>
            </a:pPr>
            <a:r>
              <a:rPr lang="en-US" sz="1800" b="0" i="1" dirty="0" err="1">
                <a:effectLst/>
                <a:latin typeface="#9Slide01 Noi dung ngan" panose="00000600000000000000" pitchFamily="2" charset="0"/>
              </a:rPr>
              <a:t>Cây</a:t>
            </a:r>
            <a:r>
              <a:rPr lang="en-US" sz="1800" b="0" i="1" dirty="0">
                <a:effectLst/>
                <a:latin typeface="#9Slide01 Noi dung ngan" panose="00000600000000000000" pitchFamily="2" charset="0"/>
              </a:rPr>
              <a:t> </a:t>
            </a:r>
            <a:r>
              <a:rPr lang="en-US" sz="1800" b="0" i="1" dirty="0" err="1">
                <a:effectLst/>
                <a:latin typeface="#9Slide01 Noi dung ngan" panose="00000600000000000000" pitchFamily="2" charset="0"/>
              </a:rPr>
              <a:t>liễu</a:t>
            </a:r>
            <a:r>
              <a:rPr lang="en-US" sz="1800" b="0" i="0" dirty="0">
                <a:effectLst/>
                <a:latin typeface="#9Slide01 Noi dung ngan" panose="00000600000000000000" pitchFamily="2" charset="0"/>
              </a:rPr>
              <a:t>: </a:t>
            </a:r>
            <a:r>
              <a:rPr lang="vi-VN" sz="1800" b="0" i="0" dirty="0">
                <a:effectLst/>
                <a:latin typeface="#9Slide01 Noi dung ngan" panose="00000600000000000000" pitchFamily="2" charset="0"/>
              </a:rPr>
              <a:t>Thân mọc hơi nghiêng về phía dòng song</a:t>
            </a:r>
            <a:r>
              <a:rPr lang="en-US" sz="1800" b="0" i="0" dirty="0">
                <a:effectLst/>
                <a:latin typeface="#9Slide01 Noi dung ngan" panose="00000600000000000000" pitchFamily="2" charset="0"/>
              </a:rPr>
              <a:t>. </a:t>
            </a:r>
            <a:r>
              <a:rPr lang="vi-VN" sz="1800" b="0" i="0" dirty="0">
                <a:effectLst/>
                <a:latin typeface="#9Slide01 Noi dung ngan" panose="00000600000000000000" pitchFamily="2" charset="0"/>
              </a:rPr>
              <a:t>Lá dài, rũ xuống che hết thân và cành, chỉ thấy một đoạn thân phía dưới</a:t>
            </a:r>
            <a:endParaRPr lang="vi-VN" b="0" i="0" dirty="0">
              <a:effectLst/>
              <a:latin typeface="Arial" panose="020B0604020202020204" pitchFamily="34" charset="0"/>
            </a:endParaRPr>
          </a:p>
          <a:p>
            <a:pPr marL="0" indent="0" algn="just">
              <a:buFont typeface="Arial" panose="020B0604020202020204" pitchFamily="34" charset="0"/>
              <a:buNone/>
            </a:pPr>
            <a:endParaRPr lang="vi-VN" b="0" i="0" dirty="0">
              <a:effectLst/>
              <a:latin typeface="Arial" panose="020B0604020202020204" pitchFamily="34" charset="0"/>
            </a:endParaRPr>
          </a:p>
          <a:p>
            <a:pPr marL="0" indent="0"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1418210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818F9-9B63-4163-856F-66C9D561A75A}"/>
              </a:ext>
            </a:extLst>
          </p:cNvPr>
          <p:cNvPicPr>
            <a:picLocks noChangeAspect="1"/>
          </p:cNvPicPr>
          <p:nvPr userDrawn="1"/>
        </p:nvPicPr>
        <p:blipFill>
          <a:blip r:embed="rId2"/>
          <a:stretch>
            <a:fillRect/>
          </a:stretch>
        </p:blipFill>
        <p:spPr>
          <a:xfrm>
            <a:off x="2283992" y="2714743"/>
            <a:ext cx="88582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CFCF82E9-9C11-4367-9512-515F4916D1EF}"/>
              </a:ext>
            </a:extLst>
          </p:cNvPr>
          <p:cNvPicPr>
            <a:picLocks noChangeAspect="1"/>
          </p:cNvPicPr>
          <p:nvPr userDrawn="1"/>
        </p:nvPicPr>
        <p:blipFill>
          <a:blip r:embed="rId3"/>
          <a:stretch>
            <a:fillRect/>
          </a:stretch>
        </p:blipFill>
        <p:spPr>
          <a:xfrm>
            <a:off x="1049752" y="546364"/>
            <a:ext cx="1902117" cy="4151736"/>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7" name="Picture 16">
            <a:extLst>
              <a:ext uri="{FF2B5EF4-FFF2-40B4-BE49-F238E27FC236}">
                <a16:creationId xmlns:a16="http://schemas.microsoft.com/office/drawing/2014/main" id="{B8435120-8454-48A9-B0AE-CC3BC92D917C}"/>
              </a:ext>
            </a:extLst>
          </p:cNvPr>
          <p:cNvPicPr>
            <a:picLocks noChangeAspect="1"/>
          </p:cNvPicPr>
          <p:nvPr userDrawn="1"/>
        </p:nvPicPr>
        <p:blipFill rotWithShape="1">
          <a:blip r:embed="rId4"/>
          <a:srcRect r="36145" b="27940"/>
          <a:stretch/>
        </p:blipFill>
        <p:spPr>
          <a:xfrm>
            <a:off x="1957682" y="123033"/>
            <a:ext cx="2059449" cy="659164"/>
          </a:xfrm>
          <a:prstGeom prst="rect">
            <a:avLst/>
          </a:prstGeom>
        </p:spPr>
      </p:pic>
      <p:pic>
        <p:nvPicPr>
          <p:cNvPr id="18" name="Picture 17">
            <a:extLst>
              <a:ext uri="{FF2B5EF4-FFF2-40B4-BE49-F238E27FC236}">
                <a16:creationId xmlns:a16="http://schemas.microsoft.com/office/drawing/2014/main" id="{F766736B-F515-4B19-A4EA-D9B86225B5D0}"/>
              </a:ext>
            </a:extLst>
          </p:cNvPr>
          <p:cNvPicPr>
            <a:picLocks noChangeAspect="1"/>
          </p:cNvPicPr>
          <p:nvPr userDrawn="1"/>
        </p:nvPicPr>
        <p:blipFill rotWithShape="1">
          <a:blip r:embed="rId5"/>
          <a:srcRect l="27653" t="17949" r="23621" b="34735"/>
          <a:stretch/>
        </p:blipFill>
        <p:spPr>
          <a:xfrm>
            <a:off x="2790811" y="624381"/>
            <a:ext cx="635337" cy="791464"/>
          </a:xfrm>
          <a:prstGeom prst="rect">
            <a:avLst/>
          </a:prstGeom>
        </p:spPr>
      </p:pic>
      <p:pic>
        <p:nvPicPr>
          <p:cNvPr id="2" name="Picture 1">
            <a:extLst>
              <a:ext uri="{FF2B5EF4-FFF2-40B4-BE49-F238E27FC236}">
                <a16:creationId xmlns:a16="http://schemas.microsoft.com/office/drawing/2014/main" id="{FD649176-B02D-49B0-8FBE-6F82F1728BBE}"/>
              </a:ext>
            </a:extLst>
          </p:cNvPr>
          <p:cNvPicPr>
            <a:picLocks noChangeAspect="1"/>
          </p:cNvPicPr>
          <p:nvPr userDrawn="1"/>
        </p:nvPicPr>
        <p:blipFill>
          <a:blip r:embed="rId6"/>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14:bounceEnd="56000">
                                          <p:cBhvr additive="base">
                                            <p:cTn id="41"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4"/>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500" fill="hold"/>
                                            <p:tgtEl>
                                              <p:spTgt spid="4"/>
                                            </p:tgtEl>
                                            <p:attrNameLst>
                                              <p:attrName>ppt_x</p:attrName>
                                            </p:attrNameLst>
                                          </p:cBhvr>
                                          <p:tavLst>
                                            <p:tav tm="0">
                                              <p:val>
                                                <p:strVal val="#ppt_x"/>
                                              </p:val>
                                            </p:tav>
                                            <p:tav tm="100000">
                                              <p:val>
                                                <p:strVal val="#ppt_x"/>
                                              </p:val>
                                            </p:tav>
                                          </p:tavLst>
                                        </p:anim>
                                        <p:anim calcmode="lin" valueType="num">
                                          <p:cBhvr additive="base">
                                            <p:cTn id="42" dur="1500" fill="hold"/>
                                            <p:tgtEl>
                                              <p:spTgt spid="4"/>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F72E4D-414F-41BC-8499-F6D1BB041EA8}"/>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grpSp>
        <p:nvGrpSpPr>
          <p:cNvPr id="38" name="90">
            <a:extLst>
              <a:ext uri="{FF2B5EF4-FFF2-40B4-BE49-F238E27FC236}">
                <a16:creationId xmlns:a16="http://schemas.microsoft.com/office/drawing/2014/main" id="{ABAE38F5-1B92-46B2-A177-05FD01B2F60B}"/>
              </a:ext>
            </a:extLst>
          </p:cNvPr>
          <p:cNvGrpSpPr/>
          <p:nvPr userDrawn="1"/>
        </p:nvGrpSpPr>
        <p:grpSpPr>
          <a:xfrm>
            <a:off x="9642732" y="5004862"/>
            <a:ext cx="2308359" cy="1447795"/>
            <a:chOff x="594424" y="1153191"/>
            <a:chExt cx="2605976" cy="1634460"/>
          </a:xfrm>
        </p:grpSpPr>
        <p:sp>
          <p:nvSpPr>
            <p:cNvPr id="39" name="81">
              <a:extLst>
                <a:ext uri="{FF2B5EF4-FFF2-40B4-BE49-F238E27FC236}">
                  <a16:creationId xmlns:a16="http://schemas.microsoft.com/office/drawing/2014/main" id="{963298A1-848A-4AD1-9D91-A4DC5AF4A7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40" name="82">
              <a:extLst>
                <a:ext uri="{FF2B5EF4-FFF2-40B4-BE49-F238E27FC236}">
                  <a16:creationId xmlns:a16="http://schemas.microsoft.com/office/drawing/2014/main" id="{08A817D2-0373-4595-AEB3-00DB0D1356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165A1F4A-98BC-4E21-9CE2-2060E32BA611}"/>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3" name="Picture 2">
            <a:extLst>
              <a:ext uri="{FF2B5EF4-FFF2-40B4-BE49-F238E27FC236}">
                <a16:creationId xmlns:a16="http://schemas.microsoft.com/office/drawing/2014/main" id="{DDF38C2E-56F5-4C08-B20A-6FC8B407352E}"/>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4" name="Picture 3">
            <a:extLst>
              <a:ext uri="{FF2B5EF4-FFF2-40B4-BE49-F238E27FC236}">
                <a16:creationId xmlns:a16="http://schemas.microsoft.com/office/drawing/2014/main" id="{9E035582-D0BD-4456-92B0-9356853A52B2}"/>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4"/>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32236BA1-DABD-49D8-8F84-13FB1CBB18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3.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9.xml"/><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slide" Target="slide4.xml"/><Relationship Id="rId11" Type="http://schemas.openxmlformats.org/officeDocument/2006/relationships/image" Target="../media/image22.gif"/><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1.gif"/><Relationship Id="rId19" Type="http://schemas.openxmlformats.org/officeDocument/2006/relationships/image" Target="../media/image26.png"/><Relationship Id="rId4" Type="http://schemas.openxmlformats.org/officeDocument/2006/relationships/image" Target="../media/image16.jpg"/><Relationship Id="rId9" Type="http://schemas.openxmlformats.org/officeDocument/2006/relationships/image" Target="../media/image20.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C8828D8-E465-7203-C960-FBE930C66C73}"/>
              </a:ext>
            </a:extLst>
          </p:cNvPr>
          <p:cNvSpPr/>
          <p:nvPr/>
        </p:nvSpPr>
        <p:spPr>
          <a:xfrm>
            <a:off x="2011680" y="304800"/>
            <a:ext cx="2087880" cy="103632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D5BEAA3-B304-A781-1548-14D1F8BD3E9D}"/>
              </a:ext>
            </a:extLst>
          </p:cNvPr>
          <p:cNvSpPr/>
          <p:nvPr/>
        </p:nvSpPr>
        <p:spPr>
          <a:xfrm>
            <a:off x="4739640" y="426720"/>
            <a:ext cx="3246120" cy="13716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0CABCD-3823-B908-BA42-D5980D29AD73}"/>
              </a:ext>
            </a:extLst>
          </p:cNvPr>
          <p:cNvSpPr/>
          <p:nvPr/>
        </p:nvSpPr>
        <p:spPr>
          <a:xfrm>
            <a:off x="4739640" y="365760"/>
            <a:ext cx="3246120" cy="7924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826605-1A0C-1D73-A17F-1E6F57551558}"/>
              </a:ext>
            </a:extLst>
          </p:cNvPr>
          <p:cNvSpPr/>
          <p:nvPr/>
        </p:nvSpPr>
        <p:spPr>
          <a:xfrm>
            <a:off x="2103120" y="365760"/>
            <a:ext cx="1996440" cy="457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C275087-FDCF-1539-A1B7-E2E4A954326F}"/>
              </a:ext>
            </a:extLst>
          </p:cNvPr>
          <p:cNvSpPr/>
          <p:nvPr/>
        </p:nvSpPr>
        <p:spPr>
          <a:xfrm rot="15753820">
            <a:off x="3468226" y="159800"/>
            <a:ext cx="502920" cy="624840"/>
          </a:xfrm>
          <a:prstGeom prst="rightArrow">
            <a:avLst>
              <a:gd name="adj1" fmla="val 50000"/>
              <a:gd name="adj2" fmla="val 77273"/>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DA4AB-6BB1-91E0-046E-B4EFE5A934F4}"/>
              </a:ext>
            </a:extLst>
          </p:cNvPr>
          <p:cNvSpPr/>
          <p:nvPr/>
        </p:nvSpPr>
        <p:spPr>
          <a:xfrm>
            <a:off x="3301148" y="3276600"/>
            <a:ext cx="6263640" cy="7924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7562D5-A066-A477-5582-D86C7B36B25B}"/>
              </a:ext>
            </a:extLst>
          </p:cNvPr>
          <p:cNvSpPr/>
          <p:nvPr/>
        </p:nvSpPr>
        <p:spPr>
          <a:xfrm>
            <a:off x="1402080" y="3002280"/>
            <a:ext cx="1219200" cy="1341120"/>
          </a:xfrm>
          <a:prstGeom prst="ellipse">
            <a:avLst/>
          </a:prstGeom>
          <a:solidFill>
            <a:srgbClr val="00A650"/>
          </a:solidFill>
          <a:ln>
            <a:solidFill>
              <a:srgbClr val="00A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1E68E1-7E2C-645C-2E37-E7FDBACF735E}"/>
              </a:ext>
            </a:extLst>
          </p:cNvPr>
          <p:cNvPicPr>
            <a:picLocks noChangeAspect="1"/>
          </p:cNvPicPr>
          <p:nvPr/>
        </p:nvPicPr>
        <p:blipFill>
          <a:blip r:embed="rId2"/>
          <a:stretch>
            <a:fillRect/>
          </a:stretch>
        </p:blipFill>
        <p:spPr>
          <a:xfrm>
            <a:off x="0" y="-23461"/>
            <a:ext cx="12192000" cy="6879880"/>
          </a:xfrm>
          <a:prstGeom prst="rect">
            <a:avLst/>
          </a:prstGeom>
        </p:spPr>
      </p:pic>
      <p:sp>
        <p:nvSpPr>
          <p:cNvPr id="9" name="矩形 7">
            <a:extLst>
              <a:ext uri="{FF2B5EF4-FFF2-40B4-BE49-F238E27FC236}">
                <a16:creationId xmlns:a16="http://schemas.microsoft.com/office/drawing/2014/main" id="{6B6316EF-337C-4624-FB95-DC3A1B9A9FF6}"/>
              </a:ext>
            </a:extLst>
          </p:cNvPr>
          <p:cNvSpPr/>
          <p:nvPr/>
        </p:nvSpPr>
        <p:spPr>
          <a:xfrm>
            <a:off x="1860463" y="2994623"/>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11" name="矩形 7">
            <a:extLst>
              <a:ext uri="{FF2B5EF4-FFF2-40B4-BE49-F238E27FC236}">
                <a16:creationId xmlns:a16="http://schemas.microsoft.com/office/drawing/2014/main" id="{64470AE0-1569-EFF9-AE5F-0DBC7384F91D}"/>
              </a:ext>
            </a:extLst>
          </p:cNvPr>
          <p:cNvSpPr/>
          <p:nvPr/>
        </p:nvSpPr>
        <p:spPr>
          <a:xfrm>
            <a:off x="1768351" y="47265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1264477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8E1B8DC1-44D6-473D-AE72-69B8B833D4E9}"/>
              </a:ext>
            </a:extLst>
          </p:cNvPr>
          <p:cNvPicPr>
            <a:picLocks noChangeAspect="1"/>
          </p:cNvPicPr>
          <p:nvPr/>
        </p:nvPicPr>
        <p:blipFill>
          <a:blip r:embed="rId3"/>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386009115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dẻo dai. Cành 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 Vì vậy, cây không dễ bị gãy. Liễu còn là loài cây dễ trồng. Chỉ cần cắm cành xuống đất, nó có thể nhanh chóng mọc lên cây non.</a:t>
            </a:r>
          </a:p>
          <a:p>
            <a:r>
              <a:rPr lang="en-US"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 gió </a:t>
            </a:r>
            <a:r>
              <a:rPr lang="vi-VN" sz="3200" dirty="0">
                <a:latin typeface="Arial-Rounded" panose="020B0500000000000000" pitchFamily="34" charset="0"/>
                <a:ea typeface="Arial-Rounded" panose="020B0500000000000000" pitchFamily="34" charset="0"/>
                <a:cs typeface="Arial-Rounded" panose="020B0500000000000000" pitchFamily="34" charset="0"/>
              </a:rPr>
              <a:t>to. Cây liễu không ngừng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lắc lư</a:t>
            </a:r>
            <a:r>
              <a:rPr lang="vi-VN" sz="3200" dirty="0">
                <a:latin typeface="Arial-Rounded" panose="020B0500000000000000" pitchFamily="34" charset="0"/>
                <a:ea typeface="Arial-Rounded" panose="020B0500000000000000" pitchFamily="34" charset="0"/>
                <a:cs typeface="Arial-Rounded" panose="020B0500000000000000" pitchFamily="34" charset="0"/>
              </a:rPr>
              <a:t>.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 dai</a:t>
            </a:r>
            <a:r>
              <a:rPr lang="vi-VN" sz="3200" dirty="0">
                <a:latin typeface="Arial-Rounded" panose="020B0500000000000000" pitchFamily="34" charset="0"/>
                <a:ea typeface="Arial-Rounded" panose="020B0500000000000000" pitchFamily="34" charset="0"/>
                <a:cs typeface="Arial-Rounded" panose="020B0500000000000000" pitchFamily="34" charset="0"/>
              </a:rPr>
              <a:t>. Cành liễu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chuyển động </a:t>
            </a:r>
            <a:r>
              <a:rPr lang="vi-VN" sz="3200" dirty="0">
                <a:latin typeface="Arial-Rounded" panose="020B0500000000000000" pitchFamily="34" charset="0"/>
                <a:ea typeface="Arial-Rounded" panose="020B0500000000000000" pitchFamily="34" charset="0"/>
                <a:cs typeface="Arial-Rounded" panose="020B0500000000000000" pitchFamily="34" charset="0"/>
              </a:rPr>
              <a:t>theo chiều gió. Vì vậy, cây không dễ bị gãy. Liễu còn là loài cây dễ trồng. Chỉ cần cắm cành xuống đất, nó có thể nhanh chóng mọc lên cây non.</a:t>
            </a:r>
          </a:p>
          <a:p>
            <a:r>
              <a:rPr lang="en-US"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88822847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Trời </a:t>
            </a:r>
            <a:r>
              <a:rPr lang="vi-VN" sz="3200" dirty="0">
                <a:latin typeface="Arial-Rounded" panose="020B0500000000000000" pitchFamily="34" charset="0"/>
                <a:ea typeface="Arial-Rounded" panose="020B0500000000000000" pitchFamily="34" charset="0"/>
                <a:cs typeface="Arial-Rounded" panose="020B0500000000000000" pitchFamily="34" charset="0"/>
              </a:rPr>
              <a:t>nổi gió to</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Cây </a:t>
            </a:r>
            <a:r>
              <a:rPr lang="vi-VN" sz="3200" dirty="0">
                <a:latin typeface="Arial-Rounded" panose="020B0500000000000000" pitchFamily="34" charset="0"/>
                <a:ea typeface="Arial-Rounded" panose="020B0500000000000000" pitchFamily="34" charset="0"/>
                <a:cs typeface="Arial-Rounded" panose="020B0500000000000000" pitchFamily="34" charset="0"/>
              </a:rPr>
              <a:t>liễu không ngừng lắc lư</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Thấy </a:t>
            </a:r>
            <a:r>
              <a:rPr lang="vi-VN" sz="3200" dirty="0">
                <a:latin typeface="Arial-Rounded" panose="020B0500000000000000" pitchFamily="34" charset="0"/>
                <a:ea typeface="Arial-Rounded" panose="020B0500000000000000" pitchFamily="34" charset="0"/>
                <a:cs typeface="Arial-Rounded" panose="020B0500000000000000" pitchFamily="34" charset="0"/>
              </a:rPr>
              <a:t>vậy, Nam rất lo cây liễu sẽ bị </a:t>
            </a:r>
            <a:r>
              <a:rPr lang="vi-VN" sz="3200">
                <a:latin typeface="Arial-Rounded" panose="020B0500000000000000" pitchFamily="34" charset="0"/>
                <a:ea typeface="Arial-Rounded" panose="020B0500000000000000" pitchFamily="34" charset="0"/>
                <a:cs typeface="Arial-Rounded" panose="020B0500000000000000" pitchFamily="34" charset="0"/>
              </a:rPr>
              <a:t>gãy.</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Nam </a:t>
            </a:r>
            <a:r>
              <a:rPr lang="vi-VN" sz="3200" dirty="0">
                <a:latin typeface="Arial-Rounded" panose="020B0500000000000000" pitchFamily="34" charset="0"/>
                <a:ea typeface="Arial-Rounded" panose="020B0500000000000000" pitchFamily="34" charset="0"/>
                <a:cs typeface="Arial-Rounded" panose="020B0500000000000000" pitchFamily="34" charset="0"/>
              </a:rPr>
              <a:t>hỏi mẹ:</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Mẹ </a:t>
            </a:r>
            <a:r>
              <a:rPr lang="vi-VN" sz="3200" dirty="0">
                <a:latin typeface="Arial-Rounded" panose="020B0500000000000000" pitchFamily="34" charset="0"/>
                <a:ea typeface="Arial-Rounded" panose="020B0500000000000000" pitchFamily="34" charset="0"/>
                <a:cs typeface="Arial-Rounded" panose="020B0500000000000000" pitchFamily="34" charset="0"/>
              </a:rPr>
              <a:t>mỉm cười đáp:</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Mẹ </a:t>
            </a:r>
            <a:r>
              <a:rPr lang="vi-VN" sz="3200" dirty="0">
                <a:latin typeface="Arial-Rounded" panose="020B0500000000000000" pitchFamily="34" charset="0"/>
                <a:ea typeface="Arial-Rounded" panose="020B0500000000000000" pitchFamily="34" charset="0"/>
                <a:cs typeface="Arial-Rounded" panose="020B0500000000000000" pitchFamily="34" charset="0"/>
              </a:rPr>
              <a:t>giải thích thêm:</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Cành </a:t>
            </a:r>
            <a:r>
              <a:rPr lang="vi-VN" sz="3200" dirty="0">
                <a:latin typeface="Arial-Rounded" panose="020B0500000000000000" pitchFamily="34" charset="0"/>
                <a:ea typeface="Arial-Rounded" panose="020B0500000000000000" pitchFamily="34" charset="0"/>
                <a:cs typeface="Arial-Rounded" panose="020B0500000000000000" pitchFamily="34" charset="0"/>
              </a:rPr>
              <a:t>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Vì </a:t>
            </a:r>
            <a:r>
              <a:rPr lang="vi-VN" sz="3200" dirty="0">
                <a:latin typeface="Arial-Rounded" panose="020B0500000000000000" pitchFamily="34" charset="0"/>
                <a:ea typeface="Arial-Rounded" panose="020B0500000000000000" pitchFamily="34" charset="0"/>
                <a:cs typeface="Arial-Rounded" panose="020B0500000000000000" pitchFamily="34" charset="0"/>
              </a:rPr>
              <a:t>vậy, cây không dễ bị gãy</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Liễu </a:t>
            </a:r>
            <a:r>
              <a:rPr lang="vi-VN" sz="3200" dirty="0">
                <a:latin typeface="Arial-Rounded" panose="020B0500000000000000" pitchFamily="34" charset="0"/>
                <a:ea typeface="Arial-Rounded" panose="020B0500000000000000" pitchFamily="34" charset="0"/>
                <a:cs typeface="Arial-Rounded" panose="020B0500000000000000" pitchFamily="34" charset="0"/>
              </a:rPr>
              <a:t>còn là loài cây dễ trồng</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Chỉ </a:t>
            </a:r>
            <a:r>
              <a:rPr lang="vi-VN" sz="3200" dirty="0">
                <a:latin typeface="Arial-Rounded" panose="020B0500000000000000" pitchFamily="34" charset="0"/>
                <a:ea typeface="Arial-Rounded" panose="020B0500000000000000" pitchFamily="34" charset="0"/>
                <a:cs typeface="Arial-Rounded" panose="020B0500000000000000" pitchFamily="34" charset="0"/>
              </a:rPr>
              <a:t>cần cắm cành xuống đất, nó có thể nhanh chóng mọc lên cây non.</a:t>
            </a:r>
          </a:p>
          <a:p>
            <a:r>
              <a:rPr lang="en-US"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5F4A0F57-7728-84BA-2F8C-C8E676BC6195}"/>
              </a:ext>
            </a:extLst>
          </p:cNvPr>
          <p:cNvSpPr/>
          <p:nvPr/>
        </p:nvSpPr>
        <p:spPr>
          <a:xfrm>
            <a:off x="268499" y="1137857"/>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0" name="Oval 9">
            <a:extLst>
              <a:ext uri="{FF2B5EF4-FFF2-40B4-BE49-F238E27FC236}">
                <a16:creationId xmlns:a16="http://schemas.microsoft.com/office/drawing/2014/main" id="{575C8AD9-0CAB-8F15-7356-DDE1C0A88EB9}"/>
              </a:ext>
            </a:extLst>
          </p:cNvPr>
          <p:cNvSpPr/>
          <p:nvPr/>
        </p:nvSpPr>
        <p:spPr>
          <a:xfrm>
            <a:off x="3267315" y="1154130"/>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C6861623-B720-AED4-B897-8ADAF61EE3BF}"/>
              </a:ext>
            </a:extLst>
          </p:cNvPr>
          <p:cNvSpPr/>
          <p:nvPr/>
        </p:nvSpPr>
        <p:spPr>
          <a:xfrm>
            <a:off x="8782280" y="1099793"/>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C289CA9F-ADE0-1259-740B-55506F4E4BB5}"/>
              </a:ext>
            </a:extLst>
          </p:cNvPr>
          <p:cNvSpPr/>
          <p:nvPr/>
        </p:nvSpPr>
        <p:spPr>
          <a:xfrm>
            <a:off x="4274091" y="1712461"/>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B5A1FB95-1BD0-68BA-681F-6067DDF91933}"/>
              </a:ext>
            </a:extLst>
          </p:cNvPr>
          <p:cNvSpPr/>
          <p:nvPr/>
        </p:nvSpPr>
        <p:spPr>
          <a:xfrm>
            <a:off x="217700" y="2146536"/>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4906C0F1-E2F4-0517-274A-FF68F0DF9E15}"/>
              </a:ext>
            </a:extLst>
          </p:cNvPr>
          <p:cNvSpPr/>
          <p:nvPr/>
        </p:nvSpPr>
        <p:spPr>
          <a:xfrm>
            <a:off x="235348" y="2652413"/>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52D7C0E2-EF3E-0954-B20C-930A346C5B24}"/>
              </a:ext>
            </a:extLst>
          </p:cNvPr>
          <p:cNvSpPr/>
          <p:nvPr/>
        </p:nvSpPr>
        <p:spPr>
          <a:xfrm>
            <a:off x="217700" y="3122666"/>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5286298C-E9C4-17EF-1309-CBA53DBF81F4}"/>
              </a:ext>
            </a:extLst>
          </p:cNvPr>
          <p:cNvSpPr/>
          <p:nvPr/>
        </p:nvSpPr>
        <p:spPr>
          <a:xfrm>
            <a:off x="217700" y="3603120"/>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
        <p:nvSpPr>
          <p:cNvPr id="18" name="Oval 17">
            <a:extLst>
              <a:ext uri="{FF2B5EF4-FFF2-40B4-BE49-F238E27FC236}">
                <a16:creationId xmlns:a16="http://schemas.microsoft.com/office/drawing/2014/main" id="{3934348A-7EC1-9699-BA1A-D57AAA48E2F6}"/>
              </a:ext>
            </a:extLst>
          </p:cNvPr>
          <p:cNvSpPr/>
          <p:nvPr/>
        </p:nvSpPr>
        <p:spPr>
          <a:xfrm>
            <a:off x="217700" y="4073703"/>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grpSp>
        <p:nvGrpSpPr>
          <p:cNvPr id="22" name="Group 21">
            <a:extLst>
              <a:ext uri="{FF2B5EF4-FFF2-40B4-BE49-F238E27FC236}">
                <a16:creationId xmlns:a16="http://schemas.microsoft.com/office/drawing/2014/main" id="{4B639A8B-5C35-71E1-589F-BDB4D172757B}"/>
              </a:ext>
            </a:extLst>
          </p:cNvPr>
          <p:cNvGrpSpPr/>
          <p:nvPr/>
        </p:nvGrpSpPr>
        <p:grpSpPr>
          <a:xfrm>
            <a:off x="8481583" y="4073703"/>
            <a:ext cx="713288" cy="549097"/>
            <a:chOff x="8481583" y="4073703"/>
            <a:chExt cx="795868" cy="612668"/>
          </a:xfrm>
        </p:grpSpPr>
        <p:sp>
          <p:nvSpPr>
            <p:cNvPr id="19" name="Oval 18">
              <a:extLst>
                <a:ext uri="{FF2B5EF4-FFF2-40B4-BE49-F238E27FC236}">
                  <a16:creationId xmlns:a16="http://schemas.microsoft.com/office/drawing/2014/main" id="{5F623BF0-6436-26AD-039C-EC4E663623D5}"/>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1" name="TextBox 20">
              <a:extLst>
                <a:ext uri="{FF2B5EF4-FFF2-40B4-BE49-F238E27FC236}">
                  <a16:creationId xmlns:a16="http://schemas.microsoft.com/office/drawing/2014/main" id="{F2FF0EC8-2264-32DB-733B-80DBEF43BA27}"/>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10</a:t>
              </a:r>
            </a:p>
          </p:txBody>
        </p:sp>
      </p:grpSp>
      <p:grpSp>
        <p:nvGrpSpPr>
          <p:cNvPr id="23" name="Group 22">
            <a:extLst>
              <a:ext uri="{FF2B5EF4-FFF2-40B4-BE49-F238E27FC236}">
                <a16:creationId xmlns:a16="http://schemas.microsoft.com/office/drawing/2014/main" id="{A89E4D28-C8E5-0372-EFA9-333E8CF4284C}"/>
              </a:ext>
            </a:extLst>
          </p:cNvPr>
          <p:cNvGrpSpPr/>
          <p:nvPr/>
        </p:nvGrpSpPr>
        <p:grpSpPr>
          <a:xfrm>
            <a:off x="7126916" y="4617849"/>
            <a:ext cx="713288" cy="549097"/>
            <a:chOff x="8481583" y="4073703"/>
            <a:chExt cx="795868" cy="612668"/>
          </a:xfrm>
        </p:grpSpPr>
        <p:sp>
          <p:nvSpPr>
            <p:cNvPr id="24" name="Oval 23">
              <a:extLst>
                <a:ext uri="{FF2B5EF4-FFF2-40B4-BE49-F238E27FC236}">
                  <a16:creationId xmlns:a16="http://schemas.microsoft.com/office/drawing/2014/main" id="{107F65A2-B698-FD0C-285B-77F76E83EE4C}"/>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5" name="TextBox 24">
              <a:extLst>
                <a:ext uri="{FF2B5EF4-FFF2-40B4-BE49-F238E27FC236}">
                  <a16:creationId xmlns:a16="http://schemas.microsoft.com/office/drawing/2014/main" id="{CF8B9B0C-5A5A-33FD-B9B2-A4B9D04FA429}"/>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11</a:t>
              </a:r>
            </a:p>
          </p:txBody>
        </p:sp>
      </p:grpSp>
      <p:grpSp>
        <p:nvGrpSpPr>
          <p:cNvPr id="26" name="Group 25">
            <a:extLst>
              <a:ext uri="{FF2B5EF4-FFF2-40B4-BE49-F238E27FC236}">
                <a16:creationId xmlns:a16="http://schemas.microsoft.com/office/drawing/2014/main" id="{FFF8F5AD-0FA1-49D8-6227-D0C0671C38B8}"/>
              </a:ext>
            </a:extLst>
          </p:cNvPr>
          <p:cNvGrpSpPr/>
          <p:nvPr/>
        </p:nvGrpSpPr>
        <p:grpSpPr>
          <a:xfrm>
            <a:off x="819783" y="5107476"/>
            <a:ext cx="713288" cy="549097"/>
            <a:chOff x="8481583" y="4073703"/>
            <a:chExt cx="795868" cy="612668"/>
          </a:xfrm>
        </p:grpSpPr>
        <p:sp>
          <p:nvSpPr>
            <p:cNvPr id="27" name="Oval 26">
              <a:extLst>
                <a:ext uri="{FF2B5EF4-FFF2-40B4-BE49-F238E27FC236}">
                  <a16:creationId xmlns:a16="http://schemas.microsoft.com/office/drawing/2014/main" id="{32DA1B9F-A2BB-D13D-0F3C-AF149839E023}"/>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8" name="TextBox 27">
              <a:extLst>
                <a:ext uri="{FF2B5EF4-FFF2-40B4-BE49-F238E27FC236}">
                  <a16:creationId xmlns:a16="http://schemas.microsoft.com/office/drawing/2014/main" id="{4AC00709-0045-58E3-40E0-5E4ED24447B7}"/>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12</a:t>
              </a:r>
            </a:p>
          </p:txBody>
        </p:sp>
      </p:grpSp>
      <p:grpSp>
        <p:nvGrpSpPr>
          <p:cNvPr id="29" name="Group 28">
            <a:extLst>
              <a:ext uri="{FF2B5EF4-FFF2-40B4-BE49-F238E27FC236}">
                <a16:creationId xmlns:a16="http://schemas.microsoft.com/office/drawing/2014/main" id="{945D6D78-D874-6834-EA96-520B4FEE380B}"/>
              </a:ext>
            </a:extLst>
          </p:cNvPr>
          <p:cNvGrpSpPr/>
          <p:nvPr/>
        </p:nvGrpSpPr>
        <p:grpSpPr>
          <a:xfrm>
            <a:off x="6266703" y="5124842"/>
            <a:ext cx="713288" cy="549097"/>
            <a:chOff x="8481583" y="4073703"/>
            <a:chExt cx="795868" cy="612668"/>
          </a:xfrm>
        </p:grpSpPr>
        <p:sp>
          <p:nvSpPr>
            <p:cNvPr id="30" name="Oval 29">
              <a:extLst>
                <a:ext uri="{FF2B5EF4-FFF2-40B4-BE49-F238E27FC236}">
                  <a16:creationId xmlns:a16="http://schemas.microsoft.com/office/drawing/2014/main" id="{BA2209CB-49BB-29E2-4911-54A79BF3F64C}"/>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1" name="TextBox 30">
              <a:extLst>
                <a:ext uri="{FF2B5EF4-FFF2-40B4-BE49-F238E27FC236}">
                  <a16:creationId xmlns:a16="http://schemas.microsoft.com/office/drawing/2014/main" id="{7D435A4C-8E8C-7595-E521-8E5C06FC55C6}"/>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13</a:t>
              </a:r>
            </a:p>
          </p:txBody>
        </p:sp>
      </p:grpSp>
    </p:spTree>
    <p:extLst>
      <p:ext uri="{BB962C8B-B14F-4D97-AF65-F5344CB8AC3E}">
        <p14:creationId xmlns:p14="http://schemas.microsoft.com/office/powerpoint/2010/main" val="132714545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503575" y="1734103"/>
            <a:ext cx="11139827" cy="1938992"/>
          </a:xfrm>
          <a:prstGeom prst="rect">
            <a:avLst/>
          </a:prstGeom>
          <a:noFill/>
        </p:spPr>
        <p:txBody>
          <a:bodyPr wrap="square">
            <a:spAutoFit/>
          </a:bodyPr>
          <a:lstStyle/>
          <a:p>
            <a:pPr algn="just"/>
            <a:r>
              <a:rPr lang="vi-VN" sz="6000" dirty="0">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4983966" y="190783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3279703" y="2837097"/>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8452903" y="190783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63438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dẻo dai. Cành 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 Vì vậy, cây không dễ bị gãy. Liễu còn là loài cây dễ trồng. Chỉ cần cắm cành xuống đất, nó có thể nhanh chóng mọc lên cây non.</a:t>
            </a:r>
          </a:p>
          <a:p>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vi-VN" sz="2800" i="1" dirty="0">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 name="Picture 9">
            <a:extLst>
              <a:ext uri="{FF2B5EF4-FFF2-40B4-BE49-F238E27FC236}">
                <a16:creationId xmlns:a16="http://schemas.microsoft.com/office/drawing/2014/main" id="{72978989-1A48-4C71-98D5-FEE9AE1572A4}"/>
              </a:ext>
            </a:extLst>
          </p:cNvPr>
          <p:cNvPicPr>
            <a:picLocks noChangeAspect="1"/>
          </p:cNvPicPr>
          <p:nvPr/>
        </p:nvPicPr>
        <p:blipFill rotWithShape="1">
          <a:blip r:embed="rId4"/>
          <a:srcRect l="20762" t="12636" r="18835" b="29239"/>
          <a:stretch/>
        </p:blipFill>
        <p:spPr>
          <a:xfrm>
            <a:off x="149857" y="1268633"/>
            <a:ext cx="504497" cy="549267"/>
          </a:xfrm>
          <a:prstGeom prst="rect">
            <a:avLst/>
          </a:prstGeom>
        </p:spPr>
      </p:pic>
      <p:pic>
        <p:nvPicPr>
          <p:cNvPr id="12" name="Picture 11">
            <a:extLst>
              <a:ext uri="{FF2B5EF4-FFF2-40B4-BE49-F238E27FC236}">
                <a16:creationId xmlns:a16="http://schemas.microsoft.com/office/drawing/2014/main" id="{B4164FFA-4508-483E-95B3-ACE668FF17BE}"/>
              </a:ext>
            </a:extLst>
          </p:cNvPr>
          <p:cNvPicPr>
            <a:picLocks noChangeAspect="1"/>
          </p:cNvPicPr>
          <p:nvPr/>
        </p:nvPicPr>
        <p:blipFill rotWithShape="1">
          <a:blip r:embed="rId5"/>
          <a:srcRect l="19799" t="15984" r="19799" b="25890"/>
          <a:stretch/>
        </p:blipFill>
        <p:spPr>
          <a:xfrm>
            <a:off x="141238" y="2746474"/>
            <a:ext cx="504497" cy="549268"/>
          </a:xfrm>
          <a:prstGeom prst="rect">
            <a:avLst/>
          </a:prstGeom>
        </p:spPr>
      </p:pic>
    </p:spTree>
    <p:extLst>
      <p:ext uri="{BB962C8B-B14F-4D97-AF65-F5344CB8AC3E}">
        <p14:creationId xmlns:p14="http://schemas.microsoft.com/office/powerpoint/2010/main" val="210188381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dẻo</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dai</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có khả năng chịu đựng trong khoảng thời gian dài</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90818" y="3769774"/>
            <a:ext cx="5187204" cy="2829043"/>
          </a:xfrm>
          <a:prstGeom prst="rect">
            <a:avLst/>
          </a:prstGeom>
          <a:ln>
            <a:noFill/>
          </a:ln>
          <a:effectLst>
            <a:softEdge rad="112500"/>
          </a:effectLst>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lắc</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lư</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1082756" y="1608866"/>
            <a:ext cx="4191230" cy="451759"/>
          </a:xfrm>
          <a:prstGeom prst="rect">
            <a:avLst/>
          </a:prstGeom>
          <a:noFill/>
        </p:spPr>
        <p:txBody>
          <a:bodyPr wrap="square" lIns="90000" tIns="46800" rIns="540000" bIns="46800">
            <a:noAutofit/>
          </a:bodyPr>
          <a:lstStyle/>
          <a:p>
            <a:pPr algn="just"/>
            <a:r>
              <a:rPr lang="vi-VN" sz="40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nghiêng bên nọ, nghiêng bên kia</a:t>
            </a:r>
            <a:endParaRPr lang="zh-CN" altLang="en-US" sz="40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90818" y="3769774"/>
            <a:ext cx="5187204" cy="2829043"/>
          </a:xfrm>
          <a:prstGeom prst="rect">
            <a:avLst/>
          </a:prstGeom>
          <a:ln>
            <a:noFill/>
          </a:ln>
          <a:effectLst>
            <a:softEdge rad="112500"/>
          </a:effectLst>
        </p:spPr>
      </p:pic>
    </p:spTree>
    <p:extLst>
      <p:ext uri="{BB962C8B-B14F-4D97-AF65-F5344CB8AC3E}">
        <p14:creationId xmlns:p14="http://schemas.microsoft.com/office/powerpoint/2010/main" val="42915695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mềm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mại</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964097" y="1654347"/>
            <a:ext cx="4654853" cy="451759"/>
          </a:xfrm>
          <a:prstGeom prst="rect">
            <a:avLst/>
          </a:prstGeom>
          <a:noFill/>
        </p:spPr>
        <p:txBody>
          <a:bodyPr wrap="square" lIns="90000" tIns="46800" rIns="540000" bIns="46800">
            <a:noAutofit/>
          </a:bodyPr>
          <a:lstStyle/>
          <a:p>
            <a:pPr algn="just"/>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mềm và gợi cảm giác dẻo dai</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90818" y="3769774"/>
            <a:ext cx="5187204" cy="2829043"/>
          </a:xfrm>
          <a:prstGeom prst="rect">
            <a:avLst/>
          </a:prstGeom>
          <a:ln>
            <a:noFill/>
          </a:ln>
          <a:effectLst>
            <a:softEdge rad="112500"/>
          </a:effectLst>
        </p:spPr>
      </p:pic>
    </p:spTree>
    <p:extLst>
      <p:ext uri="{BB962C8B-B14F-4D97-AF65-F5344CB8AC3E}">
        <p14:creationId xmlns:p14="http://schemas.microsoft.com/office/powerpoint/2010/main" val="123872328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dẻo dai. Cành 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 Vì vậy, cây không dễ bị gãy. Liễu còn là loài cây dễ trồng. Chỉ cần cắm cành xuống đất, nó có thể nhanh chóng mọc lên cây non.</a:t>
            </a:r>
          </a:p>
          <a:p>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vi-VN" sz="2800" i="1" dirty="0">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 name="Picture 9">
            <a:extLst>
              <a:ext uri="{FF2B5EF4-FFF2-40B4-BE49-F238E27FC236}">
                <a16:creationId xmlns:a16="http://schemas.microsoft.com/office/drawing/2014/main" id="{72978989-1A48-4C71-98D5-FEE9AE1572A4}"/>
              </a:ext>
            </a:extLst>
          </p:cNvPr>
          <p:cNvPicPr>
            <a:picLocks noChangeAspect="1"/>
          </p:cNvPicPr>
          <p:nvPr/>
        </p:nvPicPr>
        <p:blipFill rotWithShape="1">
          <a:blip r:embed="rId4"/>
          <a:srcRect l="20762" t="12636" r="18835" b="29239"/>
          <a:stretch/>
        </p:blipFill>
        <p:spPr>
          <a:xfrm>
            <a:off x="149857" y="1268633"/>
            <a:ext cx="504497" cy="549267"/>
          </a:xfrm>
          <a:prstGeom prst="rect">
            <a:avLst/>
          </a:prstGeom>
        </p:spPr>
      </p:pic>
      <p:pic>
        <p:nvPicPr>
          <p:cNvPr id="12" name="Picture 11">
            <a:extLst>
              <a:ext uri="{FF2B5EF4-FFF2-40B4-BE49-F238E27FC236}">
                <a16:creationId xmlns:a16="http://schemas.microsoft.com/office/drawing/2014/main" id="{B4164FFA-4508-483E-95B3-ACE668FF17BE}"/>
              </a:ext>
            </a:extLst>
          </p:cNvPr>
          <p:cNvPicPr>
            <a:picLocks noChangeAspect="1"/>
          </p:cNvPicPr>
          <p:nvPr/>
        </p:nvPicPr>
        <p:blipFill rotWithShape="1">
          <a:blip r:embed="rId5"/>
          <a:srcRect l="19799" t="15984" r="19799" b="25890"/>
          <a:stretch/>
        </p:blipFill>
        <p:spPr>
          <a:xfrm>
            <a:off x="141238" y="2746474"/>
            <a:ext cx="504497" cy="549268"/>
          </a:xfrm>
          <a:prstGeom prst="rect">
            <a:avLst/>
          </a:prstGeom>
        </p:spPr>
      </p:pic>
    </p:spTree>
    <p:extLst>
      <p:ext uri="{BB962C8B-B14F-4D97-AF65-F5344CB8AC3E}">
        <p14:creationId xmlns:p14="http://schemas.microsoft.com/office/powerpoint/2010/main" val="31540557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4"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D1C72-E8C9-41FB-8F0F-F06DB54575F2}"/>
              </a:ext>
            </a:extLst>
          </p:cNvPr>
          <p:cNvPicPr>
            <a:picLocks noChangeAspect="1"/>
          </p:cNvPicPr>
          <p:nvPr/>
        </p:nvPicPr>
        <p:blipFill>
          <a:blip r:embed="rId2"/>
          <a:stretch>
            <a:fillRect/>
          </a:stretch>
        </p:blipFill>
        <p:spPr>
          <a:xfrm>
            <a:off x="1940313" y="3576209"/>
            <a:ext cx="8088590" cy="2005758"/>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7666196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9E19E-A02C-4D86-B4DD-7B3E79029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4" b="99183" l="9956" r="99383">
                        <a14:foregroundMark x1="27930" y1="2100" x2="20705" y2="9218"/>
                        <a14:foregroundMark x1="20705" y1="9218" x2="27841" y2="4784"/>
                        <a14:foregroundMark x1="27841" y1="4784" x2="27841" y2="4784"/>
                        <a14:foregroundMark x1="20969" y1="8751" x2="25374" y2="9568"/>
                        <a14:foregroundMark x1="21762" y1="8985" x2="24493" y2="10268"/>
                        <a14:foregroundMark x1="19295" y1="12252" x2="25463" y2="9802"/>
                        <a14:foregroundMark x1="30308" y1="16453" x2="21498" y2="20887"/>
                        <a14:foregroundMark x1="21498" y1="20887" x2="28370" y2="23921"/>
                        <a14:foregroundMark x1="28370" y1="23921" x2="33304" y2="20187"/>
                        <a14:foregroundMark x1="21850" y1="21470" x2="28546" y2="23454"/>
                        <a14:foregroundMark x1="21145" y1="23221" x2="27577" y2="25554"/>
                        <a14:foregroundMark x1="37533" y1="29522" x2="30132" y2="37340"/>
                        <a14:foregroundMark x1="30132" y1="37340" x2="38855" y2="30805"/>
                        <a14:foregroundMark x1="38855" y1="30805" x2="40176" y2="28355"/>
                        <a14:foregroundMark x1="42026" y1="28005" x2="35066" y2="37690"/>
                        <a14:foregroundMark x1="35066" y1="37690" x2="30132" y2="35006"/>
                        <a14:foregroundMark x1="46432" y1="28238" x2="40000" y2="35239"/>
                        <a14:foregroundMark x1="47503" y1="41182" x2="48987" y2="42357"/>
                        <a14:foregroundMark x1="40000" y1="35239" x2="41001" y2="36031"/>
                        <a14:foregroundMark x1="48987" y1="42357" x2="52583" y2="42478"/>
                        <a14:foregroundMark x1="57908" y1="35556" x2="58062" y2="35006"/>
                        <a14:foregroundMark x1="59736" y1="37223" x2="62203" y2="47491"/>
                        <a14:foregroundMark x1="68547" y1="51815" x2="72308" y2="54379"/>
                        <a14:foregroundMark x1="62203" y1="47491" x2="64930" y2="49350"/>
                        <a14:foregroundMark x1="68025" y1="52135" x2="69182" y2="53628"/>
                        <a14:foregroundMark x1="67064" y1="52392" x2="67782" y2="53292"/>
                        <a14:foregroundMark x1="68745" y1="60665" x2="40441" y2="70945"/>
                        <a14:foregroundMark x1="40441" y1="70945" x2="12511" y2="94982"/>
                        <a14:foregroundMark x1="12511" y1="94982" x2="10573" y2="97900"/>
                        <a14:foregroundMark x1="19119" y1="91365" x2="13040" y2="98950"/>
                        <a14:foregroundMark x1="13040" y1="98950" x2="13040" y2="98950"/>
                        <a14:foregroundMark x1="29868" y1="1867" x2="69868" y2="3151"/>
                        <a14:foregroundMark x1="69868" y1="3151" x2="85727" y2="1750"/>
                        <a14:foregroundMark x1="85727" y1="1750" x2="97533" y2="3384"/>
                        <a14:foregroundMark x1="98150" y1="57876" x2="99471" y2="93582"/>
                        <a14:foregroundMark x1="88546" y1="46091" x2="88722" y2="46674"/>
                        <a14:foregroundMark x1="56476" y1="81447" x2="24053" y2="99183"/>
                        <a14:foregroundMark x1="50220" y1="94982" x2="64141" y2="93816"/>
                        <a14:foregroundMark x1="64141" y1="93816" x2="89075" y2="96149"/>
                        <a14:foregroundMark x1="80088" y1="48775" x2="79207" y2="53792"/>
                        <a14:foregroundMark x1="86079" y1="47841" x2="83700" y2="54142"/>
                        <a14:foregroundMark x1="85022" y1="46091" x2="84493" y2="49708"/>
                        <a14:foregroundMark x1="86520" y1="45508" x2="85463" y2="49008"/>
                        <a14:foregroundMark x1="87930" y1="49125" x2="83348" y2="58810"/>
                        <a14:foregroundMark x1="83348" y1="58810" x2="83348" y2="58810"/>
                        <a14:foregroundMark x1="86520" y1="55893" x2="88811" y2="49592"/>
                        <a14:foregroundMark x1="71278" y1="50175" x2="70661" y2="52509"/>
                        <a14:foregroundMark x1="90132" y1="56476" x2="89427" y2="59160"/>
                        <a14:foregroundMark x1="90661" y1="55426" x2="90837" y2="58576"/>
                        <a14:foregroundMark x1="90837" y1="54259" x2="91013" y2="59510"/>
                        <a14:foregroundMark x1="90396" y1="58926" x2="90749" y2="60093"/>
                        <a14:backgroundMark x1="66167" y1="54726" x2="83172" y2="58810"/>
                        <a14:backgroundMark x1="73128" y1="58576" x2="67930" y2="59043"/>
                        <a14:backgroundMark x1="85280" y1="58460" x2="88987" y2="58460"/>
                        <a14:backgroundMark x1="81233" y1="58460" x2="82876" y2="58460"/>
                        <a14:backgroundMark x1="40881" y1="36289" x2="48458" y2="35706"/>
                        <a14:backgroundMark x1="48458" y1="35706" x2="46167" y2="39323"/>
                        <a14:backgroundMark x1="58062" y1="35706" x2="53833" y2="41890"/>
                        <a14:backgroundMark x1="43524" y1="37690" x2="46696" y2="42007"/>
                        <a14:backgroundMark x1="23348" y1="933" x2="24670" y2="4201"/>
                        <a14:backgroundMark x1="24758" y1="2800" x2="26344" y2="700"/>
                        <a14:backgroundMark x1="55683" y1="40373" x2="52952" y2="43641"/>
                        <a14:backgroundMark x1="55595" y1="40490" x2="53392" y2="44341"/>
                        <a14:backgroundMark x1="68634" y1="48541" x2="66608" y2="51225"/>
                        <a14:backgroundMark x1="67753" y1="48541" x2="67313" y2="50408"/>
                        <a14:backgroundMark x1="64581" y1="49475" x2="65022" y2="51575"/>
                        <a14:backgroundMark x1="67048" y1="49475" x2="67048" y2="52392"/>
                        <a14:backgroundMark x1="88701" y1="58838" x2="88106" y2="60093"/>
                        <a14:backgroundMark x1="88634" y1="59814" x2="88282" y2="60443"/>
                        <a14:backgroundMark x1="89085" y1="59009" x2="88905" y2="59330"/>
                        <a14:backgroundMark x1="88370" y1="56709" x2="87841" y2="57176"/>
                      </a14:backgroundRemoval>
                    </a14:imgEffect>
                  </a14:imgLayer>
                </a14:imgProps>
              </a:ext>
            </a:extLst>
          </a:blip>
          <a:stretch>
            <a:fillRect/>
          </a:stretch>
        </p:blipFill>
        <p:spPr>
          <a:xfrm>
            <a:off x="6348161" y="2166471"/>
            <a:ext cx="5843839" cy="4502015"/>
          </a:xfrm>
          <a:prstGeom prst="rect">
            <a:avLst/>
          </a:prstGeom>
          <a:ln>
            <a:noFill/>
          </a:ln>
          <a:effectLst>
            <a:softEdge rad="112500"/>
          </a:effectLst>
        </p:spPr>
      </p:pic>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923330"/>
          </a:xfrm>
          <a:prstGeom prst="rect">
            <a:avLst/>
          </a:prstGeom>
        </p:spPr>
        <p:txBody>
          <a:bodyPr wrap="square">
            <a:spAutoFit/>
          </a:bodyPr>
          <a:lstStyle/>
          <a:p>
            <a:pPr algn="just"/>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dẻo</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dai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9E19E-A02C-4D86-B4DD-7B3E79029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4" b="99183" l="9956" r="99383">
                        <a14:foregroundMark x1="27930" y1="2100" x2="20705" y2="9218"/>
                        <a14:foregroundMark x1="20705" y1="9218" x2="27841" y2="4784"/>
                        <a14:foregroundMark x1="27841" y1="4784" x2="27841" y2="4784"/>
                        <a14:foregroundMark x1="20969" y1="8751" x2="25374" y2="9568"/>
                        <a14:foregroundMark x1="21762" y1="8985" x2="24493" y2="10268"/>
                        <a14:foregroundMark x1="19295" y1="12252" x2="25463" y2="9802"/>
                        <a14:foregroundMark x1="30308" y1="16453" x2="21498" y2="20887"/>
                        <a14:foregroundMark x1="21498" y1="20887" x2="28370" y2="23921"/>
                        <a14:foregroundMark x1="28370" y1="23921" x2="33304" y2="20187"/>
                        <a14:foregroundMark x1="21850" y1="21470" x2="28546" y2="23454"/>
                        <a14:foregroundMark x1="21145" y1="23221" x2="27577" y2="25554"/>
                        <a14:foregroundMark x1="37533" y1="29522" x2="30132" y2="37340"/>
                        <a14:foregroundMark x1="30132" y1="37340" x2="38855" y2="30805"/>
                        <a14:foregroundMark x1="38855" y1="30805" x2="40176" y2="28355"/>
                        <a14:foregroundMark x1="42026" y1="28005" x2="35066" y2="37690"/>
                        <a14:foregroundMark x1="35066" y1="37690" x2="30132" y2="35006"/>
                        <a14:foregroundMark x1="46432" y1="28238" x2="40000" y2="35239"/>
                        <a14:foregroundMark x1="47503" y1="41182" x2="48987" y2="42357"/>
                        <a14:foregroundMark x1="40000" y1="35239" x2="41001" y2="36031"/>
                        <a14:foregroundMark x1="48987" y1="42357" x2="52583" y2="42478"/>
                        <a14:foregroundMark x1="57908" y1="35556" x2="58062" y2="35006"/>
                        <a14:foregroundMark x1="59736" y1="37223" x2="62203" y2="47491"/>
                        <a14:foregroundMark x1="68547" y1="51815" x2="72308" y2="54379"/>
                        <a14:foregroundMark x1="62203" y1="47491" x2="64930" y2="49350"/>
                        <a14:foregroundMark x1="68025" y1="52135" x2="69182" y2="53628"/>
                        <a14:foregroundMark x1="67064" y1="52392" x2="67782" y2="53292"/>
                        <a14:foregroundMark x1="68745" y1="60665" x2="40441" y2="70945"/>
                        <a14:foregroundMark x1="40441" y1="70945" x2="12511" y2="94982"/>
                        <a14:foregroundMark x1="12511" y1="94982" x2="10573" y2="97900"/>
                        <a14:foregroundMark x1="19119" y1="91365" x2="13040" y2="98950"/>
                        <a14:foregroundMark x1="13040" y1="98950" x2="13040" y2="98950"/>
                        <a14:foregroundMark x1="29868" y1="1867" x2="69868" y2="3151"/>
                        <a14:foregroundMark x1="69868" y1="3151" x2="85727" y2="1750"/>
                        <a14:foregroundMark x1="85727" y1="1750" x2="97533" y2="3384"/>
                        <a14:foregroundMark x1="98150" y1="57876" x2="99471" y2="93582"/>
                        <a14:foregroundMark x1="88546" y1="46091" x2="88722" y2="46674"/>
                        <a14:foregroundMark x1="56476" y1="81447" x2="24053" y2="99183"/>
                        <a14:foregroundMark x1="50220" y1="94982" x2="64141" y2="93816"/>
                        <a14:foregroundMark x1="64141" y1="93816" x2="89075" y2="96149"/>
                        <a14:foregroundMark x1="80088" y1="48775" x2="79207" y2="53792"/>
                        <a14:foregroundMark x1="86079" y1="47841" x2="83700" y2="54142"/>
                        <a14:foregroundMark x1="85022" y1="46091" x2="84493" y2="49708"/>
                        <a14:foregroundMark x1="86520" y1="45508" x2="85463" y2="49008"/>
                        <a14:foregroundMark x1="87930" y1="49125" x2="83348" y2="58810"/>
                        <a14:foregroundMark x1="83348" y1="58810" x2="83348" y2="58810"/>
                        <a14:foregroundMark x1="86520" y1="55893" x2="88811" y2="49592"/>
                        <a14:foregroundMark x1="71278" y1="50175" x2="70661" y2="52509"/>
                        <a14:foregroundMark x1="90132" y1="56476" x2="89427" y2="59160"/>
                        <a14:foregroundMark x1="90661" y1="55426" x2="90837" y2="58576"/>
                        <a14:foregroundMark x1="90837" y1="54259" x2="91013" y2="59510"/>
                        <a14:foregroundMark x1="90396" y1="58926" x2="90749" y2="60093"/>
                        <a14:backgroundMark x1="66167" y1="54726" x2="83172" y2="58810"/>
                        <a14:backgroundMark x1="73128" y1="58576" x2="67930" y2="59043"/>
                        <a14:backgroundMark x1="85280" y1="58460" x2="88987" y2="58460"/>
                        <a14:backgroundMark x1="81233" y1="58460" x2="82876" y2="58460"/>
                        <a14:backgroundMark x1="40881" y1="36289" x2="48458" y2="35706"/>
                        <a14:backgroundMark x1="48458" y1="35706" x2="46167" y2="39323"/>
                        <a14:backgroundMark x1="58062" y1="35706" x2="53833" y2="41890"/>
                        <a14:backgroundMark x1="43524" y1="37690" x2="46696" y2="42007"/>
                        <a14:backgroundMark x1="23348" y1="933" x2="24670" y2="4201"/>
                        <a14:backgroundMark x1="24758" y1="2800" x2="26344" y2="700"/>
                        <a14:backgroundMark x1="55683" y1="40373" x2="52952" y2="43641"/>
                        <a14:backgroundMark x1="55595" y1="40490" x2="53392" y2="44341"/>
                        <a14:backgroundMark x1="68634" y1="48541" x2="66608" y2="51225"/>
                        <a14:backgroundMark x1="67753" y1="48541" x2="67313" y2="50408"/>
                        <a14:backgroundMark x1="64581" y1="49475" x2="65022" y2="51575"/>
                        <a14:backgroundMark x1="67048" y1="49475" x2="67048" y2="52392"/>
                        <a14:backgroundMark x1="88701" y1="58838" x2="88106" y2="60093"/>
                        <a14:backgroundMark x1="88634" y1="59814" x2="88282" y2="60443"/>
                        <a14:backgroundMark x1="89085" y1="59009" x2="88905" y2="59330"/>
                        <a14:backgroundMark x1="88370" y1="56709" x2="87841" y2="57176"/>
                      </a14:backgroundRemoval>
                    </a14:imgEffect>
                  </a14:imgLayer>
                </a14:imgProps>
              </a:ext>
            </a:extLst>
          </a:blip>
          <a:stretch>
            <a:fillRect/>
          </a:stretch>
        </p:blipFill>
        <p:spPr>
          <a:xfrm>
            <a:off x="6348161" y="2966039"/>
            <a:ext cx="5843839" cy="3702447"/>
          </a:xfrm>
          <a:prstGeom prst="rect">
            <a:avLst/>
          </a:prstGeom>
          <a:ln>
            <a:noFill/>
          </a:ln>
          <a:effectLst>
            <a:softEdge rad="112500"/>
          </a:effectLst>
        </p:spPr>
      </p:pic>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Cành</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1754326"/>
          </a:xfrm>
          <a:prstGeom prst="rect">
            <a:avLst/>
          </a:prstGeom>
        </p:spPr>
        <p:txBody>
          <a:bodyPr wrap="square">
            <a:spAutoFit/>
          </a:bodyPr>
          <a:lstStyle/>
          <a:p>
            <a:pPr algn="just"/>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Cành</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mềm</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mại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thể</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theo</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gió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18443087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9E19E-A02C-4D86-B4DD-7B3E79029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4" b="99183" l="9956" r="99383">
                        <a14:foregroundMark x1="27930" y1="2100" x2="20705" y2="9218"/>
                        <a14:foregroundMark x1="20705" y1="9218" x2="27841" y2="4784"/>
                        <a14:foregroundMark x1="27841" y1="4784" x2="27841" y2="4784"/>
                        <a14:foregroundMark x1="20969" y1="8751" x2="25374" y2="9568"/>
                        <a14:foregroundMark x1="21762" y1="8985" x2="24493" y2="10268"/>
                        <a14:foregroundMark x1="19295" y1="12252" x2="25463" y2="9802"/>
                        <a14:foregroundMark x1="30308" y1="16453" x2="21498" y2="20887"/>
                        <a14:foregroundMark x1="21498" y1="20887" x2="28370" y2="23921"/>
                        <a14:foregroundMark x1="28370" y1="23921" x2="33304" y2="20187"/>
                        <a14:foregroundMark x1="21850" y1="21470" x2="28546" y2="23454"/>
                        <a14:foregroundMark x1="21145" y1="23221" x2="27577" y2="25554"/>
                        <a14:foregroundMark x1="37533" y1="29522" x2="30132" y2="37340"/>
                        <a14:foregroundMark x1="30132" y1="37340" x2="38855" y2="30805"/>
                        <a14:foregroundMark x1="38855" y1="30805" x2="40176" y2="28355"/>
                        <a14:foregroundMark x1="42026" y1="28005" x2="35066" y2="37690"/>
                        <a14:foregroundMark x1="35066" y1="37690" x2="30132" y2="35006"/>
                        <a14:foregroundMark x1="46432" y1="28238" x2="40000" y2="35239"/>
                        <a14:foregroundMark x1="47503" y1="41182" x2="48987" y2="42357"/>
                        <a14:foregroundMark x1="40000" y1="35239" x2="41001" y2="36031"/>
                        <a14:foregroundMark x1="48987" y1="42357" x2="52583" y2="42478"/>
                        <a14:foregroundMark x1="57908" y1="35556" x2="58062" y2="35006"/>
                        <a14:foregroundMark x1="59736" y1="37223" x2="62203" y2="47491"/>
                        <a14:foregroundMark x1="68547" y1="51815" x2="72308" y2="54379"/>
                        <a14:foregroundMark x1="62203" y1="47491" x2="64930" y2="49350"/>
                        <a14:foregroundMark x1="68025" y1="52135" x2="69182" y2="53628"/>
                        <a14:foregroundMark x1="67064" y1="52392" x2="67782" y2="53292"/>
                        <a14:foregroundMark x1="68745" y1="60665" x2="40441" y2="70945"/>
                        <a14:foregroundMark x1="40441" y1="70945" x2="12511" y2="94982"/>
                        <a14:foregroundMark x1="12511" y1="94982" x2="10573" y2="97900"/>
                        <a14:foregroundMark x1="19119" y1="91365" x2="13040" y2="98950"/>
                        <a14:foregroundMark x1="13040" y1="98950" x2="13040" y2="98950"/>
                        <a14:foregroundMark x1="29868" y1="1867" x2="69868" y2="3151"/>
                        <a14:foregroundMark x1="69868" y1="3151" x2="85727" y2="1750"/>
                        <a14:foregroundMark x1="85727" y1="1750" x2="97533" y2="3384"/>
                        <a14:foregroundMark x1="98150" y1="57876" x2="99471" y2="93582"/>
                        <a14:foregroundMark x1="88546" y1="46091" x2="88722" y2="46674"/>
                        <a14:foregroundMark x1="56476" y1="81447" x2="24053" y2="99183"/>
                        <a14:foregroundMark x1="50220" y1="94982" x2="64141" y2="93816"/>
                        <a14:foregroundMark x1="64141" y1="93816" x2="89075" y2="96149"/>
                        <a14:foregroundMark x1="80088" y1="48775" x2="79207" y2="53792"/>
                        <a14:foregroundMark x1="86079" y1="47841" x2="83700" y2="54142"/>
                        <a14:foregroundMark x1="85022" y1="46091" x2="84493" y2="49708"/>
                        <a14:foregroundMark x1="86520" y1="45508" x2="85463" y2="49008"/>
                        <a14:foregroundMark x1="87930" y1="49125" x2="83348" y2="58810"/>
                        <a14:foregroundMark x1="83348" y1="58810" x2="83348" y2="58810"/>
                        <a14:foregroundMark x1="86520" y1="55893" x2="88811" y2="49592"/>
                        <a14:foregroundMark x1="71278" y1="50175" x2="70661" y2="52509"/>
                        <a14:foregroundMark x1="90132" y1="56476" x2="89427" y2="59160"/>
                        <a14:foregroundMark x1="90661" y1="55426" x2="90837" y2="58576"/>
                        <a14:foregroundMark x1="90837" y1="54259" x2="91013" y2="59510"/>
                        <a14:foregroundMark x1="90396" y1="58926" x2="90749" y2="60093"/>
                        <a14:backgroundMark x1="66167" y1="54726" x2="83172" y2="58810"/>
                        <a14:backgroundMark x1="73128" y1="58576" x2="67930" y2="59043"/>
                        <a14:backgroundMark x1="85280" y1="58460" x2="88987" y2="58460"/>
                        <a14:backgroundMark x1="81233" y1="58460" x2="82876" y2="58460"/>
                        <a14:backgroundMark x1="40881" y1="36289" x2="48458" y2="35706"/>
                        <a14:backgroundMark x1="48458" y1="35706" x2="46167" y2="39323"/>
                        <a14:backgroundMark x1="58062" y1="35706" x2="53833" y2="41890"/>
                        <a14:backgroundMark x1="43524" y1="37690" x2="46696" y2="42007"/>
                        <a14:backgroundMark x1="23348" y1="933" x2="24670" y2="4201"/>
                        <a14:backgroundMark x1="24758" y1="2800" x2="26344" y2="700"/>
                        <a14:backgroundMark x1="55683" y1="40373" x2="52952" y2="43641"/>
                        <a14:backgroundMark x1="55595" y1="40490" x2="53392" y2="44341"/>
                        <a14:backgroundMark x1="68634" y1="48541" x2="66608" y2="51225"/>
                        <a14:backgroundMark x1="67753" y1="48541" x2="67313" y2="50408"/>
                        <a14:backgroundMark x1="64581" y1="49475" x2="65022" y2="51575"/>
                        <a14:backgroundMark x1="67048" y1="49475" x2="67048" y2="52392"/>
                        <a14:backgroundMark x1="88701" y1="58838" x2="88106" y2="60093"/>
                        <a14:backgroundMark x1="88634" y1="59814" x2="88282" y2="60443"/>
                        <a14:backgroundMark x1="89085" y1="59009" x2="88905" y2="59330"/>
                        <a14:backgroundMark x1="88370" y1="56709" x2="87841" y2="57176"/>
                      </a14:backgroundRemoval>
                    </a14:imgEffect>
                  </a14:imgLayer>
                </a14:imgProps>
              </a:ext>
            </a:extLst>
          </a:blip>
          <a:stretch>
            <a:fillRect/>
          </a:stretch>
        </p:blipFill>
        <p:spPr>
          <a:xfrm>
            <a:off x="7586133" y="3691467"/>
            <a:ext cx="4605867" cy="2977019"/>
          </a:xfrm>
          <a:prstGeom prst="rect">
            <a:avLst/>
          </a:prstGeom>
          <a:ln>
            <a:noFill/>
          </a:ln>
          <a:effectLst>
            <a:softEdge rad="112500"/>
          </a:effectLst>
        </p:spPr>
      </p:pic>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Vì</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sao</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loài</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dễ</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2585323"/>
          </a:xfrm>
          <a:prstGeom prst="rect">
            <a:avLst/>
          </a:prstGeom>
        </p:spPr>
        <p:txBody>
          <a:bodyPr wrap="square">
            <a:spAutoFit/>
          </a:bodyPr>
          <a:lstStyle/>
          <a:p>
            <a:pPr algn="just"/>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loài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dễ</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vì</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chỉ</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cần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cắm</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cành</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đất</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thể</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mọc</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lên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non.</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85671713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9D2F7387-95C0-49A0-84E8-EC7F459B7544}"/>
              </a:ext>
            </a:extLst>
          </p:cNvPr>
          <p:cNvPicPr>
            <a:picLocks noChangeAspect="1"/>
          </p:cNvPicPr>
          <p:nvPr/>
        </p:nvPicPr>
        <p:blipFill>
          <a:blip r:embed="rId3"/>
          <a:stretch>
            <a:fillRect/>
          </a:stretch>
        </p:blipFill>
        <p:spPr>
          <a:xfrm>
            <a:off x="4249733" y="3767784"/>
            <a:ext cx="3692534" cy="2181048"/>
          </a:xfrm>
          <a:prstGeom prst="rect">
            <a:avLst/>
          </a:prstGeom>
        </p:spPr>
      </p:pic>
    </p:spTree>
    <p:extLst>
      <p:ext uri="{BB962C8B-B14F-4D97-AF65-F5344CB8AC3E}">
        <p14:creationId xmlns:p14="http://schemas.microsoft.com/office/powerpoint/2010/main" val="18393322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9" name="8">
            <a:extLst>
              <a:ext uri="{FF2B5EF4-FFF2-40B4-BE49-F238E27FC236}">
                <a16:creationId xmlns:a16="http://schemas.microsoft.com/office/drawing/2014/main" id="{B27A3F0C-E6FC-4B62-85B9-86744A9DA7F9}"/>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747BF096-6FDF-4899-A303-934DBB000CB8}"/>
              </a:ext>
            </a:extLst>
          </p:cNvPr>
          <p:cNvSpPr/>
          <p:nvPr/>
        </p:nvSpPr>
        <p:spPr>
          <a:xfrm>
            <a:off x="974714" y="2328679"/>
            <a:ext cx="84924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Thân</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cây</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2CC49CDE-402B-4524-82A7-B5B771C5AFED}"/>
              </a:ext>
            </a:extLst>
          </p:cNvPr>
          <p:cNvGrpSpPr/>
          <p:nvPr/>
        </p:nvGrpSpPr>
        <p:grpSpPr>
          <a:xfrm>
            <a:off x="832436" y="2212609"/>
            <a:ext cx="9031435" cy="1007797"/>
            <a:chOff x="1488300" y="6066960"/>
            <a:chExt cx="9825142" cy="1007797"/>
          </a:xfrm>
        </p:grpSpPr>
        <p:sp>
          <p:nvSpPr>
            <p:cNvPr id="12" name="Rectangle: Rounded Corners 11">
              <a:extLst>
                <a:ext uri="{FF2B5EF4-FFF2-40B4-BE49-F238E27FC236}">
                  <a16:creationId xmlns:a16="http://schemas.microsoft.com/office/drawing/2014/main" id="{DB21023F-F962-40AD-ACD3-83C127BB07C2}"/>
                </a:ext>
              </a:extLst>
            </p:cNvPr>
            <p:cNvSpPr/>
            <p:nvPr/>
          </p:nvSpPr>
          <p:spPr>
            <a:xfrm>
              <a:off x="1488300" y="6066960"/>
              <a:ext cx="9825142" cy="1007797"/>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8">
              <a:extLst>
                <a:ext uri="{FF2B5EF4-FFF2-40B4-BE49-F238E27FC236}">
                  <a16:creationId xmlns:a16="http://schemas.microsoft.com/office/drawing/2014/main" id="{8F13F829-76FC-4FEF-AC31-85BE365D364D}"/>
                </a:ext>
              </a:extLst>
            </p:cNvPr>
            <p:cNvSpPr/>
            <p:nvPr/>
          </p:nvSpPr>
          <p:spPr>
            <a:xfrm>
              <a:off x="1673225" y="6182741"/>
              <a:ext cx="6614534" cy="769441"/>
            </a:xfrm>
            <a:prstGeom prst="rect">
              <a:avLst/>
            </a:prstGeom>
          </p:spPr>
          <p:txBody>
            <a:bodyPr wrap="square">
              <a:spAutoFit/>
            </a:bodyPr>
            <a:lstStyle/>
            <a:p>
              <a:r>
                <a:rPr lang="en-US" sz="4400">
                  <a:solidFill>
                    <a:srgbClr val="231F20"/>
                  </a:solidFill>
                  <a:latin typeface="Arial-Rounded" panose="020B0500000000000000" pitchFamily="34" charset="0"/>
                  <a:ea typeface="Arial-Rounded" panose="020B0500000000000000" pitchFamily="34" charset="0"/>
                  <a:cs typeface="Arial-Rounded" panose="020B0500000000000000" pitchFamily="34" charset="0"/>
                </a:rPr>
                <a:t>a. Thân </a:t>
              </a:r>
              <a:r>
                <a:rPr lang="en-US" sz="4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dẻo</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dai</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1A18EDEB-9834-4EB0-AB4B-FCC0BCF94E29}"/>
              </a:ext>
            </a:extLst>
          </p:cNvPr>
          <p:cNvSpPr/>
          <p:nvPr/>
        </p:nvSpPr>
        <p:spPr>
          <a:xfrm>
            <a:off x="4779192" y="2266545"/>
            <a:ext cx="1875608"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2" name="8">
            <a:extLst>
              <a:ext uri="{FF2B5EF4-FFF2-40B4-BE49-F238E27FC236}">
                <a16:creationId xmlns:a16="http://schemas.microsoft.com/office/drawing/2014/main" id="{AB3B7934-3496-8C36-6882-4DFB05A51EAD}"/>
              </a:ext>
            </a:extLst>
          </p:cNvPr>
          <p:cNvSpPr/>
          <p:nvPr/>
        </p:nvSpPr>
        <p:spPr>
          <a:xfrm>
            <a:off x="974714" y="3817282"/>
            <a:ext cx="84924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Cành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0F4B4A14-D9F4-0DC3-CD0F-8DE951E26BD3}"/>
              </a:ext>
            </a:extLst>
          </p:cNvPr>
          <p:cNvGrpSpPr/>
          <p:nvPr/>
        </p:nvGrpSpPr>
        <p:grpSpPr>
          <a:xfrm>
            <a:off x="832436" y="3483166"/>
            <a:ext cx="11078643" cy="1446550"/>
            <a:chOff x="1488300" y="6066960"/>
            <a:chExt cx="9825142" cy="1446550"/>
          </a:xfrm>
        </p:grpSpPr>
        <p:sp>
          <p:nvSpPr>
            <p:cNvPr id="4" name="Rectangle: Rounded Corners 3">
              <a:extLst>
                <a:ext uri="{FF2B5EF4-FFF2-40B4-BE49-F238E27FC236}">
                  <a16:creationId xmlns:a16="http://schemas.microsoft.com/office/drawing/2014/main" id="{837F6111-91B0-AD88-3318-46045572C582}"/>
                </a:ext>
              </a:extLst>
            </p:cNvPr>
            <p:cNvSpPr/>
            <p:nvPr/>
          </p:nvSpPr>
          <p:spPr>
            <a:xfrm>
              <a:off x="1488300" y="6066960"/>
              <a:ext cx="9825142" cy="144655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8">
              <a:extLst>
                <a:ext uri="{FF2B5EF4-FFF2-40B4-BE49-F238E27FC236}">
                  <a16:creationId xmlns:a16="http://schemas.microsoft.com/office/drawing/2014/main" id="{13E8BE7F-2591-F0E9-0A39-FD9B27B325CB}"/>
                </a:ext>
              </a:extLst>
            </p:cNvPr>
            <p:cNvSpPr/>
            <p:nvPr/>
          </p:nvSpPr>
          <p:spPr>
            <a:xfrm>
              <a:off x="1694256" y="6066960"/>
              <a:ext cx="9429856" cy="1446550"/>
            </a:xfrm>
            <a:prstGeom prst="rect">
              <a:avLst/>
            </a:prstGeom>
          </p:spPr>
          <p:txBody>
            <a:bodyPr wrap="square">
              <a:spAutoFit/>
            </a:bodyPr>
            <a:lstStyle/>
            <a:p>
              <a:pPr algn="just"/>
              <a:r>
                <a:rPr lang="en-US" sz="4400">
                  <a:solidFill>
                    <a:srgbClr val="231F20"/>
                  </a:solidFill>
                  <a:latin typeface="Arial-Rounded" panose="020B0500000000000000" pitchFamily="34" charset="0"/>
                  <a:ea typeface="Arial-Rounded" panose="020B0500000000000000" pitchFamily="34" charset="0"/>
                  <a:cs typeface="Arial-Rounded" panose="020B0500000000000000" pitchFamily="34" charset="0"/>
                </a:rPr>
                <a:t>b. Cành </a:t>
              </a:r>
              <a:r>
                <a:rPr lang="en-US" sz="4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mềm</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mại</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thể</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theo</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chiều</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gió</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09D45267-4146-AE28-9DEF-9EC44B155E31}"/>
              </a:ext>
            </a:extLst>
          </p:cNvPr>
          <p:cNvSpPr/>
          <p:nvPr/>
        </p:nvSpPr>
        <p:spPr>
          <a:xfrm>
            <a:off x="4181742" y="3504523"/>
            <a:ext cx="760580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6" name="Rectangle: Rounded Corners 15">
            <a:extLst>
              <a:ext uri="{FF2B5EF4-FFF2-40B4-BE49-F238E27FC236}">
                <a16:creationId xmlns:a16="http://schemas.microsoft.com/office/drawing/2014/main" id="{FAA66859-FF65-B86A-F856-526F7FF1057C}"/>
              </a:ext>
            </a:extLst>
          </p:cNvPr>
          <p:cNvSpPr/>
          <p:nvPr/>
        </p:nvSpPr>
        <p:spPr>
          <a:xfrm>
            <a:off x="1002422" y="4206441"/>
            <a:ext cx="3443260" cy="704598"/>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18781762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animBg="1"/>
      <p:bldP spid="15" grpId="1"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9281C50-8B98-F514-AA0F-B33FAD3F3DE2}"/>
              </a:ext>
            </a:extLst>
          </p:cNvPr>
          <p:cNvSpPr/>
          <p:nvPr/>
        </p:nvSpPr>
        <p:spPr>
          <a:xfrm>
            <a:off x="4693920" y="2773680"/>
            <a:ext cx="4236720" cy="2834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B8922E-0162-6F9E-7D4B-CF12712E6375}"/>
              </a:ext>
            </a:extLst>
          </p:cNvPr>
          <p:cNvSpPr txBox="1"/>
          <p:nvPr/>
        </p:nvSpPr>
        <p:spPr>
          <a:xfrm>
            <a:off x="4521428" y="3581400"/>
            <a:ext cx="4581703" cy="1569660"/>
          </a:xfrm>
          <a:prstGeom prst="rect">
            <a:avLst/>
          </a:prstGeom>
          <a:noFill/>
        </p:spPr>
        <p:txBody>
          <a:bodyPr wrap="none" rtlCol="0">
            <a:spAutoFit/>
          </a:bodyPr>
          <a:lstStyle/>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HOẠT ĐỘNG </a:t>
            </a:r>
          </a:p>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TIẾP NỐI</a:t>
            </a:r>
          </a:p>
        </p:txBody>
      </p:sp>
    </p:spTree>
    <p:extLst>
      <p:ext uri="{BB962C8B-B14F-4D97-AF65-F5344CB8AC3E}">
        <p14:creationId xmlns:p14="http://schemas.microsoft.com/office/powerpoint/2010/main" val="15852875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143D71C-A6D4-45C0-884A-9E4154FEF9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A9341C8-44D0-24D0-E3C5-732741983AC4}"/>
              </a:ext>
            </a:extLst>
          </p:cNvPr>
          <p:cNvPicPr>
            <a:picLocks noChangeAspect="1"/>
          </p:cNvPicPr>
          <p:nvPr/>
        </p:nvPicPr>
        <p:blipFill>
          <a:blip r:embed="rId5"/>
          <a:stretch>
            <a:fillRect/>
          </a:stretch>
        </p:blipFill>
        <p:spPr>
          <a:xfrm>
            <a:off x="4114800" y="977501"/>
            <a:ext cx="6440693" cy="4718776"/>
          </a:xfrm>
          <a:prstGeom prst="rect">
            <a:avLst/>
          </a:prstGeom>
          <a:ln>
            <a:noFill/>
          </a:ln>
          <a:effectLst>
            <a:softEdge rad="112500"/>
          </a:effectLst>
        </p:spPr>
      </p:pic>
      <p:pic>
        <p:nvPicPr>
          <p:cNvPr id="11" name="1a">
            <a:hlinkClick r:id="rId6" action="ppaction://hlinksldjump"/>
            <a:extLst>
              <a:ext uri="{FF2B5EF4-FFF2-40B4-BE49-F238E27FC236}">
                <a16:creationId xmlns:a16="http://schemas.microsoft.com/office/drawing/2014/main" id="{61CB780D-141B-4B6D-9D8C-D83E6F2A0B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2705" y="1085100"/>
            <a:ext cx="3257609" cy="2312293"/>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FB3D6DBC-20FB-41A6-B9E8-727AA5ADCB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59008">
            <a:off x="11579833" y="2857144"/>
            <a:ext cx="241845" cy="196196"/>
          </a:xfrm>
          <a:prstGeom prst="rect">
            <a:avLst/>
          </a:prstGeom>
        </p:spPr>
      </p:pic>
      <p:pic>
        <p:nvPicPr>
          <p:cNvPr id="16" name="buom" descr="A insect on the ground&#10;&#10;Description generated with high confidence">
            <a:extLst>
              <a:ext uri="{FF2B5EF4-FFF2-40B4-BE49-F238E27FC236}">
                <a16:creationId xmlns:a16="http://schemas.microsoft.com/office/drawing/2014/main" id="{3BB1DEDA-D8FF-4D51-8EAE-BD55CA82EB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770510">
            <a:off x="1835381" y="2493526"/>
            <a:ext cx="963915" cy="923430"/>
          </a:xfrm>
          <a:prstGeom prst="rect">
            <a:avLst/>
          </a:prstGeom>
        </p:spPr>
      </p:pic>
      <p:pic>
        <p:nvPicPr>
          <p:cNvPr id="17" name="Picture 16">
            <a:extLst>
              <a:ext uri="{FF2B5EF4-FFF2-40B4-BE49-F238E27FC236}">
                <a16:creationId xmlns:a16="http://schemas.microsoft.com/office/drawing/2014/main" id="{509AF3F4-6204-4CE3-8234-2BBF4DBB78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43426" y="4934926"/>
            <a:ext cx="506290" cy="506290"/>
          </a:xfrm>
          <a:prstGeom prst="rect">
            <a:avLst/>
          </a:prstGeom>
        </p:spPr>
      </p:pic>
      <p:pic>
        <p:nvPicPr>
          <p:cNvPr id="18" name="Picture 17">
            <a:extLst>
              <a:ext uri="{FF2B5EF4-FFF2-40B4-BE49-F238E27FC236}">
                <a16:creationId xmlns:a16="http://schemas.microsoft.com/office/drawing/2014/main" id="{A9B50C3A-68B1-4CAE-8292-881529C18F0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81073" y="144615"/>
            <a:ext cx="868643" cy="644243"/>
          </a:xfrm>
          <a:prstGeom prst="rect">
            <a:avLst/>
          </a:prstGeom>
        </p:spPr>
      </p:pic>
      <p:pic>
        <p:nvPicPr>
          <p:cNvPr id="19" name="Picture 18">
            <a:hlinkClick r:id="rId12" action="ppaction://hlinksldjump"/>
            <a:extLst>
              <a:ext uri="{FF2B5EF4-FFF2-40B4-BE49-F238E27FC236}">
                <a16:creationId xmlns:a16="http://schemas.microsoft.com/office/drawing/2014/main" id="{D2C53C09-0D26-4E9C-99E8-347A19D9FED8}"/>
              </a:ext>
            </a:extLst>
          </p:cNvPr>
          <p:cNvPicPr>
            <a:picLocks noChangeAspect="1"/>
          </p:cNvPicPr>
          <p:nvPr/>
        </p:nvPicPr>
        <p:blipFill rotWithShape="1">
          <a:blip r:embed="rId13">
            <a:extLst>
              <a:ext uri="{28A0092B-C50C-407E-A947-70E740481C1C}">
                <a14:useLocalDpi xmlns:a14="http://schemas.microsoft.com/office/drawing/2010/main"/>
              </a:ext>
            </a:extLst>
          </a:blip>
          <a:srcRect t="10052" b="11202"/>
          <a:stretch/>
        </p:blipFill>
        <p:spPr>
          <a:xfrm>
            <a:off x="7446645" y="6219825"/>
            <a:ext cx="1506247" cy="558165"/>
          </a:xfrm>
          <a:prstGeom prst="rect">
            <a:avLst/>
          </a:prstGeom>
        </p:spPr>
      </p:pic>
      <p:pic>
        <p:nvPicPr>
          <p:cNvPr id="13" name="3a">
            <a:hlinkClick r:id="rId14" action="ppaction://hlinksldjump"/>
            <a:extLst>
              <a:ext uri="{FF2B5EF4-FFF2-40B4-BE49-F238E27FC236}">
                <a16:creationId xmlns:a16="http://schemas.microsoft.com/office/drawing/2014/main" id="{FE286DA6-FEF4-4238-B51B-76F5DFC6A63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07443" y="3286095"/>
            <a:ext cx="3338117" cy="2410181"/>
          </a:xfrm>
          <a:prstGeom prst="rect">
            <a:avLst/>
          </a:prstGeom>
        </p:spPr>
      </p:pic>
      <p:pic>
        <p:nvPicPr>
          <p:cNvPr id="12" name="2a">
            <a:hlinkClick r:id="rId16" action="ppaction://hlinksldjump"/>
            <a:extLst>
              <a:ext uri="{FF2B5EF4-FFF2-40B4-BE49-F238E27FC236}">
                <a16:creationId xmlns:a16="http://schemas.microsoft.com/office/drawing/2014/main" id="{3C89B817-DA41-437C-8020-8E4C4DF03F7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20314" y="1105731"/>
            <a:ext cx="3335179" cy="2305071"/>
          </a:xfrm>
          <a:prstGeom prst="rect">
            <a:avLst/>
          </a:prstGeom>
        </p:spPr>
      </p:pic>
      <p:pic>
        <p:nvPicPr>
          <p:cNvPr id="14" name="4a">
            <a:hlinkClick r:id="rId18" action="ppaction://hlinksldjump"/>
            <a:extLst>
              <a:ext uri="{FF2B5EF4-FFF2-40B4-BE49-F238E27FC236}">
                <a16:creationId xmlns:a16="http://schemas.microsoft.com/office/drawing/2014/main" id="{D5E636E5-0DC3-4C78-BC52-11EC2E35A7B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220314" y="3286095"/>
            <a:ext cx="3335179" cy="2426168"/>
          </a:xfrm>
          <a:prstGeom prst="rect">
            <a:avLst/>
          </a:prstGeom>
        </p:spPr>
      </p:pic>
    </p:spTree>
    <p:extLst>
      <p:ext uri="{BB962C8B-B14F-4D97-AF65-F5344CB8AC3E}">
        <p14:creationId xmlns:p14="http://schemas.microsoft.com/office/powerpoint/2010/main" val="60455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50"/>
                                        <p:tgtEl>
                                          <p:spTgt spid="13"/>
                                        </p:tgtEl>
                                      </p:cBhvr>
                                    </p:animEffect>
                                    <p:set>
                                      <p:cBhvr>
                                        <p:cTn id="19" dur="1" fill="hold">
                                          <p:stCondLst>
                                            <p:cond delay="24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50"/>
                                        <p:tgtEl>
                                          <p:spTgt spid="14"/>
                                        </p:tgtEl>
                                      </p:cBhvr>
                                    </p:animEffect>
                                    <p:set>
                                      <p:cBhvr>
                                        <p:cTn id="25" dur="1" fill="hold">
                                          <p:stCondLst>
                                            <p:cond delay="24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117B3-FB89-409B-AA49-73AA777BEAE5}"/>
              </a:ext>
            </a:extLst>
          </p:cNvPr>
          <p:cNvSpPr/>
          <p:nvPr/>
        </p:nvSpPr>
        <p:spPr>
          <a:xfrm>
            <a:off x="228600" y="165865"/>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图片 1" descr="矢量智能">
            <a:extLst>
              <a:ext uri="{FF2B5EF4-FFF2-40B4-BE49-F238E27FC236}">
                <a16:creationId xmlns:a16="http://schemas.microsoft.com/office/drawing/2014/main" id="{70DE6AE3-AC99-45F6-979D-1361F09BD9C4}"/>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2" name="图片 2" descr="9ee5199484871c902f5b226d6e69cbee">
            <a:extLst>
              <a:ext uri="{FF2B5EF4-FFF2-40B4-BE49-F238E27FC236}">
                <a16:creationId xmlns:a16="http://schemas.microsoft.com/office/drawing/2014/main" id="{8A313E94-13D6-421C-A59D-6911745B7BD9}"/>
              </a:ext>
            </a:extLst>
          </p:cNvPr>
          <p:cNvPicPr/>
          <p:nvPr/>
        </p:nvPicPr>
        <p:blipFill>
          <a:blip r:embed="rId4"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4" name="图片 3" descr="e0f01d50e93b5be62aa78ca12bd19666">
            <a:hlinkClick r:id="rId5" action="ppaction://hlinksldjump"/>
            <a:extLst>
              <a:ext uri="{FF2B5EF4-FFF2-40B4-BE49-F238E27FC236}">
                <a16:creationId xmlns:a16="http://schemas.microsoft.com/office/drawing/2014/main" id="{52536370-95F2-40BB-9A7C-49E876368B5E}"/>
              </a:ext>
            </a:extLst>
          </p:cNvPr>
          <p:cNvPicPr/>
          <p:nvPr/>
        </p:nvPicPr>
        <p:blipFill>
          <a:blip r:embed="rId6" cstate="email">
            <a:extLst>
              <a:ext uri="{28A0092B-C50C-407E-A947-70E740481C1C}">
                <a14:useLocalDpi xmlns:a14="http://schemas.microsoft.com/office/drawing/2010/main"/>
              </a:ext>
            </a:extLst>
          </a:blip>
          <a:stretch>
            <a:fillRect/>
          </a:stretch>
        </p:blipFill>
        <p:spPr>
          <a:xfrm>
            <a:off x="5821768" y="5058091"/>
            <a:ext cx="2170430" cy="1573929"/>
          </a:xfrm>
          <a:prstGeom prst="rect">
            <a:avLst/>
          </a:prstGeom>
        </p:spPr>
      </p:pic>
      <p:grpSp>
        <p:nvGrpSpPr>
          <p:cNvPr id="6" name="Group 5">
            <a:extLst>
              <a:ext uri="{FF2B5EF4-FFF2-40B4-BE49-F238E27FC236}">
                <a16:creationId xmlns:a16="http://schemas.microsoft.com/office/drawing/2014/main" id="{796B30DF-FB44-A93D-AEA2-E7F80A5443D5}"/>
              </a:ext>
            </a:extLst>
          </p:cNvPr>
          <p:cNvGrpSpPr/>
          <p:nvPr/>
        </p:nvGrpSpPr>
        <p:grpSpPr>
          <a:xfrm>
            <a:off x="552206" y="456610"/>
            <a:ext cx="4800600" cy="2712639"/>
            <a:chOff x="228600" y="288970"/>
            <a:chExt cx="6557188" cy="2712639"/>
          </a:xfrm>
        </p:grpSpPr>
        <p:sp>
          <p:nvSpPr>
            <p:cNvPr id="13" name="Rectangle: Rounded Corners 12">
              <a:extLst>
                <a:ext uri="{FF2B5EF4-FFF2-40B4-BE49-F238E27FC236}">
                  <a16:creationId xmlns:a16="http://schemas.microsoft.com/office/drawing/2014/main" id="{35D1574B-2E05-4EAA-90D9-78A3D251876E}"/>
                </a:ext>
              </a:extLst>
            </p:cNvPr>
            <p:cNvSpPr/>
            <p:nvPr/>
          </p:nvSpPr>
          <p:spPr>
            <a:xfrm>
              <a:off x="228600" y="288970"/>
              <a:ext cx="6557188" cy="2712639"/>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95200EBA-1CD2-5012-0CF6-7F87B3A3D8F8}"/>
                </a:ext>
              </a:extLst>
            </p:cNvPr>
            <p:cNvSpPr txBox="1"/>
            <p:nvPr/>
          </p:nvSpPr>
          <p:spPr>
            <a:xfrm>
              <a:off x="730505" y="556665"/>
              <a:ext cx="5573035" cy="2246769"/>
            </a:xfrm>
            <a:prstGeom prst="rect">
              <a:avLst/>
            </a:prstGeom>
            <a:noFill/>
          </p:spPr>
          <p:txBody>
            <a:bodyPr wrap="square">
              <a:spAutoFit/>
            </a:bodyPr>
            <a:lstStyle/>
            <a:p>
              <a:r>
                <a:rPr lang="vi-VN" sz="2800" b="0" i="0">
                  <a:effectLst/>
                  <a:latin typeface="Arial" panose="020B0604020202020204" pitchFamily="34" charset="0"/>
                </a:rPr>
                <a:t>Hoa gì nhỏ nhỏ</a:t>
              </a:r>
              <a:br>
                <a:rPr lang="vi-VN" sz="2800"/>
              </a:br>
              <a:r>
                <a:rPr lang="vi-VN" sz="2800" b="0" i="0">
                  <a:effectLst/>
                  <a:latin typeface="Arial" panose="020B0604020202020204" pitchFamily="34" charset="0"/>
                </a:rPr>
                <a:t>Cánh màu hồng tươi</a:t>
              </a:r>
              <a:br>
                <a:rPr lang="vi-VN" sz="2800"/>
              </a:br>
              <a:r>
                <a:rPr lang="vi-VN" sz="2800" b="0" i="0">
                  <a:effectLst/>
                  <a:latin typeface="Arial" panose="020B0604020202020204" pitchFamily="34" charset="0"/>
                </a:rPr>
                <a:t>Hễ thấy hoa cười</a:t>
              </a:r>
              <a:br>
                <a:rPr lang="vi-VN" sz="2800"/>
              </a:br>
              <a:r>
                <a:rPr lang="vi-VN" sz="2800" b="0" i="0">
                  <a:effectLst/>
                  <a:latin typeface="Arial" panose="020B0604020202020204" pitchFamily="34" charset="0"/>
                </a:rPr>
                <a:t>Đúng là Tết đến?</a:t>
              </a:r>
              <a:endParaRPr lang="en-US" sz="2800" b="0" i="0">
                <a:effectLst/>
                <a:latin typeface="Arial" panose="020B0604020202020204" pitchFamily="34" charset="0"/>
              </a:endParaRPr>
            </a:p>
            <a:p>
              <a:pPr algn="r"/>
              <a:r>
                <a:rPr lang="vi-VN" sz="2800" b="0" i="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 cây gì?</a:t>
              </a:r>
              <a:endParaRPr lang="en-US" sz="2800" b="0" i="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E5DCB8D6-D96D-5495-1F1D-3927C23A86D3}"/>
              </a:ext>
            </a:extLst>
          </p:cNvPr>
          <p:cNvGrpSpPr/>
          <p:nvPr/>
        </p:nvGrpSpPr>
        <p:grpSpPr>
          <a:xfrm>
            <a:off x="5467106" y="225980"/>
            <a:ext cx="7654711" cy="4998720"/>
            <a:chOff x="5467106" y="225980"/>
            <a:chExt cx="7654711" cy="4998720"/>
          </a:xfrm>
        </p:grpSpPr>
        <p:pic>
          <p:nvPicPr>
            <p:cNvPr id="10" name="图片 1">
              <a:extLst>
                <a:ext uri="{FF2B5EF4-FFF2-40B4-BE49-F238E27FC236}">
                  <a16:creationId xmlns:a16="http://schemas.microsoft.com/office/drawing/2014/main" id="{37C67B4B-B13A-4081-B66F-9DC4B65539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67106" y="225980"/>
              <a:ext cx="7654711" cy="4998720"/>
            </a:xfrm>
            <a:prstGeom prst="rect">
              <a:avLst/>
            </a:prstGeom>
          </p:spPr>
        </p:pic>
        <p:pic>
          <p:nvPicPr>
            <p:cNvPr id="4098" name="Picture 2" descr="Cây hoa đào: ý nghĩa, đặc điểm và cách trồng, chăm sóc cây đào ngày Tết ...">
              <a:extLst>
                <a:ext uri="{FF2B5EF4-FFF2-40B4-BE49-F238E27FC236}">
                  <a16:creationId xmlns:a16="http://schemas.microsoft.com/office/drawing/2014/main" id="{31E04FFB-37C3-853E-1D56-83FFAA4D7B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530" y="1878981"/>
              <a:ext cx="5229862" cy="3240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543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FBB3DB-E4D8-48F2-9D1C-80C98D5BFE61}"/>
              </a:ext>
            </a:extLst>
          </p:cNvPr>
          <p:cNvSpPr/>
          <p:nvPr/>
        </p:nvSpPr>
        <p:spPr>
          <a:xfrm>
            <a:off x="224384" y="1905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1" descr="矢量智能">
            <a:extLst>
              <a:ext uri="{FF2B5EF4-FFF2-40B4-BE49-F238E27FC236}">
                <a16:creationId xmlns:a16="http://schemas.microsoft.com/office/drawing/2014/main" id="{3128A22E-7997-4A1E-8B99-360639C4946C}"/>
              </a:ext>
            </a:extLst>
          </p:cNvPr>
          <p:cNvPicPr/>
          <p:nvPr/>
        </p:nvPicPr>
        <p:blipFill>
          <a:blip r:embed="rId2" cstate="email">
            <a:extLst>
              <a:ext uri="{28A0092B-C50C-407E-A947-70E740481C1C}">
                <a14:useLocalDpi xmlns:a14="http://schemas.microsoft.com/office/drawing/2010/main"/>
              </a:ext>
            </a:extLst>
          </a:blip>
          <a:stretch>
            <a:fillRect/>
          </a:stretch>
        </p:blipFill>
        <p:spPr>
          <a:xfrm flipH="1">
            <a:off x="0" y="4210771"/>
            <a:ext cx="12192000" cy="2701204"/>
          </a:xfrm>
          <a:prstGeom prst="rect">
            <a:avLst/>
          </a:prstGeom>
        </p:spPr>
      </p:pic>
      <p:pic>
        <p:nvPicPr>
          <p:cNvPr id="11" name="图片 2" descr="9ee5199484871c902f5b226d6e69cbee">
            <a:extLst>
              <a:ext uri="{FF2B5EF4-FFF2-40B4-BE49-F238E27FC236}">
                <a16:creationId xmlns:a16="http://schemas.microsoft.com/office/drawing/2014/main" id="{1714D448-CE30-44CF-98FA-0E78470A8F60}"/>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7315200" y="4463415"/>
            <a:ext cx="2779395" cy="2394585"/>
          </a:xfrm>
          <a:prstGeom prst="rect">
            <a:avLst/>
          </a:prstGeom>
        </p:spPr>
      </p:pic>
      <p:pic>
        <p:nvPicPr>
          <p:cNvPr id="12" name="图片 3" descr="e0f01d50e93b5be62aa78ca12bd19666">
            <a:hlinkClick r:id="rId4" action="ppaction://hlinksldjump"/>
            <a:extLst>
              <a:ext uri="{FF2B5EF4-FFF2-40B4-BE49-F238E27FC236}">
                <a16:creationId xmlns:a16="http://schemas.microsoft.com/office/drawing/2014/main" id="{47422FAB-3008-412B-A8C8-03190E4785D6}"/>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5" name="Group 4">
            <a:extLst>
              <a:ext uri="{FF2B5EF4-FFF2-40B4-BE49-F238E27FC236}">
                <a16:creationId xmlns:a16="http://schemas.microsoft.com/office/drawing/2014/main" id="{E6C1CB06-55DC-8989-D5D6-066812C62338}"/>
              </a:ext>
            </a:extLst>
          </p:cNvPr>
          <p:cNvGrpSpPr/>
          <p:nvPr/>
        </p:nvGrpSpPr>
        <p:grpSpPr>
          <a:xfrm>
            <a:off x="6817526" y="384125"/>
            <a:ext cx="4911496" cy="3147831"/>
            <a:chOff x="6091784" y="549652"/>
            <a:chExt cx="4911496" cy="3147831"/>
          </a:xfrm>
        </p:grpSpPr>
        <p:sp>
          <p:nvSpPr>
            <p:cNvPr id="8" name="Rectangle: Rounded Corners 7">
              <a:extLst>
                <a:ext uri="{FF2B5EF4-FFF2-40B4-BE49-F238E27FC236}">
                  <a16:creationId xmlns:a16="http://schemas.microsoft.com/office/drawing/2014/main" id="{3568AEDD-44ED-4684-AE44-B348B327CE10}"/>
                </a:ext>
              </a:extLst>
            </p:cNvPr>
            <p:cNvSpPr/>
            <p:nvPr/>
          </p:nvSpPr>
          <p:spPr>
            <a:xfrm>
              <a:off x="6091784" y="549652"/>
              <a:ext cx="4911496" cy="3147831"/>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a:extLst>
                <a:ext uri="{FF2B5EF4-FFF2-40B4-BE49-F238E27FC236}">
                  <a16:creationId xmlns:a16="http://schemas.microsoft.com/office/drawing/2014/main" id="{926535B7-1E78-F6C0-9FF7-78C7C305417E}"/>
                </a:ext>
              </a:extLst>
            </p:cNvPr>
            <p:cNvSpPr txBox="1"/>
            <p:nvPr/>
          </p:nvSpPr>
          <p:spPr>
            <a:xfrm>
              <a:off x="6546126" y="1034197"/>
              <a:ext cx="4002811" cy="2246769"/>
            </a:xfrm>
            <a:prstGeom prst="rect">
              <a:avLst/>
            </a:prstGeom>
            <a:noFill/>
          </p:spPr>
          <p:txBody>
            <a:bodyPr wrap="square">
              <a:spAutoFit/>
            </a:bodyPr>
            <a:lstStyle/>
            <a:p>
              <a:r>
                <a:rPr lang="vi-VN" sz="2800" b="0" i="0">
                  <a:effectLst/>
                  <a:latin typeface="Arial-Rounded" panose="020B0500000000000000" pitchFamily="34" charset="0"/>
                  <a:ea typeface="Arial-Rounded" panose="020B0500000000000000" pitchFamily="34" charset="0"/>
                  <a:cs typeface="Arial-Rounded" panose="020B0500000000000000" pitchFamily="34" charset="0"/>
                </a:rPr>
                <a:t>Hoa gì màu đỏ</a:t>
              </a:r>
              <a:br>
                <a:rPr lang="vi-VN" sz="2800">
                  <a:latin typeface="Arial-Rounded" panose="020B0500000000000000" pitchFamily="34" charset="0"/>
                  <a:ea typeface="Arial-Rounded" panose="020B0500000000000000" pitchFamily="34" charset="0"/>
                  <a:cs typeface="Arial-Rounded" panose="020B0500000000000000" pitchFamily="34" charset="0"/>
                </a:rPr>
              </a:br>
              <a:r>
                <a:rPr lang="vi-VN" sz="2800" b="0" i="0">
                  <a:effectLst/>
                  <a:latin typeface="Arial-Rounded" panose="020B0500000000000000" pitchFamily="34" charset="0"/>
                  <a:ea typeface="Arial-Rounded" panose="020B0500000000000000" pitchFamily="34" charset="0"/>
                  <a:cs typeface="Arial-Rounded" panose="020B0500000000000000" pitchFamily="34" charset="0"/>
                </a:rPr>
                <a:t>Cánh mượt như nhung</a:t>
              </a:r>
              <a:br>
                <a:rPr lang="vi-VN" sz="2800">
                  <a:latin typeface="Arial-Rounded" panose="020B0500000000000000" pitchFamily="34" charset="0"/>
                  <a:ea typeface="Arial-Rounded" panose="020B0500000000000000" pitchFamily="34" charset="0"/>
                  <a:cs typeface="Arial-Rounded" panose="020B0500000000000000" pitchFamily="34" charset="0"/>
                </a:rPr>
              </a:br>
              <a:r>
                <a:rPr lang="vi-VN" sz="2800" b="0" i="0">
                  <a:effectLst/>
                  <a:latin typeface="Arial-Rounded" panose="020B0500000000000000" pitchFamily="34" charset="0"/>
                  <a:ea typeface="Arial-Rounded" panose="020B0500000000000000" pitchFamily="34" charset="0"/>
                  <a:cs typeface="Arial-Rounded" panose="020B0500000000000000" pitchFamily="34" charset="0"/>
                </a:rPr>
                <a:t>Chú gà thoáng trông</a:t>
              </a:r>
              <a:br>
                <a:rPr lang="vi-VN" sz="2800">
                  <a:latin typeface="Arial-Rounded" panose="020B0500000000000000" pitchFamily="34" charset="0"/>
                  <a:ea typeface="Arial-Rounded" panose="020B0500000000000000" pitchFamily="34" charset="0"/>
                  <a:cs typeface="Arial-Rounded" panose="020B0500000000000000" pitchFamily="34" charset="0"/>
                </a:rPr>
              </a:br>
              <a:r>
                <a:rPr lang="vi-VN" sz="2800" b="0" i="0">
                  <a:effectLst/>
                  <a:latin typeface="Arial-Rounded" panose="020B0500000000000000" pitchFamily="34" charset="0"/>
                  <a:ea typeface="Arial-Rounded" panose="020B0500000000000000" pitchFamily="34" charset="0"/>
                  <a:cs typeface="Arial-Rounded" panose="020B0500000000000000" pitchFamily="34" charset="0"/>
                </a:rPr>
                <a:t>Tưởng mào mình đấy?</a:t>
              </a:r>
              <a:endParaRPr lang="en-US" sz="2800" b="0" i="0">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i="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cây gì?</a:t>
              </a:r>
            </a:p>
          </p:txBody>
        </p:sp>
      </p:grpSp>
      <p:grpSp>
        <p:nvGrpSpPr>
          <p:cNvPr id="2" name="Group 1">
            <a:extLst>
              <a:ext uri="{FF2B5EF4-FFF2-40B4-BE49-F238E27FC236}">
                <a16:creationId xmlns:a16="http://schemas.microsoft.com/office/drawing/2014/main" id="{F887714A-4D61-374E-DB1A-FA15F93A4D8C}"/>
              </a:ext>
            </a:extLst>
          </p:cNvPr>
          <p:cNvGrpSpPr/>
          <p:nvPr/>
        </p:nvGrpSpPr>
        <p:grpSpPr>
          <a:xfrm>
            <a:off x="-442938" y="-666543"/>
            <a:ext cx="7036080" cy="5893508"/>
            <a:chOff x="-442938" y="-666543"/>
            <a:chExt cx="7036080" cy="5893508"/>
          </a:xfrm>
        </p:grpSpPr>
        <p:pic>
          <p:nvPicPr>
            <p:cNvPr id="7" name="图片 1">
              <a:extLst>
                <a:ext uri="{FF2B5EF4-FFF2-40B4-BE49-F238E27FC236}">
                  <a16:creationId xmlns:a16="http://schemas.microsoft.com/office/drawing/2014/main" id="{1CA533F6-83B3-4331-A24F-952F528FE9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938" y="-666543"/>
              <a:ext cx="7036080" cy="5893508"/>
            </a:xfrm>
            <a:prstGeom prst="rect">
              <a:avLst/>
            </a:prstGeom>
          </p:spPr>
        </p:pic>
        <p:pic>
          <p:nvPicPr>
            <p:cNvPr id="3074" name="Picture 2" descr="Cây Hoa Mào Gà | Dữ Liệu Xanh">
              <a:extLst>
                <a:ext uri="{FF2B5EF4-FFF2-40B4-BE49-F238E27FC236}">
                  <a16:creationId xmlns:a16="http://schemas.microsoft.com/office/drawing/2014/main" id="{AF4D5C81-1238-E36D-7A86-BEC41C0F9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677" y="1248374"/>
              <a:ext cx="4514850" cy="3676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52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42BE-BE04-4C5F-8836-369EF8E385BA}"/>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descr="矢量智能">
            <a:extLst>
              <a:ext uri="{FF2B5EF4-FFF2-40B4-BE49-F238E27FC236}">
                <a16:creationId xmlns:a16="http://schemas.microsoft.com/office/drawing/2014/main" id="{E66F401F-357C-4D80-942E-AFC2094A99AD}"/>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4" name="图片 2" descr="9ee5199484871c902f5b226d6e69cbee">
            <a:extLst>
              <a:ext uri="{FF2B5EF4-FFF2-40B4-BE49-F238E27FC236}">
                <a16:creationId xmlns:a16="http://schemas.microsoft.com/office/drawing/2014/main" id="{949765FC-EFE3-4F22-92B2-17FDC9E1B5A0}"/>
              </a:ext>
            </a:extLst>
          </p:cNvPr>
          <p:cNvPicPr/>
          <p:nvPr/>
        </p:nvPicPr>
        <p:blipFill>
          <a:blip r:embed="rId3"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6" name="图片 3" descr="e0f01d50e93b5be62aa78ca12bd19666">
            <a:hlinkClick r:id="rId4" action="ppaction://hlinksldjump"/>
            <a:extLst>
              <a:ext uri="{FF2B5EF4-FFF2-40B4-BE49-F238E27FC236}">
                <a16:creationId xmlns:a16="http://schemas.microsoft.com/office/drawing/2014/main" id="{BDA91710-B0FF-4444-8BA9-226F351AE0D7}"/>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5" name="Group 4">
            <a:extLst>
              <a:ext uri="{FF2B5EF4-FFF2-40B4-BE49-F238E27FC236}">
                <a16:creationId xmlns:a16="http://schemas.microsoft.com/office/drawing/2014/main" id="{22F51DA6-EB8D-1957-FD36-0DDF5D0CAB54}"/>
              </a:ext>
            </a:extLst>
          </p:cNvPr>
          <p:cNvGrpSpPr/>
          <p:nvPr/>
        </p:nvGrpSpPr>
        <p:grpSpPr>
          <a:xfrm>
            <a:off x="251466" y="324071"/>
            <a:ext cx="6399644" cy="2144810"/>
            <a:chOff x="285532" y="773358"/>
            <a:chExt cx="6126480" cy="2423159"/>
          </a:xfrm>
        </p:grpSpPr>
        <p:sp>
          <p:nvSpPr>
            <p:cNvPr id="12" name="Rectangle: Rounded Corners 11">
              <a:extLst>
                <a:ext uri="{FF2B5EF4-FFF2-40B4-BE49-F238E27FC236}">
                  <a16:creationId xmlns:a16="http://schemas.microsoft.com/office/drawing/2014/main" id="{6BA3DDB6-BF7C-4F82-86D0-B134DFF9A77E}"/>
                </a:ext>
              </a:extLst>
            </p:cNvPr>
            <p:cNvSpPr/>
            <p:nvPr/>
          </p:nvSpPr>
          <p:spPr>
            <a:xfrm>
              <a:off x="335279" y="773358"/>
              <a:ext cx="6076733" cy="2423159"/>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03195A78-D164-06F0-8540-9D345F668D0D}"/>
                </a:ext>
              </a:extLst>
            </p:cNvPr>
            <p:cNvSpPr txBox="1"/>
            <p:nvPr/>
          </p:nvSpPr>
          <p:spPr>
            <a:xfrm>
              <a:off x="285532" y="1185102"/>
              <a:ext cx="6069548" cy="2000548"/>
            </a:xfrm>
            <a:prstGeom prst="rect">
              <a:avLst/>
            </a:prstGeom>
            <a:noFill/>
          </p:spPr>
          <p:txBody>
            <a:bodyPr wrap="square">
              <a:spAutoFit/>
            </a:bodyPr>
            <a:lstStyle/>
            <a:p>
              <a:pPr algn="ctr"/>
              <a:r>
                <a:rPr lang="vi-VN" sz="3200" b="0" i="0">
                  <a:effectLst/>
                  <a:latin typeface="Arial-Rounded" panose="020B0500000000000000" pitchFamily="34" charset="0"/>
                  <a:ea typeface="Arial-Rounded" panose="020B0500000000000000" pitchFamily="34" charset="0"/>
                  <a:cs typeface="Arial-Rounded" panose="020B0500000000000000" pitchFamily="34" charset="0"/>
                </a:rPr>
                <a:t>Hoa gì nở giữa mùa hè</a:t>
              </a:r>
              <a:br>
                <a:rPr lang="vi-VN" sz="3200">
                  <a:latin typeface="Arial-Rounded" panose="020B0500000000000000" pitchFamily="34" charset="0"/>
                  <a:ea typeface="Arial-Rounded" panose="020B0500000000000000" pitchFamily="34" charset="0"/>
                  <a:cs typeface="Arial-Rounded" panose="020B0500000000000000" pitchFamily="34" charset="0"/>
                </a:rPr>
              </a:br>
              <a:r>
                <a:rPr lang="vi-VN" sz="3200" b="0" i="0">
                  <a:effectLst/>
                  <a:latin typeface="Arial-Rounded" panose="020B0500000000000000" pitchFamily="34" charset="0"/>
                  <a:ea typeface="Arial-Rounded" panose="020B0500000000000000" pitchFamily="34" charset="0"/>
                  <a:cs typeface="Arial-Rounded" panose="020B0500000000000000" pitchFamily="34" charset="0"/>
                </a:rPr>
                <a:t>Trong đầm thơm mát, lá xòe che ô?</a:t>
              </a:r>
              <a:endParaRPr lang="en-US" sz="3200" b="0" i="0">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i="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cây gì?</a:t>
              </a:r>
              <a:endParaRPr lang="vi-VN" sz="2800" b="0" i="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1B19FC36-2B63-3882-A293-DC2FF8C73C7D}"/>
              </a:ext>
            </a:extLst>
          </p:cNvPr>
          <p:cNvGrpSpPr/>
          <p:nvPr/>
        </p:nvGrpSpPr>
        <p:grpSpPr>
          <a:xfrm>
            <a:off x="5233670" y="672544"/>
            <a:ext cx="7816611" cy="5104445"/>
            <a:chOff x="5233670" y="672544"/>
            <a:chExt cx="7816611" cy="5104445"/>
          </a:xfrm>
        </p:grpSpPr>
        <p:pic>
          <p:nvPicPr>
            <p:cNvPr id="9" name="图片 1">
              <a:extLst>
                <a:ext uri="{FF2B5EF4-FFF2-40B4-BE49-F238E27FC236}">
                  <a16:creationId xmlns:a16="http://schemas.microsoft.com/office/drawing/2014/main" id="{FB4ED779-09FC-4D3A-8442-E20C989660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33670" y="672544"/>
              <a:ext cx="7816611" cy="5104445"/>
            </a:xfrm>
            <a:prstGeom prst="rect">
              <a:avLst/>
            </a:prstGeom>
          </p:spPr>
        </p:pic>
        <p:pic>
          <p:nvPicPr>
            <p:cNvPr id="2050" name="Picture 2" descr="Vietnamese Culture | 5 Things You Should Know about Culture of Vietnam">
              <a:extLst>
                <a:ext uri="{FF2B5EF4-FFF2-40B4-BE49-F238E27FC236}">
                  <a16:creationId xmlns:a16="http://schemas.microsoft.com/office/drawing/2014/main" id="{22FF0070-269D-14B9-4E09-2421477E32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4506" y="2305842"/>
              <a:ext cx="4953105" cy="3297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889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339145-61D8-406D-B3AB-02118035F3B6}"/>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图片 1" descr="矢量智能">
            <a:extLst>
              <a:ext uri="{FF2B5EF4-FFF2-40B4-BE49-F238E27FC236}">
                <a16:creationId xmlns:a16="http://schemas.microsoft.com/office/drawing/2014/main" id="{4EE09B3F-38DD-449E-9474-53D8E282CE54}"/>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0" y="4156797"/>
            <a:ext cx="12192000" cy="2701204"/>
          </a:xfrm>
          <a:prstGeom prst="rect">
            <a:avLst/>
          </a:prstGeom>
        </p:spPr>
      </p:pic>
      <p:pic>
        <p:nvPicPr>
          <p:cNvPr id="23" name="图片 2" descr="9ee5199484871c902f5b226d6e69cbee">
            <a:extLst>
              <a:ext uri="{FF2B5EF4-FFF2-40B4-BE49-F238E27FC236}">
                <a16:creationId xmlns:a16="http://schemas.microsoft.com/office/drawing/2014/main" id="{371D7DEE-FDE3-40D7-A857-002AE3F70D49}"/>
              </a:ext>
            </a:extLst>
          </p:cNvPr>
          <p:cNvPicPr/>
          <p:nvPr/>
        </p:nvPicPr>
        <p:blipFill>
          <a:blip r:embed="rId4" cstate="email">
            <a:extLst>
              <a:ext uri="{28A0092B-C50C-407E-A947-70E740481C1C}">
                <a14:useLocalDpi xmlns:a14="http://schemas.microsoft.com/office/drawing/2010/main"/>
              </a:ext>
            </a:extLst>
          </a:blip>
          <a:stretch>
            <a:fillRect/>
          </a:stretch>
        </p:blipFill>
        <p:spPr>
          <a:xfrm flipH="1">
            <a:off x="7315200" y="4495252"/>
            <a:ext cx="2779395" cy="2394585"/>
          </a:xfrm>
          <a:prstGeom prst="rect">
            <a:avLst/>
          </a:prstGeom>
        </p:spPr>
      </p:pic>
      <p:pic>
        <p:nvPicPr>
          <p:cNvPr id="24" name="图片 3" descr="e0f01d50e93b5be62aa78ca12bd19666">
            <a:hlinkClick r:id="rId5" action="ppaction://hlinksldjump"/>
            <a:extLst>
              <a:ext uri="{FF2B5EF4-FFF2-40B4-BE49-F238E27FC236}">
                <a16:creationId xmlns:a16="http://schemas.microsoft.com/office/drawing/2014/main" id="{9ED1B2CE-6421-48F2-9962-F3303EFB50A1}"/>
              </a:ext>
            </a:extLst>
          </p:cNvPr>
          <p:cNvPicPr/>
          <p:nvPr/>
        </p:nvPicPr>
        <p:blipFill>
          <a:blip r:embed="rId6"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6" name="Group 5">
            <a:extLst>
              <a:ext uri="{FF2B5EF4-FFF2-40B4-BE49-F238E27FC236}">
                <a16:creationId xmlns:a16="http://schemas.microsoft.com/office/drawing/2014/main" id="{8E7FB6D7-74F0-CEC8-1BB4-8E4E15A32BDD}"/>
              </a:ext>
            </a:extLst>
          </p:cNvPr>
          <p:cNvGrpSpPr/>
          <p:nvPr/>
        </p:nvGrpSpPr>
        <p:grpSpPr>
          <a:xfrm>
            <a:off x="6749759" y="609600"/>
            <a:ext cx="5110726" cy="2941320"/>
            <a:chOff x="6749759" y="609600"/>
            <a:chExt cx="5110726" cy="2941320"/>
          </a:xfrm>
        </p:grpSpPr>
        <p:sp>
          <p:nvSpPr>
            <p:cNvPr id="9" name="Rectangle: Rounded Corners 8">
              <a:extLst>
                <a:ext uri="{FF2B5EF4-FFF2-40B4-BE49-F238E27FC236}">
                  <a16:creationId xmlns:a16="http://schemas.microsoft.com/office/drawing/2014/main" id="{429A2DF8-DA80-4811-89DF-02A10AA2EB72}"/>
                </a:ext>
              </a:extLst>
            </p:cNvPr>
            <p:cNvSpPr/>
            <p:nvPr/>
          </p:nvSpPr>
          <p:spPr>
            <a:xfrm>
              <a:off x="6749759" y="609600"/>
              <a:ext cx="5110726" cy="294132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856BA048-788A-E060-222F-F4F734DC3918}"/>
                </a:ext>
              </a:extLst>
            </p:cNvPr>
            <p:cNvSpPr txBox="1"/>
            <p:nvPr/>
          </p:nvSpPr>
          <p:spPr>
            <a:xfrm>
              <a:off x="7404100" y="1031214"/>
              <a:ext cx="4239260" cy="2246769"/>
            </a:xfrm>
            <a:prstGeom prst="rect">
              <a:avLst/>
            </a:prstGeom>
            <a:noFill/>
          </p:spPr>
          <p:txBody>
            <a:bodyPr wrap="square">
              <a:spAutoFit/>
            </a:bodyPr>
            <a:lstStyle/>
            <a:p>
              <a:pPr algn="l"/>
              <a:r>
                <a:rPr lang="vi-VN" sz="2800" b="0" i="0">
                  <a:effectLst/>
                  <a:latin typeface="Arial" panose="020B0604020202020204" pitchFamily="34" charset="0"/>
                </a:rPr>
                <a:t>Cây gì lá nhỏ</a:t>
              </a:r>
              <a:br>
                <a:rPr lang="vi-VN" sz="2800"/>
              </a:br>
              <a:r>
                <a:rPr lang="vi-VN" sz="2800" b="0" i="0">
                  <a:effectLst/>
                  <a:latin typeface="Arial" panose="020B0604020202020204" pitchFamily="34" charset="0"/>
                </a:rPr>
                <a:t>Quả nó xinh xinh</a:t>
              </a:r>
              <a:br>
                <a:rPr lang="vi-VN" sz="2800"/>
              </a:br>
              <a:r>
                <a:rPr lang="vi-VN" sz="2800" b="0" i="0">
                  <a:effectLst/>
                  <a:latin typeface="Arial" panose="020B0604020202020204" pitchFamily="34" charset="0"/>
                </a:rPr>
                <a:t>Vàng tươi trĩu quả</a:t>
              </a:r>
              <a:br>
                <a:rPr lang="vi-VN" sz="2800"/>
              </a:br>
              <a:r>
                <a:rPr lang="vi-VN" sz="2800" b="0" i="0">
                  <a:effectLst/>
                  <a:latin typeface="Arial" panose="020B0604020202020204" pitchFamily="34" charset="0"/>
                </a:rPr>
                <a:t>Bày trong ngày tết.</a:t>
              </a:r>
              <a:endParaRPr lang="en-US" sz="2800" b="0" i="0">
                <a:effectLst/>
                <a:latin typeface="Arial" panose="020B0604020202020204" pitchFamily="34" charset="0"/>
              </a:endParaRPr>
            </a:p>
            <a:p>
              <a:pPr algn="r"/>
              <a:r>
                <a:rPr lang="en-US" sz="2800" i="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cây gì?</a:t>
              </a:r>
              <a:endParaRPr lang="en-US" sz="2800" b="0" i="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74B9FEF8-B176-17CC-1631-75FAB750262D}"/>
              </a:ext>
            </a:extLst>
          </p:cNvPr>
          <p:cNvGrpSpPr/>
          <p:nvPr/>
        </p:nvGrpSpPr>
        <p:grpSpPr>
          <a:xfrm>
            <a:off x="-660174" y="-1365515"/>
            <a:ext cx="7835674" cy="6226624"/>
            <a:chOff x="-947193" y="-1365064"/>
            <a:chExt cx="7835674" cy="6226624"/>
          </a:xfrm>
        </p:grpSpPr>
        <p:pic>
          <p:nvPicPr>
            <p:cNvPr id="8" name="图片 1">
              <a:extLst>
                <a:ext uri="{FF2B5EF4-FFF2-40B4-BE49-F238E27FC236}">
                  <a16:creationId xmlns:a16="http://schemas.microsoft.com/office/drawing/2014/main" id="{C01E9E90-B84F-438A-8465-136936D5A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7193" y="-1365064"/>
              <a:ext cx="7835674" cy="6226624"/>
            </a:xfrm>
            <a:prstGeom prst="rect">
              <a:avLst/>
            </a:prstGeom>
          </p:spPr>
        </p:pic>
        <p:pic>
          <p:nvPicPr>
            <p:cNvPr id="1026" name="Picture 2" descr="Tốp 10 cây cảnh trong nhà mang Tài Lộc - May mắn- Sức Khỏe và Thịnh ...">
              <a:extLst>
                <a:ext uri="{FF2B5EF4-FFF2-40B4-BE49-F238E27FC236}">
                  <a16:creationId xmlns:a16="http://schemas.microsoft.com/office/drawing/2014/main" id="{FADAE9F8-C17C-A053-9D6D-5DF15AE8AD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013" t="3417" r="6093" b="7449"/>
            <a:stretch/>
          </p:blipFill>
          <p:spPr bwMode="auto">
            <a:xfrm>
              <a:off x="331515" y="682506"/>
              <a:ext cx="5110727" cy="3983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715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cap="all" dirty="0">
                <a:solidFill>
                  <a:schemeClr val="tx1">
                    <a:lumMod val="75000"/>
                    <a:lumOff val="25000"/>
                  </a:schemeClr>
                </a:solidFill>
                <a:cs typeface="Arial"/>
                <a:sym typeface="Arial"/>
              </a:rPr>
              <a:t>TIẾT </a:t>
            </a:r>
            <a:r>
              <a:rPr lang="en-US" sz="3733" b="1" kern="0" cap="all"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37F74ABC-145D-481D-8B0E-63FA0595A5E4}"/>
              </a:ext>
            </a:extLst>
          </p:cNvPr>
          <p:cNvSpPr/>
          <p:nvPr/>
        </p:nvSpPr>
        <p:spPr>
          <a:xfrm>
            <a:off x="1112807" y="368839"/>
            <a:ext cx="10821121" cy="738664"/>
          </a:xfrm>
          <a:prstGeom prst="rect">
            <a:avLst/>
          </a:prstGeom>
        </p:spPr>
        <p:txBody>
          <a:bodyPr wrap="square">
            <a:spAutoFit/>
          </a:bodyPr>
          <a:lstStyle/>
          <a:p>
            <a:pPr algn="just"/>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điểm</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khác</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13713"/>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8" name="Picture 7">
            <a:extLst>
              <a:ext uri="{FF2B5EF4-FFF2-40B4-BE49-F238E27FC236}">
                <a16:creationId xmlns:a16="http://schemas.microsoft.com/office/drawing/2014/main" id="{57DFBE45-16A5-482D-AB71-2F14CEBB9D98}"/>
              </a:ext>
            </a:extLst>
          </p:cNvPr>
          <p:cNvPicPr>
            <a:picLocks noChangeAspect="1"/>
          </p:cNvPicPr>
          <p:nvPr/>
        </p:nvPicPr>
        <p:blipFill>
          <a:blip r:embed="rId3"/>
          <a:stretch>
            <a:fillRect/>
          </a:stretch>
        </p:blipFill>
        <p:spPr>
          <a:xfrm>
            <a:off x="531822" y="1290919"/>
            <a:ext cx="11128356" cy="5237203"/>
          </a:xfrm>
          <a:prstGeom prst="rect">
            <a:avLst/>
          </a:prstGeom>
          <a:ln>
            <a:noFill/>
          </a:ln>
          <a:effectLst>
            <a:softEdge rad="112500"/>
          </a:effectLst>
        </p:spPr>
      </p:pic>
    </p:spTree>
    <p:extLst>
      <p:ext uri="{BB962C8B-B14F-4D97-AF65-F5344CB8AC3E}">
        <p14:creationId xmlns:p14="http://schemas.microsoft.com/office/powerpoint/2010/main" val="10388212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626</TotalTime>
  <Words>1159</Words>
  <Application>Microsoft Office PowerPoint</Application>
  <PresentationFormat>Widescreen</PresentationFormat>
  <Paragraphs>125</Paragraphs>
  <Slides>27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 Light</vt:lpstr>
      <vt:lpstr>Calibri</vt:lpstr>
      <vt:lpstr>Arial-Rounded</vt:lpstr>
      <vt:lpstr>#9Slide01 Noi dung ngan</vt:lpstr>
      <vt:lpstr>Arial</vt:lpstr>
      <vt:lpstr>HL Hoctro</vt:lpstr>
      <vt:lpstr>.VnArial</vt:lpstr>
      <vt:lpstr>Circle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304</cp:revision>
  <dcterms:created xsi:type="dcterms:W3CDTF">2021-08-21T07:02:17Z</dcterms:created>
  <dcterms:modified xsi:type="dcterms:W3CDTF">2023-04-09T13:58:48Z</dcterms:modified>
  <cp:category>9Slide.vn</cp:category>
</cp:coreProperties>
</file>