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56" r:id="rId10"/>
    <p:sldId id="257" r:id="rId11"/>
    <p:sldId id="269" r:id="rId12"/>
    <p:sldId id="258" r:id="rId13"/>
    <p:sldId id="272" r:id="rId14"/>
    <p:sldId id="273" r:id="rId15"/>
    <p:sldId id="274" r:id="rId16"/>
    <p:sldId id="275" r:id="rId17"/>
    <p:sldId id="276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7547"/>
    <a:srgbClr val="FCDCD9"/>
    <a:srgbClr val="C4DF9C"/>
    <a:srgbClr val="FFE2A6"/>
    <a:srgbClr val="C6EAFC"/>
    <a:srgbClr val="FBDCD9"/>
    <a:srgbClr val="F4BB26"/>
    <a:srgbClr val="A45F3E"/>
    <a:srgbClr val="FF7456"/>
    <a:srgbClr val="D55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0DFCA-00E5-4149-A3D0-8F1FF3CF9DE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9B152-3DEA-48E0-A5EB-3A1CF968E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8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5">
            <a:extLst>
              <a:ext uri="{FF2B5EF4-FFF2-40B4-BE49-F238E27FC236}">
                <a16:creationId xmlns:a16="http://schemas.microsoft.com/office/drawing/2014/main" id="{48D84708-9353-4629-8743-B2383395D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999676" y="317500"/>
            <a:ext cx="3192324" cy="2163306"/>
          </a:xfrm>
          <a:custGeom>
            <a:avLst/>
            <a:gdLst>
              <a:gd name="connsiteX0" fmla="*/ 0 w 2146300"/>
              <a:gd name="connsiteY0" fmla="*/ 0 h 1454459"/>
              <a:gd name="connsiteX1" fmla="*/ 2146300 w 2146300"/>
              <a:gd name="connsiteY1" fmla="*/ 0 h 1454459"/>
              <a:gd name="connsiteX2" fmla="*/ 2146300 w 2146300"/>
              <a:gd name="connsiteY2" fmla="*/ 1454459 h 1454459"/>
              <a:gd name="connsiteX3" fmla="*/ 0 w 2146300"/>
              <a:gd name="connsiteY3" fmla="*/ 1454459 h 1454459"/>
              <a:gd name="connsiteX4" fmla="*/ 0 w 2146300"/>
              <a:gd name="connsiteY4" fmla="*/ 0 h 145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454459">
                <a:moveTo>
                  <a:pt x="0" y="0"/>
                </a:moveTo>
                <a:lnTo>
                  <a:pt x="2146300" y="0"/>
                </a:lnTo>
                <a:lnTo>
                  <a:pt x="2146300" y="1454459"/>
                </a:lnTo>
                <a:lnTo>
                  <a:pt x="0" y="14544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3D61C40-6CA9-4133-8A1B-8C2B9E176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2266"/>
            <a:ext cx="3658780" cy="2806699"/>
          </a:xfrm>
          <a:prstGeom prst="rect">
            <a:avLst/>
          </a:prstGeom>
        </p:spPr>
      </p:pic>
      <p:pic>
        <p:nvPicPr>
          <p:cNvPr id="15" name="20">
            <a:extLst>
              <a:ext uri="{FF2B5EF4-FFF2-40B4-BE49-F238E27FC236}">
                <a16:creationId xmlns:a16="http://schemas.microsoft.com/office/drawing/2014/main" id="{390F3C42-7D57-40B1-AA59-9815D871A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6" name="35">
            <a:extLst>
              <a:ext uri="{FF2B5EF4-FFF2-40B4-BE49-F238E27FC236}">
                <a16:creationId xmlns:a16="http://schemas.microsoft.com/office/drawing/2014/main" id="{0C391E5C-52B0-424F-B702-D34FE9F52777}"/>
              </a:ext>
            </a:extLst>
          </p:cNvPr>
          <p:cNvSpPr/>
          <p:nvPr userDrawn="1"/>
        </p:nvSpPr>
        <p:spPr>
          <a:xfrm>
            <a:off x="1388999" y="674851"/>
            <a:ext cx="9206839" cy="5280942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9">
            <a:extLst>
              <a:ext uri="{FF2B5EF4-FFF2-40B4-BE49-F238E27FC236}">
                <a16:creationId xmlns:a16="http://schemas.microsoft.com/office/drawing/2014/main" id="{28F565A4-054C-45B0-9F3D-68475D184F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1948" y="4572000"/>
            <a:ext cx="2748428" cy="2063182"/>
          </a:xfrm>
          <a:prstGeom prst="rect">
            <a:avLst/>
          </a:prstGeom>
        </p:spPr>
      </p:pic>
      <p:pic>
        <p:nvPicPr>
          <p:cNvPr id="14" name="4">
            <a:extLst>
              <a:ext uri="{FF2B5EF4-FFF2-40B4-BE49-F238E27FC236}">
                <a16:creationId xmlns:a16="http://schemas.microsoft.com/office/drawing/2014/main" id="{6B04908B-7E55-4ADF-9F0F-E4A9BE0C5A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992" y="4261877"/>
            <a:ext cx="2258018" cy="22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7FFB14-791B-4B1E-B10F-718CBAEB2DFA}"/>
              </a:ext>
            </a:extLst>
          </p:cNvPr>
          <p:cNvSpPr txBox="1"/>
          <p:nvPr userDrawn="1"/>
        </p:nvSpPr>
        <p:spPr>
          <a:xfrm>
            <a:off x="2971800" y="763005"/>
            <a:ext cx="6781800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8000">
                <a:solidFill>
                  <a:srgbClr val="A45F3E"/>
                </a:solidFill>
                <a:latin typeface="#9Slide07 SVNPosterizer KG Inli" panose="02000503000000020003" pitchFamily="2" charset="0"/>
              </a:rPr>
              <a:t>TIẾT HỌC KẾT THÚC</a:t>
            </a:r>
            <a:endParaRPr lang="en-US" sz="8000" dirty="0">
              <a:solidFill>
                <a:srgbClr val="A45F3E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8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7C09DA0C-F96B-48B5-9D25-D1012ACBB250}"/>
              </a:ext>
            </a:extLst>
          </p:cNvPr>
          <p:cNvSpPr txBox="1"/>
          <p:nvPr userDrawn="1"/>
        </p:nvSpPr>
        <p:spPr>
          <a:xfrm>
            <a:off x="1853209" y="3733800"/>
            <a:ext cx="848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spc="-60">
                <a:solidFill>
                  <a:srgbClr val="A45F3E"/>
                </a:solidFill>
                <a:latin typeface="#9Slide07 SVNAppleberry" panose="02040603050506020204" pitchFamily="18" charset="0"/>
                <a:cs typeface="+mn-ea"/>
                <a:sym typeface="+mn-lt"/>
              </a:rPr>
              <a:t>PHÉP TRỪ SỐ CÓ HAI CHỮ SỐ</a:t>
            </a:r>
            <a:br>
              <a:rPr lang="en-US" altLang="zh-CN" sz="6000" spc="-60">
                <a:solidFill>
                  <a:srgbClr val="A45F3E"/>
                </a:solidFill>
                <a:latin typeface="#9Slide07 SVNAppleberry" panose="02040603050506020204" pitchFamily="18" charset="0"/>
                <a:cs typeface="+mn-ea"/>
                <a:sym typeface="+mn-lt"/>
              </a:rPr>
            </a:br>
            <a:r>
              <a:rPr lang="en-US" altLang="zh-CN" sz="6000" spc="-60">
                <a:solidFill>
                  <a:srgbClr val="A45F3E"/>
                </a:solidFill>
                <a:latin typeface="#9Slide07 SVNAppleberry" panose="02040603050506020204" pitchFamily="18" charset="0"/>
                <a:cs typeface="+mn-ea"/>
                <a:sym typeface="+mn-lt"/>
              </a:rPr>
              <a:t>CHO SỐ CÓ HAI CHỮ SỐ</a:t>
            </a:r>
            <a:endParaRPr lang="zh-CN" altLang="en-US" sz="6000" spc="-60" dirty="0">
              <a:solidFill>
                <a:srgbClr val="A45F3E"/>
              </a:solidFill>
              <a:latin typeface="#9Slide07 SVNAppleberry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7">
            <a:extLst>
              <a:ext uri="{FF2B5EF4-FFF2-40B4-BE49-F238E27FC236}">
                <a16:creationId xmlns:a16="http://schemas.microsoft.com/office/drawing/2014/main" id="{74F520C1-6C80-4024-8768-8ED65E21E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29">
            <a:extLst>
              <a:ext uri="{FF2B5EF4-FFF2-40B4-BE49-F238E27FC236}">
                <a16:creationId xmlns:a16="http://schemas.microsoft.com/office/drawing/2014/main" id="{C1F8637A-5C0B-499C-BF36-CD3EA3BF9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sp>
        <p:nvSpPr>
          <p:cNvPr id="7" name="4">
            <a:extLst>
              <a:ext uri="{FF2B5EF4-FFF2-40B4-BE49-F238E27FC236}">
                <a16:creationId xmlns:a16="http://schemas.microsoft.com/office/drawing/2014/main" id="{13F6AE0A-B5BE-427A-8159-7B43F3CF02B5}"/>
              </a:ext>
            </a:extLst>
          </p:cNvPr>
          <p:cNvSpPr/>
          <p:nvPr userDrawn="1"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53">
            <a:extLst>
              <a:ext uri="{FF2B5EF4-FFF2-40B4-BE49-F238E27FC236}">
                <a16:creationId xmlns:a16="http://schemas.microsoft.com/office/drawing/2014/main" id="{4CDC3B3D-4365-4C68-9A52-33F8EA8D44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pic>
        <p:nvPicPr>
          <p:cNvPr id="13" name="55">
            <a:extLst>
              <a:ext uri="{FF2B5EF4-FFF2-40B4-BE49-F238E27FC236}">
                <a16:creationId xmlns:a16="http://schemas.microsoft.com/office/drawing/2014/main" id="{B2FEEEFB-3DE1-4344-A101-F71BD98F12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8" name="PHẠM DUYÊN">
            <a:extLst>
              <a:ext uri="{FF2B5EF4-FFF2-40B4-BE49-F238E27FC236}">
                <a16:creationId xmlns:a16="http://schemas.microsoft.com/office/drawing/2014/main" id="{7B7489B8-86A7-4ECE-9B13-78A9AA4D22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EFC80-BCD3-4723-9660-98A24FEC8F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BC2516-B9BC-45A2-AACC-BB62713D92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CAD775-8260-4522-BDDA-1384E2BF40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">
            <a:extLst>
              <a:ext uri="{FF2B5EF4-FFF2-40B4-BE49-F238E27FC236}">
                <a16:creationId xmlns:a16="http://schemas.microsoft.com/office/drawing/2014/main" id="{7DF4230A-5837-4E34-8DCD-6EF61D6851C8}"/>
              </a:ext>
            </a:extLst>
          </p:cNvPr>
          <p:cNvSpPr/>
          <p:nvPr userDrawn="1"/>
        </p:nvSpPr>
        <p:spPr>
          <a:xfrm>
            <a:off x="-1588" y="-28303"/>
            <a:ext cx="3072458" cy="703758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3157D20F-258B-474A-8481-0555C7212113}"/>
              </a:ext>
            </a:extLst>
          </p:cNvPr>
          <p:cNvSpPr/>
          <p:nvPr userDrawn="1"/>
        </p:nvSpPr>
        <p:spPr>
          <a:xfrm>
            <a:off x="9119542" y="-35149"/>
            <a:ext cx="3096344" cy="71060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0" name="11">
            <a:extLst>
              <a:ext uri="{FF2B5EF4-FFF2-40B4-BE49-F238E27FC236}">
                <a16:creationId xmlns:a16="http://schemas.microsoft.com/office/drawing/2014/main" id="{2EC0ECB1-7CAD-4D4B-826D-0E4244367975}"/>
              </a:ext>
            </a:extLst>
          </p:cNvPr>
          <p:cNvSpPr/>
          <p:nvPr userDrawn="1"/>
        </p:nvSpPr>
        <p:spPr>
          <a:xfrm>
            <a:off x="3070870" y="-533400"/>
            <a:ext cx="583208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CA97534D-9085-4D30-AA40-109CDD762E85}"/>
              </a:ext>
            </a:extLst>
          </p:cNvPr>
          <p:cNvSpPr/>
          <p:nvPr userDrawn="1"/>
        </p:nvSpPr>
        <p:spPr>
          <a:xfrm flipH="1">
            <a:off x="8517273" y="-529692"/>
            <a:ext cx="632544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3964F906-DFB0-4A37-88C2-2F3CA11546EC}"/>
              </a:ext>
            </a:extLst>
          </p:cNvPr>
          <p:cNvSpPr/>
          <p:nvPr userDrawn="1"/>
        </p:nvSpPr>
        <p:spPr>
          <a:xfrm>
            <a:off x="3646934" y="-532359"/>
            <a:ext cx="4896544" cy="158881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90735C-2226-421B-BD0B-99EE61C56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3">
            <a:extLst>
              <a:ext uri="{FF2B5EF4-FFF2-40B4-BE49-F238E27FC236}">
                <a16:creationId xmlns:a16="http://schemas.microsoft.com/office/drawing/2014/main" id="{4D24E38E-0B5F-4C9C-B92C-47A722826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0200"/>
            <a:ext cx="1732318" cy="1447800"/>
          </a:xfrm>
          <a:prstGeom prst="rect">
            <a:avLst/>
          </a:prstGeom>
        </p:spPr>
      </p:pic>
      <p:pic>
        <p:nvPicPr>
          <p:cNvPr id="11" name="55">
            <a:extLst>
              <a:ext uri="{FF2B5EF4-FFF2-40B4-BE49-F238E27FC236}">
                <a16:creationId xmlns:a16="http://schemas.microsoft.com/office/drawing/2014/main" id="{38D2E92D-067A-4281-B800-AC9D5A2660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sp>
        <p:nvSpPr>
          <p:cNvPr id="12" name="2">
            <a:extLst>
              <a:ext uri="{FF2B5EF4-FFF2-40B4-BE49-F238E27FC236}">
                <a16:creationId xmlns:a16="http://schemas.microsoft.com/office/drawing/2014/main" id="{CDE9D651-4161-4D17-98B5-A0558F74501C}"/>
              </a:ext>
            </a:extLst>
          </p:cNvPr>
          <p:cNvSpPr/>
          <p:nvPr userDrawn="1"/>
        </p:nvSpPr>
        <p:spPr>
          <a:xfrm>
            <a:off x="-1588" y="-28303"/>
            <a:ext cx="3072458" cy="703758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D90D06D5-9210-4C0F-B1B9-04A7123303EF}"/>
              </a:ext>
            </a:extLst>
          </p:cNvPr>
          <p:cNvSpPr/>
          <p:nvPr userDrawn="1"/>
        </p:nvSpPr>
        <p:spPr>
          <a:xfrm>
            <a:off x="9119542" y="-35149"/>
            <a:ext cx="3096344" cy="71060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4" name="11">
            <a:extLst>
              <a:ext uri="{FF2B5EF4-FFF2-40B4-BE49-F238E27FC236}">
                <a16:creationId xmlns:a16="http://schemas.microsoft.com/office/drawing/2014/main" id="{0FD6DE4E-0B01-4DA8-A7C9-9BB60FF00331}"/>
              </a:ext>
            </a:extLst>
          </p:cNvPr>
          <p:cNvSpPr/>
          <p:nvPr userDrawn="1"/>
        </p:nvSpPr>
        <p:spPr>
          <a:xfrm>
            <a:off x="3070870" y="-533400"/>
            <a:ext cx="583208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7EDAE7AD-5CAA-439C-82A5-3B18FC446368}"/>
              </a:ext>
            </a:extLst>
          </p:cNvPr>
          <p:cNvSpPr/>
          <p:nvPr userDrawn="1"/>
        </p:nvSpPr>
        <p:spPr>
          <a:xfrm flipH="1">
            <a:off x="8517273" y="-529692"/>
            <a:ext cx="632544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FAB79EF3-E266-463F-B632-708CF9F2A8BF}"/>
              </a:ext>
            </a:extLst>
          </p:cNvPr>
          <p:cNvSpPr/>
          <p:nvPr userDrawn="1"/>
        </p:nvSpPr>
        <p:spPr>
          <a:xfrm>
            <a:off x="3646934" y="-532359"/>
            <a:ext cx="4896544" cy="158881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8B798193-8063-4702-8052-AC1A9EE9DE9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C4BEB-224B-4295-B183-470FFD58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20E9F-D5FB-4501-AD07-7D8AADF3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0153-EA4C-42D8-8B94-62C6B4762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34D26-B66F-4340-B67F-08B580267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8548F-3694-4CFA-9059-41ACC83A9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HẠM DUYÊN">
            <a:extLst>
              <a:ext uri="{FF2B5EF4-FFF2-40B4-BE49-F238E27FC236}">
                <a16:creationId xmlns:a16="http://schemas.microsoft.com/office/drawing/2014/main" id="{218FE340-9DC8-4A42-85A8-79A32EA3DA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8562F-2834-4343-AB8A-8DEF03AD24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B1107-122B-4FF9-97FB-235B26FE8A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2B485-23B2-4E07-B3F2-75EE9BAD93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gif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4.gif"/><Relationship Id="rId17" Type="http://schemas.openxmlformats.org/officeDocument/2006/relationships/image" Target="../media/image27.gif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gif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3.gif"/><Relationship Id="rId24" Type="http://schemas.openxmlformats.org/officeDocument/2006/relationships/slide" Target="slide5.xml"/><Relationship Id="rId5" Type="http://schemas.openxmlformats.org/officeDocument/2006/relationships/image" Target="../media/image13.png"/><Relationship Id="rId15" Type="http://schemas.openxmlformats.org/officeDocument/2006/relationships/image" Target="../media/image21.gif"/><Relationship Id="rId23" Type="http://schemas.openxmlformats.org/officeDocument/2006/relationships/image" Target="../media/image30.png"/><Relationship Id="rId10" Type="http://schemas.openxmlformats.org/officeDocument/2006/relationships/image" Target="../media/image22.gif"/><Relationship Id="rId19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Relationship Id="rId14" Type="http://schemas.openxmlformats.org/officeDocument/2006/relationships/image" Target="../media/image20.png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17.xml"/><Relationship Id="rId4" Type="http://schemas.openxmlformats.org/officeDocument/2006/relationships/image" Target="../media/image13.png"/><Relationship Id="rId9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17.xml"/><Relationship Id="rId4" Type="http://schemas.openxmlformats.org/officeDocument/2006/relationships/image" Target="../media/image13.png"/><Relationship Id="rId9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17.xml"/><Relationship Id="rId4" Type="http://schemas.openxmlformats.org/officeDocument/2006/relationships/image" Target="../media/image13.png"/><Relationship Id="rId9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1315A-1F55-5035-AFFD-38FCD95D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0300" y="2209800"/>
            <a:ext cx="7315200" cy="3170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176A8F-7866-3E5B-87C0-8FBCC6843667}"/>
              </a:ext>
            </a:extLst>
          </p:cNvPr>
          <p:cNvSpPr txBox="1"/>
          <p:nvPr/>
        </p:nvSpPr>
        <p:spPr>
          <a:xfrm>
            <a:off x="2895600" y="1524000"/>
            <a:ext cx="632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34408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9787696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E21FD0F-9491-4856-9578-9BE6637D4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24097"/>
            <a:ext cx="6556637" cy="2914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22F1C6D-8E75-4007-943E-33D6F28BAA4E}"/>
              </a:ext>
            </a:extLst>
          </p:cNvPr>
          <p:cNvGrpSpPr/>
          <p:nvPr/>
        </p:nvGrpSpPr>
        <p:grpSpPr>
          <a:xfrm>
            <a:off x="317063" y="1295400"/>
            <a:ext cx="668922" cy="707886"/>
            <a:chOff x="1559434" y="1176116"/>
            <a:chExt cx="668922" cy="7078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419026-A302-4100-8F84-9DD66851360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4C3866-A356-4771-A710-8855DC78D3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D5F6D9-7B42-4E50-A81D-3C98F2174F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4AF9CF-A0D8-493A-8A54-1812198345A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D13ACBD-3FF4-4D12-9AF8-92A94DE2A735}"/>
              </a:ext>
            </a:extLst>
          </p:cNvPr>
          <p:cNvSpPr txBox="1"/>
          <p:nvPr/>
        </p:nvSpPr>
        <p:spPr>
          <a:xfrm>
            <a:off x="1079528" y="1295400"/>
            <a:ext cx="408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Đặt tính rồi tính.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6" name="Picture 45" descr="C:\Users\TUAN\Downloads\Luyện tập 1.png">
            <a:extLst>
              <a:ext uri="{FF2B5EF4-FFF2-40B4-BE49-F238E27FC236}">
                <a16:creationId xmlns:a16="http://schemas.microsoft.com/office/drawing/2014/main" id="{0B3FA191-7388-4264-951C-6113FCCA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6559" y="76200"/>
            <a:ext cx="2271191" cy="1009545"/>
          </a:xfrm>
          <a:prstGeom prst="rect">
            <a:avLst/>
          </a:prstGeom>
          <a:noFill/>
        </p:spPr>
      </p:pic>
      <p:sp>
        <p:nvSpPr>
          <p:cNvPr id="75" name="6">
            <a:extLst>
              <a:ext uri="{FF2B5EF4-FFF2-40B4-BE49-F238E27FC236}">
                <a16:creationId xmlns:a16="http://schemas.microsoft.com/office/drawing/2014/main" id="{7F811C77-E8C6-462F-B42D-ABF2F966B329}"/>
              </a:ext>
            </a:extLst>
          </p:cNvPr>
          <p:cNvSpPr/>
          <p:nvPr/>
        </p:nvSpPr>
        <p:spPr>
          <a:xfrm>
            <a:off x="1491722" y="23622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1E3B670-3334-4052-802C-165D04775065}"/>
              </a:ext>
            </a:extLst>
          </p:cNvPr>
          <p:cNvSpPr txBox="1"/>
          <p:nvPr/>
        </p:nvSpPr>
        <p:spPr>
          <a:xfrm>
            <a:off x="2142535" y="37043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89674C7-0AE7-4A08-8C77-FCA5DB102983}"/>
              </a:ext>
            </a:extLst>
          </p:cNvPr>
          <p:cNvSpPr txBox="1"/>
          <p:nvPr/>
        </p:nvSpPr>
        <p:spPr>
          <a:xfrm>
            <a:off x="1955333" y="39866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6D1A4F-4F25-42B9-8807-E00366D5394B}"/>
              </a:ext>
            </a:extLst>
          </p:cNvPr>
          <p:cNvSpPr txBox="1"/>
          <p:nvPr/>
        </p:nvSpPr>
        <p:spPr>
          <a:xfrm>
            <a:off x="2640634" y="37043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9567C53-809C-4D7C-8BEF-2FC5BACF315B}"/>
              </a:ext>
            </a:extLst>
          </p:cNvPr>
          <p:cNvSpPr txBox="1"/>
          <p:nvPr/>
        </p:nvSpPr>
        <p:spPr>
          <a:xfrm>
            <a:off x="2640634" y="48674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C810BB3-4CCF-4B9C-87C3-F756290E25A6}"/>
              </a:ext>
            </a:extLst>
          </p:cNvPr>
          <p:cNvCxnSpPr/>
          <p:nvPr/>
        </p:nvCxnSpPr>
        <p:spPr>
          <a:xfrm>
            <a:off x="2107234" y="48836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91D0D70C-8703-44E3-AD50-7798BF74A7E6}"/>
              </a:ext>
            </a:extLst>
          </p:cNvPr>
          <p:cNvSpPr txBox="1"/>
          <p:nvPr/>
        </p:nvSpPr>
        <p:spPr>
          <a:xfrm>
            <a:off x="2142535" y="426316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5682A0-9680-451F-9BDE-91780444259C}"/>
              </a:ext>
            </a:extLst>
          </p:cNvPr>
          <p:cNvSpPr txBox="1"/>
          <p:nvPr/>
        </p:nvSpPr>
        <p:spPr>
          <a:xfrm>
            <a:off x="2640634" y="42631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C5E370-F4EA-40D1-A40D-BA5E2CBD48AB}"/>
              </a:ext>
            </a:extLst>
          </p:cNvPr>
          <p:cNvSpPr txBox="1"/>
          <p:nvPr/>
        </p:nvSpPr>
        <p:spPr>
          <a:xfrm>
            <a:off x="2302528" y="4867414"/>
            <a:ext cx="5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4" name="6">
            <a:extLst>
              <a:ext uri="{FF2B5EF4-FFF2-40B4-BE49-F238E27FC236}">
                <a16:creationId xmlns:a16="http://schemas.microsoft.com/office/drawing/2014/main" id="{CE3E60E1-58B5-4BEF-822B-704CE4358252}"/>
              </a:ext>
            </a:extLst>
          </p:cNvPr>
          <p:cNvSpPr/>
          <p:nvPr/>
        </p:nvSpPr>
        <p:spPr>
          <a:xfrm>
            <a:off x="4876800" y="23622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85" name="6">
            <a:extLst>
              <a:ext uri="{FF2B5EF4-FFF2-40B4-BE49-F238E27FC236}">
                <a16:creationId xmlns:a16="http://schemas.microsoft.com/office/drawing/2014/main" id="{20082F3C-065E-49B1-8CCB-CBF0D6BF1679}"/>
              </a:ext>
            </a:extLst>
          </p:cNvPr>
          <p:cNvSpPr/>
          <p:nvPr/>
        </p:nvSpPr>
        <p:spPr>
          <a:xfrm>
            <a:off x="8271528" y="2362200"/>
            <a:ext cx="2394478" cy="3365500"/>
          </a:xfrm>
          <a:prstGeom prst="roundRect">
            <a:avLst>
              <a:gd name="adj" fmla="val 12604"/>
            </a:avLst>
          </a:prstGeom>
          <a:solidFill>
            <a:schemeClr val="bg1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9798795-273F-4591-A8D1-B00F207DE9AD}"/>
              </a:ext>
            </a:extLst>
          </p:cNvPr>
          <p:cNvSpPr txBox="1"/>
          <p:nvPr/>
        </p:nvSpPr>
        <p:spPr>
          <a:xfrm>
            <a:off x="5558020" y="37043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401EFD-B5B0-42B5-B3BD-B5BD6264A27D}"/>
              </a:ext>
            </a:extLst>
          </p:cNvPr>
          <p:cNvSpPr txBox="1"/>
          <p:nvPr/>
        </p:nvSpPr>
        <p:spPr>
          <a:xfrm>
            <a:off x="5370818" y="39866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15469F8-8A80-424B-A167-3D1C599FB499}"/>
              </a:ext>
            </a:extLst>
          </p:cNvPr>
          <p:cNvSpPr txBox="1"/>
          <p:nvPr/>
        </p:nvSpPr>
        <p:spPr>
          <a:xfrm>
            <a:off x="6056119" y="37043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6EF520B-A6F6-467B-B26B-F93D57F6AA66}"/>
              </a:ext>
            </a:extLst>
          </p:cNvPr>
          <p:cNvSpPr txBox="1"/>
          <p:nvPr/>
        </p:nvSpPr>
        <p:spPr>
          <a:xfrm>
            <a:off x="6056119" y="48674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1CAEE58-87E2-450C-AD54-67D99823D2E2}"/>
              </a:ext>
            </a:extLst>
          </p:cNvPr>
          <p:cNvCxnSpPr/>
          <p:nvPr/>
        </p:nvCxnSpPr>
        <p:spPr>
          <a:xfrm>
            <a:off x="5522719" y="48836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52087C2A-A259-4861-B44E-A23900DD3453}"/>
              </a:ext>
            </a:extLst>
          </p:cNvPr>
          <p:cNvSpPr txBox="1"/>
          <p:nvPr/>
        </p:nvSpPr>
        <p:spPr>
          <a:xfrm>
            <a:off x="5558020" y="426316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9D1D7B-0AB4-4E80-B3D7-AA8A7B600D65}"/>
              </a:ext>
            </a:extLst>
          </p:cNvPr>
          <p:cNvSpPr txBox="1"/>
          <p:nvPr/>
        </p:nvSpPr>
        <p:spPr>
          <a:xfrm>
            <a:off x="6056119" y="42631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F84DB7A-EF30-48AF-963C-627F3AC330A5}"/>
              </a:ext>
            </a:extLst>
          </p:cNvPr>
          <p:cNvSpPr txBox="1"/>
          <p:nvPr/>
        </p:nvSpPr>
        <p:spPr>
          <a:xfrm>
            <a:off x="5718013" y="4867414"/>
            <a:ext cx="5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E4005C6-FC0C-45F8-BB1D-8AD73760CF59}"/>
              </a:ext>
            </a:extLst>
          </p:cNvPr>
          <p:cNvSpPr txBox="1"/>
          <p:nvPr/>
        </p:nvSpPr>
        <p:spPr>
          <a:xfrm>
            <a:off x="8940261" y="37043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6E36F72-C1F3-47E0-9922-0C014252676D}"/>
              </a:ext>
            </a:extLst>
          </p:cNvPr>
          <p:cNvSpPr txBox="1"/>
          <p:nvPr/>
        </p:nvSpPr>
        <p:spPr>
          <a:xfrm>
            <a:off x="8753059" y="3986648"/>
            <a:ext cx="532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C205550-AED8-4E55-815F-037E6ED8D19A}"/>
              </a:ext>
            </a:extLst>
          </p:cNvPr>
          <p:cNvSpPr txBox="1"/>
          <p:nvPr/>
        </p:nvSpPr>
        <p:spPr>
          <a:xfrm>
            <a:off x="9438360" y="3704315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315443C-5F6F-4404-8D4B-86E3C1C513BA}"/>
              </a:ext>
            </a:extLst>
          </p:cNvPr>
          <p:cNvSpPr txBox="1"/>
          <p:nvPr/>
        </p:nvSpPr>
        <p:spPr>
          <a:xfrm>
            <a:off x="9438360" y="4867414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5DD4FDC-F616-4DC4-96F4-C0723C737EC6}"/>
              </a:ext>
            </a:extLst>
          </p:cNvPr>
          <p:cNvCxnSpPr/>
          <p:nvPr/>
        </p:nvCxnSpPr>
        <p:spPr>
          <a:xfrm>
            <a:off x="8904960" y="4883647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EDA68AC4-8CA3-482D-9FD6-75933ECE1181}"/>
              </a:ext>
            </a:extLst>
          </p:cNvPr>
          <p:cNvSpPr txBox="1"/>
          <p:nvPr/>
        </p:nvSpPr>
        <p:spPr>
          <a:xfrm>
            <a:off x="8940261" y="426316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B0C8EFC-B5EF-49D4-9169-CAD84CDDE8B2}"/>
              </a:ext>
            </a:extLst>
          </p:cNvPr>
          <p:cNvSpPr txBox="1"/>
          <p:nvPr/>
        </p:nvSpPr>
        <p:spPr>
          <a:xfrm>
            <a:off x="9438360" y="4263161"/>
            <a:ext cx="61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681D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2681D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E446DF-DD84-4872-A413-420E0F1F7754}"/>
              </a:ext>
            </a:extLst>
          </p:cNvPr>
          <p:cNvSpPr txBox="1"/>
          <p:nvPr/>
        </p:nvSpPr>
        <p:spPr>
          <a:xfrm>
            <a:off x="9100254" y="4867414"/>
            <a:ext cx="55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45A3E4AC-D788-43FE-BB5E-91FBEF480745}"/>
              </a:ext>
            </a:extLst>
          </p:cNvPr>
          <p:cNvSpPr/>
          <p:nvPr/>
        </p:nvSpPr>
        <p:spPr>
          <a:xfrm>
            <a:off x="1489728" y="23622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FCDCD9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92 – 72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026FCB5-1BC5-4C48-B147-D6922BA0FDC2}"/>
              </a:ext>
            </a:extLst>
          </p:cNvPr>
          <p:cNvSpPr/>
          <p:nvPr/>
        </p:nvSpPr>
        <p:spPr>
          <a:xfrm>
            <a:off x="4876800" y="23622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FCDCD9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65 – 25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9AC4C1B6-8281-4E77-8F2A-5ED26890AA20}"/>
              </a:ext>
            </a:extLst>
          </p:cNvPr>
          <p:cNvSpPr/>
          <p:nvPr/>
        </p:nvSpPr>
        <p:spPr>
          <a:xfrm>
            <a:off x="8271528" y="2362200"/>
            <a:ext cx="2396472" cy="1056909"/>
          </a:xfrm>
          <a:prstGeom prst="roundRect">
            <a:avLst>
              <a:gd name="adj" fmla="val 27482"/>
            </a:avLst>
          </a:prstGeom>
          <a:solidFill>
            <a:srgbClr val="FCDCD9"/>
          </a:solidFill>
          <a:ln w="28575">
            <a:solidFill>
              <a:srgbClr val="F4BB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宋体 Heavy" panose="02020900000000000000" pitchFamily="18" charset="-122"/>
                <a:cs typeface="Arial" panose="020B0604020202020204" pitchFamily="34" charset="0"/>
              </a:rPr>
              <a:t>86 – 64</a:t>
            </a:r>
          </a:p>
        </p:txBody>
      </p:sp>
    </p:spTree>
    <p:extLst>
      <p:ext uri="{BB962C8B-B14F-4D97-AF65-F5344CB8AC3E}">
        <p14:creationId xmlns:p14="http://schemas.microsoft.com/office/powerpoint/2010/main" val="1300081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5" grpId="0" animBg="1"/>
      <p:bldP spid="76" grpId="0"/>
      <p:bldP spid="77" grpId="0"/>
      <p:bldP spid="78" grpId="0"/>
      <p:bldP spid="79" grpId="0"/>
      <p:bldP spid="81" grpId="0"/>
      <p:bldP spid="82" grpId="0"/>
      <p:bldP spid="83" grpId="0"/>
      <p:bldP spid="84" grpId="0" animBg="1"/>
      <p:bldP spid="85" grpId="0" animBg="1"/>
      <p:bldP spid="87" grpId="0"/>
      <p:bldP spid="88" grpId="0"/>
      <p:bldP spid="89" grpId="0"/>
      <p:bldP spid="90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/>
      <p:bldP spid="101" grpId="0"/>
      <p:bldP spid="102" grpId="0"/>
      <p:bldP spid="111" grpId="0" animBg="1"/>
      <p:bldP spid="112" grpId="0" animBg="1"/>
      <p:bldP spid="1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B80BD28-4FF5-45F5-8C37-97743D13B7B0}"/>
              </a:ext>
            </a:extLst>
          </p:cNvPr>
          <p:cNvGrpSpPr/>
          <p:nvPr/>
        </p:nvGrpSpPr>
        <p:grpSpPr>
          <a:xfrm>
            <a:off x="317063" y="152400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4658623-9B4D-40F9-9CA3-BE6F0DA5E2D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753DFEB-92FB-41E8-8DCC-CF8F184E60F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E72B114-D7F4-4C74-BA23-61A548FB5B6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8681C4-1F2B-4BE1-81F7-D44EDED2DC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681C56-26BE-4B05-8297-5F6B8347367D}"/>
              </a:ext>
            </a:extLst>
          </p:cNvPr>
          <p:cNvSpPr txBox="1"/>
          <p:nvPr/>
        </p:nvSpPr>
        <p:spPr>
          <a:xfrm>
            <a:off x="1079527" y="152400"/>
            <a:ext cx="10753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Bạn nào cầm thẻ ghi phép tính có kết quả lớn nhất?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2D115F-52A7-4552-81D6-A4CE32B30A3C}"/>
              </a:ext>
            </a:extLst>
          </p:cNvPr>
          <p:cNvGrpSpPr/>
          <p:nvPr/>
        </p:nvGrpSpPr>
        <p:grpSpPr>
          <a:xfrm>
            <a:off x="405373" y="1475839"/>
            <a:ext cx="3364010" cy="3025963"/>
            <a:chOff x="405373" y="1475839"/>
            <a:chExt cx="3364010" cy="30259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29562F-6713-4CD8-B695-15342350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73" y="1475839"/>
              <a:ext cx="3364010" cy="2499310"/>
            </a:xfrm>
            <a:prstGeom prst="roundRect">
              <a:avLst>
                <a:gd name="adj" fmla="val 20209"/>
              </a:avLst>
            </a:prstGeom>
            <a:effectLst>
              <a:softEdge rad="31750"/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CC9DAB-3246-4C3E-8FE8-E919976A756C}"/>
                </a:ext>
              </a:extLst>
            </p:cNvPr>
            <p:cNvSpPr txBox="1"/>
            <p:nvPr/>
          </p:nvSpPr>
          <p:spPr>
            <a:xfrm>
              <a:off x="1876425" y="2213641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65 – 41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B4C16A-0ED4-4B0D-8897-061C93BEACCA}"/>
                </a:ext>
              </a:extLst>
            </p:cNvPr>
            <p:cNvSpPr txBox="1"/>
            <p:nvPr/>
          </p:nvSpPr>
          <p:spPr>
            <a:xfrm>
              <a:off x="978729" y="3855471"/>
              <a:ext cx="12298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Quicksand Medium" panose="00000600000000000000" pitchFamily="2" charset="0"/>
                </a:rPr>
                <a:t>Nam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9288DA-6A1E-4F43-9FA9-CF3F65339ED5}"/>
              </a:ext>
            </a:extLst>
          </p:cNvPr>
          <p:cNvGrpSpPr/>
          <p:nvPr/>
        </p:nvGrpSpPr>
        <p:grpSpPr>
          <a:xfrm>
            <a:off x="2405932" y="3519913"/>
            <a:ext cx="3461844" cy="3033287"/>
            <a:chOff x="2405932" y="3519913"/>
            <a:chExt cx="3461844" cy="30332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4636CE-D175-48A2-897C-03ADFE29E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932" y="3519913"/>
              <a:ext cx="3461844" cy="2620898"/>
            </a:xfrm>
            <a:prstGeom prst="roundRect">
              <a:avLst>
                <a:gd name="adj" fmla="val 20209"/>
              </a:avLst>
            </a:prstGeom>
            <a:effectLst>
              <a:softEdge rad="31750"/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339A23-1FB7-4D6A-8877-875B4C9C01A1}"/>
                </a:ext>
              </a:extLst>
            </p:cNvPr>
            <p:cNvSpPr txBox="1"/>
            <p:nvPr/>
          </p:nvSpPr>
          <p:spPr>
            <a:xfrm>
              <a:off x="3933825" y="4119766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58 – 30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22B9B9-3F3A-40B9-9EC1-75178E1AA6DF}"/>
                </a:ext>
              </a:extLst>
            </p:cNvPr>
            <p:cNvSpPr txBox="1"/>
            <p:nvPr/>
          </p:nvSpPr>
          <p:spPr>
            <a:xfrm>
              <a:off x="3077337" y="5906869"/>
              <a:ext cx="10374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Quicksand Medium" panose="00000600000000000000" pitchFamily="2" charset="0"/>
                </a:rPr>
                <a:t>Việt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891539-90C9-4CC7-B541-EDDE9DE8E079}"/>
              </a:ext>
            </a:extLst>
          </p:cNvPr>
          <p:cNvGrpSpPr/>
          <p:nvPr/>
        </p:nvGrpSpPr>
        <p:grpSpPr>
          <a:xfrm>
            <a:off x="5910306" y="3581400"/>
            <a:ext cx="3875762" cy="2901062"/>
            <a:chOff x="5910306" y="3581400"/>
            <a:chExt cx="3875762" cy="29010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30BDE2-060A-46A9-8F36-E52094338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306" y="3581400"/>
              <a:ext cx="3875762" cy="2425007"/>
            </a:xfrm>
            <a:prstGeom prst="roundRect">
              <a:avLst>
                <a:gd name="adj" fmla="val 20209"/>
              </a:avLst>
            </a:prstGeom>
            <a:effectLst>
              <a:softEdge rad="3175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D4E313-69D6-4E13-A9F1-3710FD8F1F26}"/>
                </a:ext>
              </a:extLst>
            </p:cNvPr>
            <p:cNvSpPr txBox="1"/>
            <p:nvPr/>
          </p:nvSpPr>
          <p:spPr>
            <a:xfrm>
              <a:off x="7772400" y="4181253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67 – 36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8D4D59-4EBB-4184-AB08-86F6A53F6D86}"/>
                </a:ext>
              </a:extLst>
            </p:cNvPr>
            <p:cNvSpPr txBox="1"/>
            <p:nvPr/>
          </p:nvSpPr>
          <p:spPr>
            <a:xfrm>
              <a:off x="6781800" y="5836131"/>
              <a:ext cx="1699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Quicksand Medium" panose="00000600000000000000" pitchFamily="2" charset="0"/>
                </a:rPr>
                <a:t>Rô-bốt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6ECE45-B657-45D1-A36C-B49448D9D94E}"/>
              </a:ext>
            </a:extLst>
          </p:cNvPr>
          <p:cNvGrpSpPr/>
          <p:nvPr/>
        </p:nvGrpSpPr>
        <p:grpSpPr>
          <a:xfrm>
            <a:off x="8387911" y="914400"/>
            <a:ext cx="3514525" cy="3076078"/>
            <a:chOff x="8387911" y="914400"/>
            <a:chExt cx="3514525" cy="307607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AE923E-72F5-4B8A-BDA4-F28E966CB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911" y="914400"/>
              <a:ext cx="3514525" cy="2607388"/>
            </a:xfrm>
            <a:prstGeom prst="roundRect">
              <a:avLst>
                <a:gd name="adj" fmla="val 20209"/>
              </a:avLst>
            </a:prstGeom>
            <a:effectLst>
              <a:softEdge rad="3175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5A19B8-711F-4E90-9A8B-8BB5650F47A3}"/>
                </a:ext>
              </a:extLst>
            </p:cNvPr>
            <p:cNvSpPr txBox="1"/>
            <p:nvPr/>
          </p:nvSpPr>
          <p:spPr>
            <a:xfrm>
              <a:off x="10112375" y="1476801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89 – 60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D28EE8-A0C3-4DA8-A3A5-01B1F2E601D3}"/>
                </a:ext>
              </a:extLst>
            </p:cNvPr>
            <p:cNvSpPr txBox="1"/>
            <p:nvPr/>
          </p:nvSpPr>
          <p:spPr>
            <a:xfrm>
              <a:off x="9232995" y="3344147"/>
              <a:ext cx="10807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Quicksand Medium" panose="00000600000000000000" pitchFamily="2" charset="0"/>
                </a:rPr>
                <a:t>Mai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E0CBF7D-6760-463C-80B2-32D5281BCD95}"/>
              </a:ext>
            </a:extLst>
          </p:cNvPr>
          <p:cNvSpPr txBox="1"/>
          <p:nvPr/>
        </p:nvSpPr>
        <p:spPr>
          <a:xfrm>
            <a:off x="2176134" y="2624435"/>
            <a:ext cx="87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24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125200-B47A-45B3-A767-DECA2BA4569D}"/>
              </a:ext>
            </a:extLst>
          </p:cNvPr>
          <p:cNvSpPr/>
          <p:nvPr/>
        </p:nvSpPr>
        <p:spPr>
          <a:xfrm>
            <a:off x="5926996" y="3280647"/>
            <a:ext cx="3732071" cy="320905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F45FA8-5755-49D8-9D2E-00B23C83E532}"/>
              </a:ext>
            </a:extLst>
          </p:cNvPr>
          <p:cNvSpPr txBox="1"/>
          <p:nvPr/>
        </p:nvSpPr>
        <p:spPr>
          <a:xfrm>
            <a:off x="4271634" y="4491335"/>
            <a:ext cx="87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28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3CB70A-F19B-4FB1-8CCC-522767659E76}"/>
              </a:ext>
            </a:extLst>
          </p:cNvPr>
          <p:cNvSpPr txBox="1"/>
          <p:nvPr/>
        </p:nvSpPr>
        <p:spPr>
          <a:xfrm>
            <a:off x="8094334" y="4567535"/>
            <a:ext cx="87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31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F1885C-FD80-4BE2-9F7C-1D8EC3E5CDE8}"/>
              </a:ext>
            </a:extLst>
          </p:cNvPr>
          <p:cNvSpPr txBox="1"/>
          <p:nvPr/>
        </p:nvSpPr>
        <p:spPr>
          <a:xfrm>
            <a:off x="10443834" y="1887835"/>
            <a:ext cx="87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29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03A4B00-2CA6-48EA-8C86-E8CFBF0A8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" b="1311"/>
          <a:stretch/>
        </p:blipFill>
        <p:spPr>
          <a:xfrm>
            <a:off x="1187464" y="1943100"/>
            <a:ext cx="9817073" cy="4495800"/>
          </a:xfrm>
          <a:prstGeom prst="roundRect">
            <a:avLst>
              <a:gd name="adj" fmla="val 20209"/>
            </a:avLst>
          </a:prstGeom>
          <a:effectLst>
            <a:softEdge rad="3175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B80BD28-4FF5-45F5-8C37-97743D13B7B0}"/>
              </a:ext>
            </a:extLst>
          </p:cNvPr>
          <p:cNvGrpSpPr/>
          <p:nvPr/>
        </p:nvGrpSpPr>
        <p:grpSpPr>
          <a:xfrm>
            <a:off x="317063" y="152400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4658623-9B4D-40F9-9CA3-BE6F0DA5E2D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753DFEB-92FB-41E8-8DCC-CF8F184E60F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E72B114-D7F4-4C74-BA23-61A548FB5B6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8681C4-1F2B-4BE1-81F7-D44EDED2DC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681C56-26BE-4B05-8297-5F6B8347367D}"/>
              </a:ext>
            </a:extLst>
          </p:cNvPr>
          <p:cNvSpPr txBox="1"/>
          <p:nvPr/>
        </p:nvSpPr>
        <p:spPr>
          <a:xfrm>
            <a:off x="1079527" y="152400"/>
            <a:ext cx="10753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Đo chiều cao ba bạn rô-bốt được kết quả như hình vẽ. Hỏi bạn nào cao nhất? Bạn nào thấp nhất?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84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03A4B00-2CA6-48EA-8C86-E8CFBF0A8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" b="1311"/>
          <a:stretch/>
        </p:blipFill>
        <p:spPr>
          <a:xfrm>
            <a:off x="2717143" y="1981200"/>
            <a:ext cx="6757714" cy="3094744"/>
          </a:xfrm>
          <a:prstGeom prst="roundRect">
            <a:avLst>
              <a:gd name="adj" fmla="val 20209"/>
            </a:avLst>
          </a:prstGeom>
          <a:effectLst>
            <a:softEdge rad="3175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B80BD28-4FF5-45F5-8C37-97743D13B7B0}"/>
              </a:ext>
            </a:extLst>
          </p:cNvPr>
          <p:cNvGrpSpPr/>
          <p:nvPr/>
        </p:nvGrpSpPr>
        <p:grpSpPr>
          <a:xfrm>
            <a:off x="317063" y="152400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4658623-9B4D-40F9-9CA3-BE6F0DA5E2D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753DFEB-92FB-41E8-8DCC-CF8F184E60F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C75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E72B114-D7F4-4C74-BA23-61A548FB5B6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4B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8681C4-1F2B-4BE1-81F7-D44EDED2DC7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681C56-26BE-4B05-8297-5F6B8347367D}"/>
              </a:ext>
            </a:extLst>
          </p:cNvPr>
          <p:cNvSpPr txBox="1"/>
          <p:nvPr/>
        </p:nvSpPr>
        <p:spPr>
          <a:xfrm>
            <a:off x="1079527" y="152400"/>
            <a:ext cx="10753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Đo chiều cao ba bạn rô-bốt được kết quả như hình vẽ. Hỏi bạn nào cao nhất? Bạn nào thấp nhất?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7A7484-184C-4495-9A29-C7642CC98EA1}"/>
              </a:ext>
            </a:extLst>
          </p:cNvPr>
          <p:cNvSpPr txBox="1"/>
          <p:nvPr/>
        </p:nvSpPr>
        <p:spPr>
          <a:xfrm>
            <a:off x="571501" y="5334000"/>
            <a:ext cx="4914899" cy="646986"/>
          </a:xfrm>
          <a:prstGeom prst="roundRect">
            <a:avLst/>
          </a:prstGeom>
          <a:solidFill>
            <a:srgbClr val="CC75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Quicksand Medium" panose="00000600000000000000" pitchFamily="2" charset="0"/>
              </a:rPr>
              <a:t>Bạn rô-bốt B cao nhất.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28994D-2B9D-4F90-85D0-F7E4B5C56D75}"/>
              </a:ext>
            </a:extLst>
          </p:cNvPr>
          <p:cNvSpPr txBox="1"/>
          <p:nvPr/>
        </p:nvSpPr>
        <p:spPr>
          <a:xfrm>
            <a:off x="6687864" y="5334000"/>
            <a:ext cx="4914899" cy="646986"/>
          </a:xfrm>
          <a:prstGeom prst="roundRect">
            <a:avLst/>
          </a:prstGeom>
          <a:solidFill>
            <a:srgbClr val="CC75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Quicksand Medium" panose="00000600000000000000" pitchFamily="2" charset="0"/>
              </a:rPr>
              <a:t>Bạn rô-bốt A thấp nhất.</a:t>
            </a:r>
          </a:p>
        </p:txBody>
      </p:sp>
    </p:spTree>
    <p:extLst>
      <p:ext uri="{BB962C8B-B14F-4D97-AF65-F5344CB8AC3E}">
        <p14:creationId xmlns:p14="http://schemas.microsoft.com/office/powerpoint/2010/main" val="2920748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7C1A2E-0E99-4410-9DEB-2F9F43821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6324600" cy="28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03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242FC0-E547-40C3-B908-C18922338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6" y="2004255"/>
            <a:ext cx="6536066" cy="4724867"/>
          </a:xfrm>
          <a:prstGeom prst="roundRect">
            <a:avLst>
              <a:gd name="adj" fmla="val 20209"/>
            </a:avLst>
          </a:prstGeom>
          <a:effectLst>
            <a:softEdge rad="3175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4C07C5-6511-4ACC-9321-CA38BE650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88" y="150003"/>
            <a:ext cx="2055713" cy="927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D17050-CE50-48B6-AEAD-3E4444243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5856" y="2328918"/>
            <a:ext cx="3542494" cy="3451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369C2-8971-49BB-93FA-94546E461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144" y="1077129"/>
            <a:ext cx="313971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85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8C59A4-52B2-49A0-B700-DA0DFD7DA5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1" y="76200"/>
            <a:ext cx="2055713" cy="927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CA0CCF-BB19-4C2D-BF23-C5CC5A30A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27" y="152633"/>
            <a:ext cx="3139712" cy="774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1B17BE-0914-46EE-946E-FF361FD00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85" y="1524000"/>
            <a:ext cx="5565937" cy="4381105"/>
          </a:xfrm>
          <a:prstGeom prst="roundRect">
            <a:avLst>
              <a:gd name="adj" fmla="val 20209"/>
            </a:avLst>
          </a:prstGeom>
          <a:effectLst>
            <a:softEdge rad="3175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E5B006-27CB-4449-AC06-7FA12D1C1A11}"/>
              </a:ext>
            </a:extLst>
          </p:cNvPr>
          <p:cNvGrpSpPr/>
          <p:nvPr/>
        </p:nvGrpSpPr>
        <p:grpSpPr>
          <a:xfrm>
            <a:off x="433290" y="1166936"/>
            <a:ext cx="6508167" cy="1292662"/>
            <a:chOff x="273633" y="1346490"/>
            <a:chExt cx="6508167" cy="12926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8D12A4-0B9A-4F76-BEB4-BC64FE6A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633" y="1346490"/>
              <a:ext cx="1326567" cy="12926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E0BEEF-153F-49AE-A3FC-A9F0690FFE3F}"/>
                </a:ext>
              </a:extLst>
            </p:cNvPr>
            <p:cNvSpPr txBox="1"/>
            <p:nvPr/>
          </p:nvSpPr>
          <p:spPr>
            <a:xfrm>
              <a:off x="1600200" y="1546545"/>
              <a:ext cx="5181600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2600" b="1" i="0" u="none" strike="noStrike">
                  <a:solidFill>
                    <a:srgbClr val="2A2A00"/>
                  </a:solidFill>
                  <a:effectLst/>
                  <a:latin typeface="Quicksand" panose="00000500000000000000" pitchFamily="2" charset="0"/>
                </a:rPr>
                <a:t>Dán các số: 6, 12, 34, 35, 50, 67 vào sáu mặt của con xúc xắc.</a:t>
              </a:r>
              <a:endParaRPr lang="vi-VN" sz="2600" b="0">
                <a:effectLst/>
                <a:latin typeface="Quicksand" panose="00000500000000000000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43550C6-8F98-4133-A6FF-14E1098C43A6}"/>
              </a:ext>
            </a:extLst>
          </p:cNvPr>
          <p:cNvSpPr txBox="1"/>
          <p:nvPr/>
        </p:nvSpPr>
        <p:spPr>
          <a:xfrm>
            <a:off x="433290" y="2514600"/>
            <a:ext cx="5954295" cy="3731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1" i="0" u="none" strike="noStrike">
                <a:solidFill>
                  <a:srgbClr val="2A2A00"/>
                </a:solidFill>
                <a:effectLst/>
                <a:latin typeface="Quicksand" panose="00000500000000000000" pitchFamily="2" charset="0"/>
              </a:rPr>
              <a:t>Cách chơi: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>
                <a:solidFill>
                  <a:srgbClr val="2A2A00"/>
                </a:solidFill>
                <a:latin typeface="Quicksand" panose="00000500000000000000" pitchFamily="2" charset="0"/>
              </a:rPr>
              <a:t>- Chơi theo nhóm.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>
                <a:solidFill>
                  <a:srgbClr val="2A2A00"/>
                </a:solidFill>
                <a:effectLst/>
                <a:latin typeface="Quicksand" panose="00000500000000000000" pitchFamily="2" charset="0"/>
              </a:rPr>
              <a:t>- Khi </a:t>
            </a:r>
            <a:r>
              <a:rPr lang="en-US" sz="2800">
                <a:solidFill>
                  <a:srgbClr val="2A2A00"/>
                </a:solidFill>
                <a:latin typeface="Quicksand" panose="00000500000000000000" pitchFamily="2" charset="0"/>
              </a:rPr>
              <a:t>đến lượt, người chơi gieo xúc xắc để nhận được một số ở mặt trên xúc xắc. Hái cây nấm ghi phép tính có kết quả bằng số nhận được.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>
                <a:solidFill>
                  <a:srgbClr val="2A2A00"/>
                </a:solidFill>
                <a:effectLst/>
                <a:latin typeface="Quicksand" panose="00000500000000000000" pitchFamily="2" charset="0"/>
              </a:rPr>
              <a:t>- Tr</a:t>
            </a:r>
            <a:r>
              <a:rPr lang="en-US" sz="2800">
                <a:solidFill>
                  <a:srgbClr val="2A2A00"/>
                </a:solidFill>
                <a:latin typeface="Quicksand" panose="00000500000000000000" pitchFamily="2" charset="0"/>
              </a:rPr>
              <a:t>ò chơi kết thúc khi hái được 4 cây nấm.</a:t>
            </a:r>
            <a:endParaRPr lang="vi-VN" sz="2800">
              <a:effectLst/>
              <a:latin typeface="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91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4B8F4-85D7-4C7B-BB69-70944D0F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3F2082-4DBE-71E5-2746-7E94BE17629E}"/>
              </a:ext>
            </a:extLst>
          </p:cNvPr>
          <p:cNvSpPr txBox="1"/>
          <p:nvPr/>
        </p:nvSpPr>
        <p:spPr>
          <a:xfrm>
            <a:off x="457200" y="457200"/>
            <a:ext cx="51816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687427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6995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58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76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76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85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139" y="-827203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840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Tính</a:t>
            </a:r>
            <a:endParaRPr lang="en-US" sz="3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endParaRPr lang="en-US" sz="3200" dirty="0"/>
          </a:p>
          <a:p>
            <a:pPr algn="ctr"/>
            <a:r>
              <a:rPr lang="en-US" sz="6600" b="1" dirty="0">
                <a:solidFill>
                  <a:schemeClr val="bg1"/>
                </a:solidFill>
              </a:rPr>
              <a:t>45 + </a:t>
            </a:r>
            <a:r>
              <a:rPr lang="en-US" sz="6600" b="1" dirty="0" smtClean="0">
                <a:solidFill>
                  <a:schemeClr val="bg1"/>
                </a:solidFill>
              </a:rPr>
              <a:t>13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17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218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</a:t>
            </a:r>
            <a:r>
              <a:rPr lang="en-US" sz="66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3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32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27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43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8777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0676" y="-541495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808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Tính</a:t>
            </a:r>
            <a:endParaRPr lang="en-US" sz="3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endParaRPr lang="en-US" sz="3200" dirty="0"/>
          </a:p>
          <a:p>
            <a:pPr algn="ctr"/>
            <a:r>
              <a:rPr lang="en-US" sz="6600" b="1" dirty="0">
                <a:solidFill>
                  <a:schemeClr val="bg1"/>
                </a:solidFill>
              </a:rPr>
              <a:t>38 - </a:t>
            </a:r>
            <a:r>
              <a:rPr lang="en-US" sz="6600" b="1" dirty="0" smtClean="0">
                <a:solidFill>
                  <a:schemeClr val="bg1"/>
                </a:solidFill>
              </a:rPr>
              <a:t>15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44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1207" y="5179106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3</a:t>
            </a:r>
            <a:r>
              <a:rPr lang="en-US" sz="4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4 </a:t>
            </a:r>
            <a:r>
              <a:rPr lang="en-US" sz="48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con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42 con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6671600" y="5191008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43 con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3</a:t>
            </a:r>
            <a:r>
              <a:rPr lang="en-US" sz="4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8 </a:t>
            </a:r>
            <a:r>
              <a:rPr lang="en-US" sz="48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con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11779" y="49404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9769" y="472886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0" y="416262"/>
            <a:ext cx="101078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:</a:t>
            </a:r>
          </a:p>
          <a:p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	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Đàn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vịt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nhà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bà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Hoa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49 con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vịt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Bà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Hoa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bán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15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đàn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vịt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nhà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bà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Hoa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còn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lại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bao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nhiêu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con </a:t>
            </a:r>
            <a:r>
              <a:rPr lang="en-US" sz="4000" b="1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vịt</a:t>
            </a:r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96829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&lt;</a:t>
            </a:r>
            <a:endParaRPr lang="en-US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4335030" y="5487640"/>
            <a:ext cx="4644217" cy="82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=</a:t>
            </a:r>
            <a:endParaRPr lang="en-US" sz="72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&gt;</a:t>
            </a:r>
            <a:endParaRPr lang="en-US" sz="72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59724" y="5146413"/>
            <a:ext cx="1082969" cy="1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7417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Điền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dấu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&gt;, &lt;,=?</a:t>
            </a:r>
          </a:p>
          <a:p>
            <a:endParaRPr lang="en-US" sz="3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4</a:t>
            </a:r>
            <a:r>
              <a:rPr lang="en-US" sz="60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6 </a:t>
            </a:r>
            <a:r>
              <a:rPr lang="en-US" sz="6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- </a:t>
            </a:r>
            <a:r>
              <a:rPr lang="en-US" sz="60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13 ………… 55 </a:t>
            </a:r>
            <a:r>
              <a:rPr lang="en-US" sz="6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- </a:t>
            </a:r>
            <a:r>
              <a:rPr lang="en-US" sz="60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11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261074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38A2F-FCB3-4F08-9CA3-E8189A9C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92" y="1143000"/>
            <a:ext cx="3133616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74EA63-C9EA-46E4-9F4C-4C7B2F65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3" y="23326"/>
            <a:ext cx="2328874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54F789-83DE-4B8B-AC19-5A6528002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72" y="2209800"/>
            <a:ext cx="9256855" cy="2746466"/>
          </a:xfrm>
          <a:prstGeom prst="rect">
            <a:avLst/>
          </a:prstGeom>
        </p:spPr>
      </p:pic>
      <p:grpSp>
        <p:nvGrpSpPr>
          <p:cNvPr id="8" name="15">
            <a:extLst>
              <a:ext uri="{FF2B5EF4-FFF2-40B4-BE49-F238E27FC236}">
                <a16:creationId xmlns:a16="http://schemas.microsoft.com/office/drawing/2014/main" id="{C8D37E97-9FEA-4CF7-B13F-D3B473D2E0A7}"/>
              </a:ext>
            </a:extLst>
          </p:cNvPr>
          <p:cNvGrpSpPr/>
          <p:nvPr/>
        </p:nvGrpSpPr>
        <p:grpSpPr>
          <a:xfrm>
            <a:off x="10967671" y="1296"/>
            <a:ext cx="1224329" cy="532104"/>
            <a:chOff x="10727999" y="49284"/>
            <a:chExt cx="1224329" cy="1092600"/>
          </a:xfrm>
        </p:grpSpPr>
        <p:sp>
          <p:nvSpPr>
            <p:cNvPr id="9" name="16">
              <a:extLst>
                <a:ext uri="{FF2B5EF4-FFF2-40B4-BE49-F238E27FC236}">
                  <a16:creationId xmlns:a16="http://schemas.microsoft.com/office/drawing/2014/main" id="{CC1C3DE0-4986-4674-A46B-A76469B9027C}"/>
                </a:ext>
              </a:extLst>
            </p:cNvPr>
            <p:cNvSpPr/>
            <p:nvPr/>
          </p:nvSpPr>
          <p:spPr>
            <a:xfrm>
              <a:off x="10727999" y="49284"/>
              <a:ext cx="1224329" cy="1092600"/>
            </a:xfrm>
            <a:prstGeom prst="rect">
              <a:avLst/>
            </a:prstGeom>
            <a:solidFill>
              <a:srgbClr val="F3C4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-4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55FFD-DD31-421F-A0C9-B835DD991592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-4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SGK- 62,63</a:t>
              </a:r>
              <a:endParaRPr lang="zh-CN" altLang="en-US" sz="1700" spc="-4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94944E-497C-416F-B2F4-974A6FCAE039}"/>
              </a:ext>
            </a:extLst>
          </p:cNvPr>
          <p:cNvSpPr txBox="1"/>
          <p:nvPr/>
        </p:nvSpPr>
        <p:spPr>
          <a:xfrm>
            <a:off x="5554825" y="4796135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495960"/>
                </a:solidFill>
                <a:latin typeface="Quicksand" panose="00000500000000000000" pitchFamily="2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1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154</TotalTime>
  <Words>281</Words>
  <Application>Microsoft Office PowerPoint</Application>
  <PresentationFormat>Widescreen</PresentationFormat>
  <Paragraphs>83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#9Slide07 SVNAppleberry</vt:lpstr>
      <vt:lpstr>#9Slide07 SVNPosterizer KG Inli</vt:lpstr>
      <vt:lpstr>Arial</vt:lpstr>
      <vt:lpstr>Arial-Rounded</vt:lpstr>
      <vt:lpstr>Bungee Inline</vt:lpstr>
      <vt:lpstr>Calibri</vt:lpstr>
      <vt:lpstr>Calibri Light</vt:lpstr>
      <vt:lpstr>等线</vt:lpstr>
      <vt:lpstr>Montserrat Alternates Black</vt:lpstr>
      <vt:lpstr>Quicksand</vt:lpstr>
      <vt:lpstr>Quicksand Medium</vt:lpstr>
      <vt:lpstr>思源宋体 Heavy</vt:lpstr>
      <vt:lpstr>思源黑体旧字形 ExtraLight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ASUS</cp:lastModifiedBy>
  <cp:revision>138</cp:revision>
  <dcterms:created xsi:type="dcterms:W3CDTF">2021-11-18T08:18:08Z</dcterms:created>
  <dcterms:modified xsi:type="dcterms:W3CDTF">2023-03-20T04:06:32Z</dcterms:modified>
  <cp:category>9Slide.vn</cp:category>
</cp:coreProperties>
</file>