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13"/>
  </p:notesMasterIdLst>
  <p:sldIdLst>
    <p:sldId id="334" r:id="rId2"/>
    <p:sldId id="329" r:id="rId3"/>
    <p:sldId id="264" r:id="rId4"/>
    <p:sldId id="275" r:id="rId5"/>
    <p:sldId id="330" r:id="rId6"/>
    <p:sldId id="299" r:id="rId7"/>
    <p:sldId id="323" r:id="rId8"/>
    <p:sldId id="324" r:id="rId9"/>
    <p:sldId id="332" r:id="rId10"/>
    <p:sldId id="325" r:id="rId11"/>
    <p:sldId id="33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E1FFFF"/>
    <a:srgbClr val="FFCC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576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754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pPr eaLnBrk="1" hangingPunct="1"/>
              <a:t>4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715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21672-6FC1-8CAD-3664-360E044BB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C3EAA8-E890-6476-B4F5-70F186F76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7A42D-C80C-BDA4-4649-E4F5CFB02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7CBDF-D65C-20C7-DAC4-A49DC4088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D7E3D-384E-ECB7-5D68-FD6DB6F62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1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1C25-3874-F548-5C94-F2ACA17AF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3497D4-4D41-59BB-97E3-EB6C22736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D6A41-D554-A683-CADF-0AAF87943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21EEC-2DEB-B20A-805C-D52FEEA51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F7DC5-2D9C-2158-29FC-E90104694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0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16DD0D-D86B-18EF-B7C2-713055711D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5C857F-D2EA-9725-9146-9384B98A97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B835C-7E1B-C8B8-DC13-64ACD12FD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C47EE-D391-5373-A90D-4D82D1468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23736-48C8-A131-D529-17631B7D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12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718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B5A91-C9F0-3167-F1EA-DA668C27E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702DD-A173-E807-AAD1-FD964238D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417FE-A736-AAC0-340A-9312D24FA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92C8C-C68F-5779-1624-BF593196D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E10B2-5546-63C9-B833-FC6F99723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762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5CEDA-E675-F2D8-2090-97FE0BC0D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381A5-B330-C3A0-1BC9-8F26DF8F7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519A3-A023-BB3A-FACC-D1C6CCB9B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342BF-F03A-5F59-C736-ACB369E78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43823-C4AF-E17F-C743-7B084302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18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55CAE-3CEE-E712-74EA-C6846B5D0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D1F57-1777-2CCE-6D50-783CDEE638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4D8D3-2890-526A-30B5-35F6D9D3C6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0591D-334D-5CEF-202C-4197B33F0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CEDED-A6F5-BA56-1543-B2F05A14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8FB70-E563-C0F9-5297-60DE6E606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09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71625-EBA1-D769-4E45-4A8946F47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A99A1-A269-532E-7208-91942F744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BA380B-8F3D-D0EB-E400-959C90EB3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832823-6AD5-8C3D-A4CB-0E6F56DE51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7AAEED-570A-910B-6E72-4749E42AE2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2767D-890D-154A-6C77-D317CAAFE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B4849F-191C-F95D-B8E4-434EE6234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915B5F-92DD-C0B3-9521-21CC9CC52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0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4D8D1-339E-B6DB-9B3E-DBE8D20C9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001B0B-DC1A-0F66-2E61-B2CD0D8AF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C58DED-9DBE-6779-F64A-11758E4A9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91034-236E-3451-468A-6BF340D2E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79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94C78-E915-341C-FD05-75D7D3AB1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BD60C4-0839-60E8-86DE-90E94B15C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8FC21-4EBA-798F-400B-5E8231CA4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03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84416-688A-1C3B-7F33-7ECB8F597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87CEB-47EC-A1B5-0398-21121C42A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BB5326-8AED-C3EF-C0B7-97862E171F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46645-22BE-93BB-7B1F-3FA4C2699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2A0872-6B11-534D-FEEC-458B3873F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62FB2-9DF2-B90C-20DC-D8F24AD94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65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FC9D5-4DF6-1C15-FDFB-71C7369A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5EA655-1158-F8B3-911C-CC113F10C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70D08-3D6D-9B10-8FCA-26FD5BB3B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80416F-BEC6-C051-93E6-A9E4A4A28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16C32A-E959-C995-6B4F-CCCBAE732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04C8C-88A5-6F85-9FA0-3A0E0A018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95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135C53-F6D3-5866-B610-0CBBC42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AC1250-2469-8FB7-8423-0477FE961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1A4AB-A162-F4A4-186E-A75B982024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B73EB-CE69-7206-C5E2-2209B21B6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1AAA5-2B6D-F9C4-F3C7-E94EAF907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7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28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69">
            <a:extLst>
              <a:ext uri="{FF2B5EF4-FFF2-40B4-BE49-F238E27FC236}">
                <a16:creationId xmlns:a16="http://schemas.microsoft.com/office/drawing/2014/main" id="{18D8F6BA-D6B3-A867-5136-0D39AF6A11B6}"/>
              </a:ext>
            </a:extLst>
          </p:cNvPr>
          <p:cNvGrpSpPr/>
          <p:nvPr/>
        </p:nvGrpSpPr>
        <p:grpSpPr>
          <a:xfrm>
            <a:off x="-1607185" y="-52070"/>
            <a:ext cx="15059660" cy="6910070"/>
            <a:chOff x="-2531" y="-82"/>
            <a:chExt cx="23716" cy="10882"/>
          </a:xfrm>
        </p:grpSpPr>
        <p:grpSp>
          <p:nvGrpSpPr>
            <p:cNvPr id="4" name="组合 227">
              <a:extLst>
                <a:ext uri="{FF2B5EF4-FFF2-40B4-BE49-F238E27FC236}">
                  <a16:creationId xmlns:a16="http://schemas.microsoft.com/office/drawing/2014/main" id="{6596EA16-7308-6822-D448-89E47284A3FB}"/>
                </a:ext>
              </a:extLst>
            </p:cNvPr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D22A8E54-A744-7C7D-9DD5-E2D8490DA09C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D93FF0B1-530F-10EE-FCC3-D7C7241660F8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4">
              <a:extLst>
                <a:ext uri="{FF2B5EF4-FFF2-40B4-BE49-F238E27FC236}">
                  <a16:creationId xmlns:a16="http://schemas.microsoft.com/office/drawing/2014/main" id="{F151F985-D706-4B06-6D6B-47ED7B64B7F1}"/>
                </a:ext>
              </a:extLst>
            </p:cNvPr>
            <p:cNvGrpSpPr/>
            <p:nvPr/>
          </p:nvGrpSpPr>
          <p:grpSpPr>
            <a:xfrm flipV="1">
              <a:off x="-2531" y="971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829FE559-CB99-5D6C-CA3B-44755F20FB43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A77AE494-EA7C-D80D-22D0-F60D6AB708DC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0" name="图片 9" descr="组 1">
            <a:extLst>
              <a:ext uri="{FF2B5EF4-FFF2-40B4-BE49-F238E27FC236}">
                <a16:creationId xmlns:a16="http://schemas.microsoft.com/office/drawing/2014/main" id="{A118022B-1D24-4658-D796-8A7453871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13" y="389255"/>
            <a:ext cx="11585575" cy="6079490"/>
          </a:xfrm>
          <a:prstGeom prst="rect">
            <a:avLst/>
          </a:prstGeom>
        </p:spPr>
      </p:pic>
      <p:pic>
        <p:nvPicPr>
          <p:cNvPr id="11" name="图片 83" descr="图层 79 副本">
            <a:extLst>
              <a:ext uri="{FF2B5EF4-FFF2-40B4-BE49-F238E27FC236}">
                <a16:creationId xmlns:a16="http://schemas.microsoft.com/office/drawing/2014/main" id="{A1B39D00-7A8B-E04C-837C-A713E888315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-5080" y="3920490"/>
            <a:ext cx="4342765" cy="2937510"/>
          </a:xfrm>
          <a:prstGeom prst="rect">
            <a:avLst/>
          </a:prstGeom>
        </p:spPr>
      </p:pic>
      <p:pic>
        <p:nvPicPr>
          <p:cNvPr id="12" name="图片 85" descr="图层 79 副本">
            <a:extLst>
              <a:ext uri="{FF2B5EF4-FFF2-40B4-BE49-F238E27FC236}">
                <a16:creationId xmlns:a16="http://schemas.microsoft.com/office/drawing/2014/main" id="{02318BBE-D7D9-121E-2D57-B191D0D2924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 flipV="1">
            <a:off x="7873365" y="0"/>
            <a:ext cx="4342765" cy="2937510"/>
          </a:xfrm>
          <a:prstGeom prst="rect">
            <a:avLst/>
          </a:prstGeom>
        </p:spPr>
      </p:pic>
      <p:pic>
        <p:nvPicPr>
          <p:cNvPr id="13" name="图片 1" descr="矢量智能对象-1">
            <a:extLst>
              <a:ext uri="{FF2B5EF4-FFF2-40B4-BE49-F238E27FC236}">
                <a16:creationId xmlns:a16="http://schemas.microsoft.com/office/drawing/2014/main" id="{469037B1-1442-76AC-F542-FF06180389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002" y="2667077"/>
            <a:ext cx="2455894" cy="4747817"/>
          </a:xfrm>
          <a:prstGeom prst="rect">
            <a:avLst/>
          </a:prstGeom>
        </p:spPr>
      </p:pic>
      <p:pic>
        <p:nvPicPr>
          <p:cNvPr id="14" name="图片 46" descr="D:\资料\PPT\1.12\矢量智能对象.png矢量智能对象">
            <a:extLst>
              <a:ext uri="{FF2B5EF4-FFF2-40B4-BE49-F238E27FC236}">
                <a16:creationId xmlns:a16="http://schemas.microsoft.com/office/drawing/2014/main" id="{5427C3E0-CE25-AC66-A433-C0190201CD9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929281" y="388862"/>
            <a:ext cx="2262719" cy="4601201"/>
          </a:xfrm>
          <a:prstGeom prst="rect">
            <a:avLst/>
          </a:prstGeom>
        </p:spPr>
      </p:pic>
      <p:pic>
        <p:nvPicPr>
          <p:cNvPr id="15" name="图片 2" descr="矢量智能对象">
            <a:extLst>
              <a:ext uri="{FF2B5EF4-FFF2-40B4-BE49-F238E27FC236}">
                <a16:creationId xmlns:a16="http://schemas.microsoft.com/office/drawing/2014/main" id="{FA39967B-9B69-5045-7ED6-66C49F6CD4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8246" y="217171"/>
            <a:ext cx="1273810" cy="732155"/>
          </a:xfrm>
          <a:prstGeom prst="rect">
            <a:avLst/>
          </a:prstGeom>
        </p:spPr>
      </p:pic>
      <p:pic>
        <p:nvPicPr>
          <p:cNvPr id="16" name="图片 4" descr="矢量智能对象">
            <a:extLst>
              <a:ext uri="{FF2B5EF4-FFF2-40B4-BE49-F238E27FC236}">
                <a16:creationId xmlns:a16="http://schemas.microsoft.com/office/drawing/2014/main" id="{D89AB958-237C-65BC-5865-9E924F94C3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340000">
            <a:off x="2707269" y="5545137"/>
            <a:ext cx="1273810" cy="732155"/>
          </a:xfrm>
          <a:prstGeom prst="rect">
            <a:avLst/>
          </a:prstGeom>
        </p:spPr>
      </p:pic>
      <p:grpSp>
        <p:nvGrpSpPr>
          <p:cNvPr id="17" name="组合 105">
            <a:extLst>
              <a:ext uri="{FF2B5EF4-FFF2-40B4-BE49-F238E27FC236}">
                <a16:creationId xmlns:a16="http://schemas.microsoft.com/office/drawing/2014/main" id="{EECB763C-5D28-ED0D-F31C-654435850DE5}"/>
              </a:ext>
            </a:extLst>
          </p:cNvPr>
          <p:cNvGrpSpPr/>
          <p:nvPr/>
        </p:nvGrpSpPr>
        <p:grpSpPr>
          <a:xfrm>
            <a:off x="809" y="-97117"/>
            <a:ext cx="1452245" cy="1750060"/>
            <a:chOff x="2680" y="947"/>
            <a:chExt cx="2287" cy="2756"/>
          </a:xfrm>
        </p:grpSpPr>
        <p:pic>
          <p:nvPicPr>
            <p:cNvPr id="18" name="图片 101" descr="图层 2">
              <a:extLst>
                <a:ext uri="{FF2B5EF4-FFF2-40B4-BE49-F238E27FC236}">
                  <a16:creationId xmlns:a16="http://schemas.microsoft.com/office/drawing/2014/main" id="{FA999895-CA6D-5F4E-43AC-554D7460C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9" name="图片 102" descr="图层 2">
              <a:extLst>
                <a:ext uri="{FF2B5EF4-FFF2-40B4-BE49-F238E27FC236}">
                  <a16:creationId xmlns:a16="http://schemas.microsoft.com/office/drawing/2014/main" id="{40E67320-0FE5-9E0C-0A66-10AF51FAB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grpSp>
        <p:nvGrpSpPr>
          <p:cNvPr id="20" name="组合 38">
            <a:extLst>
              <a:ext uri="{FF2B5EF4-FFF2-40B4-BE49-F238E27FC236}">
                <a16:creationId xmlns:a16="http://schemas.microsoft.com/office/drawing/2014/main" id="{AC5462E7-A2E3-B984-8EF3-159C75B3B63A}"/>
              </a:ext>
            </a:extLst>
          </p:cNvPr>
          <p:cNvGrpSpPr/>
          <p:nvPr/>
        </p:nvGrpSpPr>
        <p:grpSpPr>
          <a:xfrm>
            <a:off x="9637871" y="5221838"/>
            <a:ext cx="1452245" cy="1750060"/>
            <a:chOff x="2680" y="947"/>
            <a:chExt cx="2287" cy="2756"/>
          </a:xfrm>
        </p:grpSpPr>
        <p:pic>
          <p:nvPicPr>
            <p:cNvPr id="21" name="图片 39" descr="图层 2">
              <a:extLst>
                <a:ext uri="{FF2B5EF4-FFF2-40B4-BE49-F238E27FC236}">
                  <a16:creationId xmlns:a16="http://schemas.microsoft.com/office/drawing/2014/main" id="{DBB677E3-743F-93AC-B48C-842E34188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22" name="图片 43" descr="图层 2">
              <a:extLst>
                <a:ext uri="{FF2B5EF4-FFF2-40B4-BE49-F238E27FC236}">
                  <a16:creationId xmlns:a16="http://schemas.microsoft.com/office/drawing/2014/main" id="{B60E8DA7-A0C8-2526-9BEF-DE31B5954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sp>
        <p:nvSpPr>
          <p:cNvPr id="2" name="Oval 4">
            <a:extLst>
              <a:ext uri="{FF2B5EF4-FFF2-40B4-BE49-F238E27FC236}">
                <a16:creationId xmlns:a16="http://schemas.microsoft.com/office/drawing/2014/main" id="{6E0FC6C0-5CDB-3F5C-788A-634B6C2FF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1899" y="2849302"/>
            <a:ext cx="6424612" cy="12954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4">
            <a:extLst>
              <a:ext uri="{FF2B5EF4-FFF2-40B4-BE49-F238E27FC236}">
                <a16:creationId xmlns:a16="http://schemas.microsoft.com/office/drawing/2014/main" id="{4D720408-C0CC-F998-C3DD-5F3F2F153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5030" y="893373"/>
            <a:ext cx="6424612" cy="12954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149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38FB6B-5D61-40CB-AB2A-A41AEE658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43" y="1666195"/>
            <a:ext cx="4109914" cy="4447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8934C5-990C-461A-B8CC-D6C5C9EE5694}"/>
              </a:ext>
            </a:extLst>
          </p:cNvPr>
          <p:cNvSpPr txBox="1"/>
          <p:nvPr/>
        </p:nvSpPr>
        <p:spPr>
          <a:xfrm>
            <a:off x="1752599" y="621137"/>
            <a:ext cx="9598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dụng</a:t>
            </a:r>
            <a:r>
              <a:rPr 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</a:p>
          <a:p>
            <a:r>
              <a:rPr lang="en-US" sz="3600" b="1">
                <a:solidFill>
                  <a:srgbClr val="000099"/>
                </a:solidFill>
                <a:cs typeface="Times New Roman" panose="02020603050405020304" pitchFamily="18" charset="0"/>
              </a:rPr>
              <a:t>Trò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: Ai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giỏi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, ai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khéo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tay</a:t>
            </a:r>
            <a:endParaRPr lang="en-US" sz="3600" b="1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95B581-0F2F-EBC5-AF16-3380BF800E88}"/>
              </a:ext>
            </a:extLst>
          </p:cNvPr>
          <p:cNvGrpSpPr/>
          <p:nvPr/>
        </p:nvGrpSpPr>
        <p:grpSpPr>
          <a:xfrm>
            <a:off x="5102956" y="2590800"/>
            <a:ext cx="6631844" cy="1828800"/>
            <a:chOff x="5102956" y="2590800"/>
            <a:chExt cx="6631844" cy="18288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87ED121-2B59-445C-2E2F-F98F7994BA7C}"/>
                </a:ext>
              </a:extLst>
            </p:cNvPr>
            <p:cNvSpPr/>
            <p:nvPr/>
          </p:nvSpPr>
          <p:spPr>
            <a:xfrm>
              <a:off x="5102956" y="2590800"/>
              <a:ext cx="6631844" cy="1828800"/>
            </a:xfrm>
            <a:prstGeom prst="roundRect">
              <a:avLst/>
            </a:prstGeom>
            <a:solidFill>
              <a:srgbClr val="E1FFFF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A91A852-C53E-4C59-A724-EE968E3CE416}"/>
                </a:ext>
              </a:extLst>
            </p:cNvPr>
            <p:cNvSpPr txBox="1"/>
            <p:nvPr/>
          </p:nvSpPr>
          <p:spPr>
            <a:xfrm>
              <a:off x="5481145" y="2943644"/>
              <a:ext cx="609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000099"/>
                  </a:solidFill>
                  <a:cs typeface="Times New Roman" panose="02020603050405020304" pitchFamily="18" charset="0"/>
                </a:rPr>
                <a:t>	Đi </a:t>
              </a:r>
              <a:r>
                <a:rPr lang="en-US" sz="3600" dirty="0" err="1">
                  <a:solidFill>
                    <a:srgbClr val="000099"/>
                  </a:solidFill>
                  <a:cs typeface="Times New Roman" panose="02020603050405020304" pitchFamily="18" charset="0"/>
                </a:rPr>
                <a:t>chợ</a:t>
              </a:r>
              <a:r>
                <a:rPr lang="en-US" sz="3600" dirty="0">
                  <a:solidFill>
                    <a:srgbClr val="000099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cs typeface="Times New Roman" panose="02020603050405020304" pitchFamily="18" charset="0"/>
                </a:rPr>
                <a:t>chọn</a:t>
              </a:r>
              <a:r>
                <a:rPr lang="en-US" sz="3600" dirty="0">
                  <a:solidFill>
                    <a:srgbClr val="000099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cs typeface="Times New Roman" panose="02020603050405020304" pitchFamily="18" charset="0"/>
                </a:rPr>
                <a:t>thực</a:t>
              </a:r>
              <a:r>
                <a:rPr lang="en-US" sz="3600" dirty="0">
                  <a:solidFill>
                    <a:srgbClr val="000099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cs typeface="Times New Roman" panose="02020603050405020304" pitchFamily="18" charset="0"/>
                </a:rPr>
                <a:t>phẩm</a:t>
              </a:r>
              <a:r>
                <a:rPr lang="en-US" sz="3600" dirty="0">
                  <a:solidFill>
                    <a:srgbClr val="000099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cs typeface="Times New Roman" panose="02020603050405020304" pitchFamily="18" charset="0"/>
                </a:rPr>
                <a:t>nấu</a:t>
              </a:r>
              <a:r>
                <a:rPr lang="en-US" sz="3600" dirty="0">
                  <a:solidFill>
                    <a:srgbClr val="000099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cs typeface="Times New Roman" panose="02020603050405020304" pitchFamily="18" charset="0"/>
                </a:rPr>
                <a:t>ăn</a:t>
              </a:r>
              <a:r>
                <a:rPr lang="en-US" sz="3600" dirty="0">
                  <a:solidFill>
                    <a:srgbClr val="000099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cs typeface="Times New Roman" panose="02020603050405020304" pitchFamily="18" charset="0"/>
                </a:rPr>
                <a:t>cho</a:t>
              </a:r>
              <a:r>
                <a:rPr lang="en-US" sz="3600" dirty="0">
                  <a:solidFill>
                    <a:srgbClr val="000099"/>
                  </a:solidFill>
                  <a:cs typeface="Times New Roman" panose="02020603050405020304" pitchFamily="18" charset="0"/>
                </a:rPr>
                <a:t> 3 </a:t>
              </a:r>
              <a:r>
                <a:rPr lang="en-US" sz="3600" dirty="0" err="1">
                  <a:solidFill>
                    <a:srgbClr val="000099"/>
                  </a:solidFill>
                  <a:cs typeface="Times New Roman" panose="02020603050405020304" pitchFamily="18" charset="0"/>
                </a:rPr>
                <a:t>bữa</a:t>
              </a:r>
              <a:r>
                <a:rPr lang="en-US" sz="3600" dirty="0">
                  <a:solidFill>
                    <a:srgbClr val="000099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solidFill>
                    <a:srgbClr val="000099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cs typeface="Times New Roman" panose="02020603050405020304" pitchFamily="18" charset="0"/>
                </a:rPr>
                <a:t>ngày</a:t>
              </a:r>
              <a:endParaRPr lang="en-US" sz="3600" dirty="0">
                <a:solidFill>
                  <a:srgbClr val="000099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405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69">
            <a:extLst>
              <a:ext uri="{FF2B5EF4-FFF2-40B4-BE49-F238E27FC236}">
                <a16:creationId xmlns:a16="http://schemas.microsoft.com/office/drawing/2014/main" id="{57093CEE-E814-D05B-6F9F-81845D9C153F}"/>
              </a:ext>
            </a:extLst>
          </p:cNvPr>
          <p:cNvGrpSpPr/>
          <p:nvPr/>
        </p:nvGrpSpPr>
        <p:grpSpPr>
          <a:xfrm>
            <a:off x="-1607185" y="-52070"/>
            <a:ext cx="15059660" cy="6910070"/>
            <a:chOff x="-2531" y="-82"/>
            <a:chExt cx="23716" cy="10882"/>
          </a:xfrm>
        </p:grpSpPr>
        <p:grpSp>
          <p:nvGrpSpPr>
            <p:cNvPr id="4" name="组合 227">
              <a:extLst>
                <a:ext uri="{FF2B5EF4-FFF2-40B4-BE49-F238E27FC236}">
                  <a16:creationId xmlns:a16="http://schemas.microsoft.com/office/drawing/2014/main" id="{B0AC8D2C-6F91-5FFA-D479-F2A7ED55F141}"/>
                </a:ext>
              </a:extLst>
            </p:cNvPr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CA92BF68-F26B-A849-2987-7D9FF9D7F35E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B692118B-1CFC-E963-8FA8-CC1EAC55F8B4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44">
              <a:extLst>
                <a:ext uri="{FF2B5EF4-FFF2-40B4-BE49-F238E27FC236}">
                  <a16:creationId xmlns:a16="http://schemas.microsoft.com/office/drawing/2014/main" id="{5F7C6779-E876-CD4C-6B79-8437633AECAE}"/>
                </a:ext>
              </a:extLst>
            </p:cNvPr>
            <p:cNvGrpSpPr/>
            <p:nvPr/>
          </p:nvGrpSpPr>
          <p:grpSpPr>
            <a:xfrm flipV="1">
              <a:off x="-2531" y="971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963C16E-FA80-6AFE-6D21-D926777FE3CB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561F8B20-6F85-2588-6E9D-8DCB797BD3FF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3" name="图片 9" descr="组 1">
            <a:extLst>
              <a:ext uri="{FF2B5EF4-FFF2-40B4-BE49-F238E27FC236}">
                <a16:creationId xmlns:a16="http://schemas.microsoft.com/office/drawing/2014/main" id="{8B944CCC-C866-30AB-6C6A-3E08ADBE8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13" y="389255"/>
            <a:ext cx="11585575" cy="6079490"/>
          </a:xfrm>
          <a:prstGeom prst="rect">
            <a:avLst/>
          </a:prstGeom>
        </p:spPr>
      </p:pic>
      <p:pic>
        <p:nvPicPr>
          <p:cNvPr id="14" name="图片 83" descr="图层 79 副本">
            <a:extLst>
              <a:ext uri="{FF2B5EF4-FFF2-40B4-BE49-F238E27FC236}">
                <a16:creationId xmlns:a16="http://schemas.microsoft.com/office/drawing/2014/main" id="{40F924EE-6664-F4EB-7413-4E3AFE4D2B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-5080" y="3920490"/>
            <a:ext cx="4342765" cy="2937510"/>
          </a:xfrm>
          <a:prstGeom prst="rect">
            <a:avLst/>
          </a:prstGeom>
        </p:spPr>
      </p:pic>
      <p:pic>
        <p:nvPicPr>
          <p:cNvPr id="15" name="图片 85" descr="图层 79 副本">
            <a:extLst>
              <a:ext uri="{FF2B5EF4-FFF2-40B4-BE49-F238E27FC236}">
                <a16:creationId xmlns:a16="http://schemas.microsoft.com/office/drawing/2014/main" id="{DCBF5EFC-5606-5B08-5456-5444E8AAE4C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 flipV="1">
            <a:off x="7873365" y="0"/>
            <a:ext cx="4342765" cy="2937510"/>
          </a:xfrm>
          <a:prstGeom prst="rect">
            <a:avLst/>
          </a:prstGeom>
        </p:spPr>
      </p:pic>
      <p:pic>
        <p:nvPicPr>
          <p:cNvPr id="16" name="图片 1" descr="矢量智能对象-1">
            <a:extLst>
              <a:ext uri="{FF2B5EF4-FFF2-40B4-BE49-F238E27FC236}">
                <a16:creationId xmlns:a16="http://schemas.microsoft.com/office/drawing/2014/main" id="{3301EE9E-3F03-5DB5-FE42-A8921E88D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2" y="2667077"/>
            <a:ext cx="2455894" cy="4747817"/>
          </a:xfrm>
          <a:prstGeom prst="rect">
            <a:avLst/>
          </a:prstGeom>
        </p:spPr>
      </p:pic>
      <p:pic>
        <p:nvPicPr>
          <p:cNvPr id="18" name="图片 46" descr="D:\资料\PPT\1.12\矢量智能对象.png矢量智能对象">
            <a:extLst>
              <a:ext uri="{FF2B5EF4-FFF2-40B4-BE49-F238E27FC236}">
                <a16:creationId xmlns:a16="http://schemas.microsoft.com/office/drawing/2014/main" id="{252AB5AC-3E0E-0055-59D8-202C2CD658F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929281" y="388862"/>
            <a:ext cx="2262719" cy="4601201"/>
          </a:xfrm>
          <a:prstGeom prst="rect">
            <a:avLst/>
          </a:prstGeom>
        </p:spPr>
      </p:pic>
      <p:pic>
        <p:nvPicPr>
          <p:cNvPr id="20" name="图片 2" descr="矢量智能对象">
            <a:extLst>
              <a:ext uri="{FF2B5EF4-FFF2-40B4-BE49-F238E27FC236}">
                <a16:creationId xmlns:a16="http://schemas.microsoft.com/office/drawing/2014/main" id="{60BBC777-BEA9-0A59-FAB8-7EF4AB79D7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8246" y="217171"/>
            <a:ext cx="1273810" cy="732155"/>
          </a:xfrm>
          <a:prstGeom prst="rect">
            <a:avLst/>
          </a:prstGeom>
        </p:spPr>
      </p:pic>
      <p:pic>
        <p:nvPicPr>
          <p:cNvPr id="21" name="图片 4" descr="矢量智能对象">
            <a:extLst>
              <a:ext uri="{FF2B5EF4-FFF2-40B4-BE49-F238E27FC236}">
                <a16:creationId xmlns:a16="http://schemas.microsoft.com/office/drawing/2014/main" id="{85E8F820-F3C2-A324-F8FE-21B4FA3BE9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340000">
            <a:off x="2707269" y="5545137"/>
            <a:ext cx="1273810" cy="732155"/>
          </a:xfrm>
          <a:prstGeom prst="rect">
            <a:avLst/>
          </a:prstGeom>
        </p:spPr>
      </p:pic>
      <p:grpSp>
        <p:nvGrpSpPr>
          <p:cNvPr id="22" name="组合 105">
            <a:extLst>
              <a:ext uri="{FF2B5EF4-FFF2-40B4-BE49-F238E27FC236}">
                <a16:creationId xmlns:a16="http://schemas.microsoft.com/office/drawing/2014/main" id="{D3C34E74-9A59-BF1C-FD41-4572D0E03D18}"/>
              </a:ext>
            </a:extLst>
          </p:cNvPr>
          <p:cNvGrpSpPr/>
          <p:nvPr/>
        </p:nvGrpSpPr>
        <p:grpSpPr>
          <a:xfrm>
            <a:off x="809" y="-97117"/>
            <a:ext cx="1452245" cy="1750060"/>
            <a:chOff x="2680" y="947"/>
            <a:chExt cx="2287" cy="2756"/>
          </a:xfrm>
        </p:grpSpPr>
        <p:pic>
          <p:nvPicPr>
            <p:cNvPr id="23" name="图片 101" descr="图层 2">
              <a:extLst>
                <a:ext uri="{FF2B5EF4-FFF2-40B4-BE49-F238E27FC236}">
                  <a16:creationId xmlns:a16="http://schemas.microsoft.com/office/drawing/2014/main" id="{E3D341FB-B268-83E1-183B-7340524C4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24" name="图片 102" descr="图层 2">
              <a:extLst>
                <a:ext uri="{FF2B5EF4-FFF2-40B4-BE49-F238E27FC236}">
                  <a16:creationId xmlns:a16="http://schemas.microsoft.com/office/drawing/2014/main" id="{33AD0657-8471-77A0-1E14-13E61D3AD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grpSp>
        <p:nvGrpSpPr>
          <p:cNvPr id="25" name="组合 38">
            <a:extLst>
              <a:ext uri="{FF2B5EF4-FFF2-40B4-BE49-F238E27FC236}">
                <a16:creationId xmlns:a16="http://schemas.microsoft.com/office/drawing/2014/main" id="{297FDB50-912A-F4AD-BEF1-D7F853946C3F}"/>
              </a:ext>
            </a:extLst>
          </p:cNvPr>
          <p:cNvGrpSpPr/>
          <p:nvPr/>
        </p:nvGrpSpPr>
        <p:grpSpPr>
          <a:xfrm>
            <a:off x="9637871" y="5221838"/>
            <a:ext cx="1452245" cy="1750060"/>
            <a:chOff x="2680" y="947"/>
            <a:chExt cx="2287" cy="2756"/>
          </a:xfrm>
        </p:grpSpPr>
        <p:pic>
          <p:nvPicPr>
            <p:cNvPr id="26" name="图片 39" descr="图层 2">
              <a:extLst>
                <a:ext uri="{FF2B5EF4-FFF2-40B4-BE49-F238E27FC236}">
                  <a16:creationId xmlns:a16="http://schemas.microsoft.com/office/drawing/2014/main" id="{8B6326BB-B3A8-63F9-A01E-A5F3989A3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27" name="图片 43" descr="图层 2">
              <a:extLst>
                <a:ext uri="{FF2B5EF4-FFF2-40B4-BE49-F238E27FC236}">
                  <a16:creationId xmlns:a16="http://schemas.microsoft.com/office/drawing/2014/main" id="{70588395-64D7-00AD-41A2-1638F81B3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C736B27-430E-508C-5C3F-9A17FADB3EE3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</a:blip>
          <a:stretch>
            <a:fillRect/>
          </a:stretch>
        </p:blipFill>
        <p:spPr>
          <a:xfrm>
            <a:off x="2703282" y="1600200"/>
            <a:ext cx="6785436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0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262" y="1520036"/>
            <a:ext cx="5224438" cy="2953263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6010" y="2610365"/>
            <a:ext cx="433417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800" b="1">
                <a:solidFill>
                  <a:srgbClr val="FF000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KHỞI ĐỘNG</a:t>
            </a:r>
            <a:endParaRPr lang="zh-CN" altLang="en-US" sz="4800" b="1" dirty="0">
              <a:solidFill>
                <a:srgbClr val="FF000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085208"/>
            <a:ext cx="4264010" cy="27761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28800" y="4648200"/>
            <a:ext cx="1905000" cy="674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3310763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mời bạn ă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457200"/>
            <a:ext cx="11277600" cy="594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8247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9">
            <a:extLst>
              <a:ext uri="{FF2B5EF4-FFF2-40B4-BE49-F238E27FC236}">
                <a16:creationId xmlns:a16="http://schemas.microsoft.com/office/drawing/2014/main" id="{DE95CE84-439E-91D1-611C-766206F4887A}"/>
              </a:ext>
            </a:extLst>
          </p:cNvPr>
          <p:cNvGrpSpPr/>
          <p:nvPr/>
        </p:nvGrpSpPr>
        <p:grpSpPr>
          <a:xfrm>
            <a:off x="-1607185" y="-52070"/>
            <a:ext cx="15059660" cy="6910070"/>
            <a:chOff x="-2531" y="-82"/>
            <a:chExt cx="23716" cy="10882"/>
          </a:xfrm>
        </p:grpSpPr>
        <p:grpSp>
          <p:nvGrpSpPr>
            <p:cNvPr id="3" name="组合 227">
              <a:extLst>
                <a:ext uri="{FF2B5EF4-FFF2-40B4-BE49-F238E27FC236}">
                  <a16:creationId xmlns:a16="http://schemas.microsoft.com/office/drawing/2014/main" id="{62BF9E64-6139-A3D5-5FE4-84653423BBCE}"/>
                </a:ext>
              </a:extLst>
            </p:cNvPr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8AFBE88C-734A-7100-701B-08A8FDF7C802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D28AEB2A-3791-4F6F-1C09-ADD91D4A6AED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4" name="组合 44">
              <a:extLst>
                <a:ext uri="{FF2B5EF4-FFF2-40B4-BE49-F238E27FC236}">
                  <a16:creationId xmlns:a16="http://schemas.microsoft.com/office/drawing/2014/main" id="{CCE7C038-91E2-4A71-3653-0695AA4846EF}"/>
                </a:ext>
              </a:extLst>
            </p:cNvPr>
            <p:cNvGrpSpPr/>
            <p:nvPr/>
          </p:nvGrpSpPr>
          <p:grpSpPr>
            <a:xfrm flipV="1">
              <a:off x="-2531" y="971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5" name="Freeform 6">
                <a:extLst>
                  <a:ext uri="{FF2B5EF4-FFF2-40B4-BE49-F238E27FC236}">
                    <a16:creationId xmlns:a16="http://schemas.microsoft.com/office/drawing/2014/main" id="{9D13B8E6-C406-EB08-20E0-D0E40E45EBB4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E260473C-A095-B256-742A-15BA8B1E0808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9" name="图片 9" descr="组 1">
            <a:extLst>
              <a:ext uri="{FF2B5EF4-FFF2-40B4-BE49-F238E27FC236}">
                <a16:creationId xmlns:a16="http://schemas.microsoft.com/office/drawing/2014/main" id="{9A206FC0-8417-647D-0C2A-63EECE45A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13" y="389255"/>
            <a:ext cx="11585575" cy="6079490"/>
          </a:xfrm>
          <a:prstGeom prst="rect">
            <a:avLst/>
          </a:prstGeom>
        </p:spPr>
      </p:pic>
      <p:pic>
        <p:nvPicPr>
          <p:cNvPr id="10" name="图片 83" descr="图层 79 副本">
            <a:extLst>
              <a:ext uri="{FF2B5EF4-FFF2-40B4-BE49-F238E27FC236}">
                <a16:creationId xmlns:a16="http://schemas.microsoft.com/office/drawing/2014/main" id="{54116A69-71DC-3E89-CC8B-AB62DA832FC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-5080" y="3920490"/>
            <a:ext cx="4342765" cy="2937510"/>
          </a:xfrm>
          <a:prstGeom prst="rect">
            <a:avLst/>
          </a:prstGeom>
        </p:spPr>
      </p:pic>
      <p:pic>
        <p:nvPicPr>
          <p:cNvPr id="11" name="图片 85" descr="图层 79 副本">
            <a:extLst>
              <a:ext uri="{FF2B5EF4-FFF2-40B4-BE49-F238E27FC236}">
                <a16:creationId xmlns:a16="http://schemas.microsoft.com/office/drawing/2014/main" id="{1F4999B7-2DC6-6102-0A28-D43B8E004AF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 flipV="1">
            <a:off x="7873365" y="0"/>
            <a:ext cx="4342765" cy="2937510"/>
          </a:xfrm>
          <a:prstGeom prst="rect">
            <a:avLst/>
          </a:prstGeom>
        </p:spPr>
      </p:pic>
      <p:pic>
        <p:nvPicPr>
          <p:cNvPr id="12" name="图片 1" descr="矢量智能对象-1">
            <a:extLst>
              <a:ext uri="{FF2B5EF4-FFF2-40B4-BE49-F238E27FC236}">
                <a16:creationId xmlns:a16="http://schemas.microsoft.com/office/drawing/2014/main" id="{4824C7FF-0905-B00B-27D8-32DD8B408B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2" y="2667077"/>
            <a:ext cx="2455894" cy="4747817"/>
          </a:xfrm>
          <a:prstGeom prst="rect">
            <a:avLst/>
          </a:prstGeom>
        </p:spPr>
      </p:pic>
      <p:pic>
        <p:nvPicPr>
          <p:cNvPr id="13" name="图片 46" descr="D:\资料\PPT\1.12\矢量智能对象.png矢量智能对象">
            <a:extLst>
              <a:ext uri="{FF2B5EF4-FFF2-40B4-BE49-F238E27FC236}">
                <a16:creationId xmlns:a16="http://schemas.microsoft.com/office/drawing/2014/main" id="{407787CE-74AF-2A2B-4F35-D98A62142C9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929281" y="388862"/>
            <a:ext cx="2262719" cy="4601201"/>
          </a:xfrm>
          <a:prstGeom prst="rect">
            <a:avLst/>
          </a:prstGeom>
        </p:spPr>
      </p:pic>
      <p:pic>
        <p:nvPicPr>
          <p:cNvPr id="14" name="图片 2" descr="矢量智能对象">
            <a:extLst>
              <a:ext uri="{FF2B5EF4-FFF2-40B4-BE49-F238E27FC236}">
                <a16:creationId xmlns:a16="http://schemas.microsoft.com/office/drawing/2014/main" id="{13FCED1A-E702-C308-4261-954A06C8A6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8246" y="217171"/>
            <a:ext cx="1273810" cy="732155"/>
          </a:xfrm>
          <a:prstGeom prst="rect">
            <a:avLst/>
          </a:prstGeom>
        </p:spPr>
      </p:pic>
      <p:pic>
        <p:nvPicPr>
          <p:cNvPr id="15" name="图片 4" descr="矢量智能对象">
            <a:extLst>
              <a:ext uri="{FF2B5EF4-FFF2-40B4-BE49-F238E27FC236}">
                <a16:creationId xmlns:a16="http://schemas.microsoft.com/office/drawing/2014/main" id="{C94EF8A9-45F1-85B5-A342-FDC1A04C49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340000">
            <a:off x="2707269" y="5545137"/>
            <a:ext cx="1273810" cy="732155"/>
          </a:xfrm>
          <a:prstGeom prst="rect">
            <a:avLst/>
          </a:prstGeom>
        </p:spPr>
      </p:pic>
      <p:grpSp>
        <p:nvGrpSpPr>
          <p:cNvPr id="16" name="组合 105">
            <a:extLst>
              <a:ext uri="{FF2B5EF4-FFF2-40B4-BE49-F238E27FC236}">
                <a16:creationId xmlns:a16="http://schemas.microsoft.com/office/drawing/2014/main" id="{1B2953A6-A49D-4132-5EB2-09FCA7453679}"/>
              </a:ext>
            </a:extLst>
          </p:cNvPr>
          <p:cNvGrpSpPr/>
          <p:nvPr/>
        </p:nvGrpSpPr>
        <p:grpSpPr>
          <a:xfrm>
            <a:off x="809" y="-97117"/>
            <a:ext cx="1452245" cy="1750060"/>
            <a:chOff x="2680" y="947"/>
            <a:chExt cx="2287" cy="2756"/>
          </a:xfrm>
        </p:grpSpPr>
        <p:pic>
          <p:nvPicPr>
            <p:cNvPr id="17" name="图片 101" descr="图层 2">
              <a:extLst>
                <a:ext uri="{FF2B5EF4-FFF2-40B4-BE49-F238E27FC236}">
                  <a16:creationId xmlns:a16="http://schemas.microsoft.com/office/drawing/2014/main" id="{E791F239-EC01-9F14-883B-4CED75421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8" name="图片 102" descr="图层 2">
              <a:extLst>
                <a:ext uri="{FF2B5EF4-FFF2-40B4-BE49-F238E27FC236}">
                  <a16:creationId xmlns:a16="http://schemas.microsoft.com/office/drawing/2014/main" id="{8AE75BFA-48C5-5ED5-7E8A-D4CCC80EA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grpSp>
        <p:nvGrpSpPr>
          <p:cNvPr id="19" name="组合 38">
            <a:extLst>
              <a:ext uri="{FF2B5EF4-FFF2-40B4-BE49-F238E27FC236}">
                <a16:creationId xmlns:a16="http://schemas.microsoft.com/office/drawing/2014/main" id="{546EE34F-E9AE-1F1C-7E06-2A1B0252EB68}"/>
              </a:ext>
            </a:extLst>
          </p:cNvPr>
          <p:cNvGrpSpPr/>
          <p:nvPr/>
        </p:nvGrpSpPr>
        <p:grpSpPr>
          <a:xfrm>
            <a:off x="9637871" y="5221838"/>
            <a:ext cx="1452245" cy="1750060"/>
            <a:chOff x="2680" y="947"/>
            <a:chExt cx="2287" cy="2756"/>
          </a:xfrm>
        </p:grpSpPr>
        <p:pic>
          <p:nvPicPr>
            <p:cNvPr id="20" name="图片 39" descr="图层 2">
              <a:extLst>
                <a:ext uri="{FF2B5EF4-FFF2-40B4-BE49-F238E27FC236}">
                  <a16:creationId xmlns:a16="http://schemas.microsoft.com/office/drawing/2014/main" id="{EDF98B75-24F8-C6F2-B87F-E0ACD7B96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21" name="图片 43" descr="图层 2">
              <a:extLst>
                <a:ext uri="{FF2B5EF4-FFF2-40B4-BE49-F238E27FC236}">
                  <a16:creationId xmlns:a16="http://schemas.microsoft.com/office/drawing/2014/main" id="{CA12BD35-3557-0F5C-9632-C1094727E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sp>
        <p:nvSpPr>
          <p:cNvPr id="22" name="Oval 4">
            <a:extLst>
              <a:ext uri="{FF2B5EF4-FFF2-40B4-BE49-F238E27FC236}">
                <a16:creationId xmlns:a16="http://schemas.microsoft.com/office/drawing/2014/main" id="{B1BDC2E3-68F4-4F43-2031-5B420007C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382" y="2731134"/>
            <a:ext cx="7566776" cy="12954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chemeClr val="bg1"/>
                </a:solidFill>
                <a:cs typeface="Times New Roman" panose="02020603050405020304" pitchFamily="18" charset="0"/>
              </a:rPr>
              <a:t>Bài 22: Ăn uống hàng ngày </a:t>
            </a:r>
          </a:p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chemeClr val="bg1"/>
                </a:solidFill>
                <a:cs typeface="Times New Roman" panose="02020603050405020304" pitchFamily="18" charset="0"/>
              </a:rPr>
              <a:t>(Tiết 1)</a:t>
            </a:r>
            <a:endParaRPr lang="en-US" sz="54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16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 rot="10800000" flipV="1">
            <a:off x="923549" y="608096"/>
            <a:ext cx="10494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99"/>
                </a:solidFill>
                <a:cs typeface="Times New Roman" panose="02020603050405020304" pitchFamily="18" charset="0"/>
              </a:rPr>
              <a:t>	Em biết những loại thức ăn, đồ uống nào giúp cho cơ thể khỏe mạnh?</a:t>
            </a:r>
            <a:endParaRPr lang="en-US" sz="3600" b="1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pic>
        <p:nvPicPr>
          <p:cNvPr id="1030" name="Picture 6" descr="Thịt trắng hay thịt đỏ tuyệt hơn? | Báo Dân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567" y="1867313"/>
            <a:ext cx="2021541" cy="1227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ạn được phép ăn mấy quả trứng một tuần? | Báo Dân tr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085" y="1770993"/>
            <a:ext cx="1905000" cy="1273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ại sao ăn rau lại quan trọng? | Vinme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01" y="3098072"/>
            <a:ext cx="2496428" cy="15593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á He - TRẠI CÁ GIỐNG LÂ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747" y="1717399"/>
            <a:ext cx="1905000" cy="12734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Vì sao không nên ăn thịt gà già? | Báo Dân tr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326" y="1876034"/>
            <a:ext cx="2021541" cy="1219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Tôm Sú - Hải Sản Trung N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069" y="3179698"/>
            <a:ext cx="2496428" cy="1477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Ăn loại hoa quả, thức ăn nào thì hơi thở có nồng độ cồn? | Tin tức mới nhất  24h - Đọc Báo Lao Động online - Laodong.v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865" y="4739571"/>
            <a:ext cx="2471265" cy="1538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Bơ và phô mai cái nào tốt hơn? Nhiều dinh dưỡng hơn? | Enjoy.v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706" y="3179699"/>
            <a:ext cx="2271685" cy="1416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Một số thực phẩm không dùng chung với sữa - Báo Người lao độ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838" y="4764562"/>
            <a:ext cx="2300305" cy="1538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ombo 5 chai nước lọc Lavie 500ml | Shopee Việt Na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521" y="4764563"/>
            <a:ext cx="1513447" cy="15134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89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8317E1-845A-4286-8610-06CC591D5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508621"/>
            <a:ext cx="7315201" cy="4698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>
            <a:off x="1131636" y="445277"/>
            <a:ext cx="11060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FF0000"/>
                </a:solidFill>
                <a:cs typeface="Times New Roman" panose="02020603050405020304" pitchFamily="18" charset="0"/>
              </a:rPr>
              <a:t>Hoạt</a:t>
            </a:r>
            <a:r>
              <a:rPr 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 động: </a:t>
            </a:r>
            <a:r>
              <a:rPr lang="en-US" sz="3600" b="1" err="1">
                <a:solidFill>
                  <a:srgbClr val="FF0000"/>
                </a:solidFill>
                <a:cs typeface="Times New Roman" panose="02020603050405020304" pitchFamily="18" charset="0"/>
              </a:rPr>
              <a:t>Khám</a:t>
            </a:r>
            <a:r>
              <a:rPr 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 phá </a:t>
            </a:r>
          </a:p>
          <a:p>
            <a:r>
              <a:rPr lang="en-US" sz="3600" b="1">
                <a:solidFill>
                  <a:srgbClr val="000099"/>
                </a:solidFill>
                <a:cs typeface="Times New Roman" panose="02020603050405020304" pitchFamily="18" charset="0"/>
              </a:rPr>
              <a:t>	Kể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bữa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99"/>
                </a:solidFill>
                <a:cs typeface="Times New Roman" panose="02020603050405020304" pitchFamily="18" charset="0"/>
              </a:rPr>
              <a:t>trong</a:t>
            </a:r>
            <a:r>
              <a:rPr lang="en-US" sz="3600" b="1">
                <a:solidFill>
                  <a:srgbClr val="000099"/>
                </a:solidFill>
                <a:cs typeface="Times New Roman" panose="02020603050405020304" pitchFamily="18" charset="0"/>
              </a:rPr>
              <a:t> ngày:</a:t>
            </a:r>
            <a:endParaRPr lang="en-US" sz="3600" b="1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5DAC490-6925-852C-F29B-4C3C9941A902}"/>
              </a:ext>
            </a:extLst>
          </p:cNvPr>
          <p:cNvGrpSpPr/>
          <p:nvPr/>
        </p:nvGrpSpPr>
        <p:grpSpPr>
          <a:xfrm>
            <a:off x="536119" y="1892018"/>
            <a:ext cx="3883481" cy="1786316"/>
            <a:chOff x="536119" y="1892018"/>
            <a:chExt cx="3883481" cy="178631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B02CB2A-9F1A-7BDF-1CC7-A65457FAD6C8}"/>
                </a:ext>
              </a:extLst>
            </p:cNvPr>
            <p:cNvSpPr/>
            <p:nvPr/>
          </p:nvSpPr>
          <p:spPr>
            <a:xfrm>
              <a:off x="550755" y="1892018"/>
              <a:ext cx="3868845" cy="1786316"/>
            </a:xfrm>
            <a:prstGeom prst="roundRect">
              <a:avLst/>
            </a:prstGeom>
            <a:solidFill>
              <a:srgbClr val="CCFFC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AF87B18-481F-4BF2-8D1A-BD953C4188C9}"/>
                </a:ext>
              </a:extLst>
            </p:cNvPr>
            <p:cNvSpPr txBox="1"/>
            <p:nvPr/>
          </p:nvSpPr>
          <p:spPr>
            <a:xfrm>
              <a:off x="536119" y="1960049"/>
              <a:ext cx="380100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cs typeface="Times New Roman" panose="02020603050405020304" pitchFamily="18" charset="0"/>
                </a:rPr>
                <a:t>     Quan </a:t>
              </a:r>
              <a:r>
                <a:rPr lang="en-US" sz="3200" dirty="0" err="1">
                  <a:cs typeface="Times New Roman" panose="02020603050405020304" pitchFamily="18" charset="0"/>
                </a:rPr>
                <a:t>sát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nêu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tên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bữa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ăn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ngày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>
                  <a:cs typeface="Times New Roman" panose="02020603050405020304" pitchFamily="18" charset="0"/>
                </a:rPr>
                <a:t>Minh? </a:t>
              </a:r>
              <a:endParaRPr lang="en-US" sz="32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D357D0-C6C8-8478-8E71-E6B40282B3EB}"/>
              </a:ext>
            </a:extLst>
          </p:cNvPr>
          <p:cNvGrpSpPr/>
          <p:nvPr/>
        </p:nvGrpSpPr>
        <p:grpSpPr>
          <a:xfrm>
            <a:off x="4977777" y="3032004"/>
            <a:ext cx="3139206" cy="646331"/>
            <a:chOff x="4977777" y="3032004"/>
            <a:chExt cx="3139206" cy="64633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6F5E050-871D-94DD-4C95-C2A82CD3B837}"/>
                </a:ext>
              </a:extLst>
            </p:cNvPr>
            <p:cNvSpPr/>
            <p:nvPr/>
          </p:nvSpPr>
          <p:spPr>
            <a:xfrm>
              <a:off x="4977777" y="3032004"/>
              <a:ext cx="2236446" cy="64633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3A0A48C-DBC1-44FB-AF0F-62519464A214}"/>
                </a:ext>
              </a:extLst>
            </p:cNvPr>
            <p:cNvSpPr txBox="1"/>
            <p:nvPr/>
          </p:nvSpPr>
          <p:spPr>
            <a:xfrm>
              <a:off x="5118537" y="3032004"/>
              <a:ext cx="29984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cs typeface="Times New Roman" panose="02020603050405020304" pitchFamily="18" charset="0"/>
                </a:rPr>
                <a:t>Bữa sáng</a:t>
              </a:r>
              <a:endParaRPr lang="en-US" sz="3600" b="1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337E15-6878-4579-5FF1-BA898F684CAD}"/>
              </a:ext>
            </a:extLst>
          </p:cNvPr>
          <p:cNvGrpSpPr/>
          <p:nvPr/>
        </p:nvGrpSpPr>
        <p:grpSpPr>
          <a:xfrm>
            <a:off x="8356289" y="3032003"/>
            <a:ext cx="3139206" cy="646331"/>
            <a:chOff x="4977777" y="3032004"/>
            <a:chExt cx="3139206" cy="64633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BA503C4-C742-4404-6707-8515A8D23239}"/>
                </a:ext>
              </a:extLst>
            </p:cNvPr>
            <p:cNvSpPr/>
            <p:nvPr/>
          </p:nvSpPr>
          <p:spPr>
            <a:xfrm>
              <a:off x="4977777" y="3032004"/>
              <a:ext cx="2236446" cy="64633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DBF983-696B-55B3-9FDE-CA9DCA0710F6}"/>
                </a:ext>
              </a:extLst>
            </p:cNvPr>
            <p:cNvSpPr txBox="1"/>
            <p:nvPr/>
          </p:nvSpPr>
          <p:spPr>
            <a:xfrm>
              <a:off x="5118537" y="3032004"/>
              <a:ext cx="29984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cs typeface="Times New Roman" panose="02020603050405020304" pitchFamily="18" charset="0"/>
                </a:rPr>
                <a:t>Bữa trưa</a:t>
              </a:r>
              <a:endParaRPr lang="en-US" sz="3600" b="1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1259C8-B74B-BC47-2D9C-A12CD82E365B}"/>
              </a:ext>
            </a:extLst>
          </p:cNvPr>
          <p:cNvGrpSpPr/>
          <p:nvPr/>
        </p:nvGrpSpPr>
        <p:grpSpPr>
          <a:xfrm>
            <a:off x="7214223" y="5638944"/>
            <a:ext cx="3139206" cy="646331"/>
            <a:chOff x="4977777" y="3032004"/>
            <a:chExt cx="3139206" cy="64633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177F954-FEBB-CC43-0229-566D8A19BEA4}"/>
                </a:ext>
              </a:extLst>
            </p:cNvPr>
            <p:cNvSpPr/>
            <p:nvPr/>
          </p:nvSpPr>
          <p:spPr>
            <a:xfrm>
              <a:off x="4977777" y="3032004"/>
              <a:ext cx="2236446" cy="64633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A94227-DB8B-E0AF-6851-A5FA40E690F7}"/>
                </a:ext>
              </a:extLst>
            </p:cNvPr>
            <p:cNvSpPr txBox="1"/>
            <p:nvPr/>
          </p:nvSpPr>
          <p:spPr>
            <a:xfrm>
              <a:off x="5118537" y="3032004"/>
              <a:ext cx="29984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cs typeface="Times New Roman" panose="02020603050405020304" pitchFamily="18" charset="0"/>
                </a:rPr>
                <a:t>Bữa tối</a:t>
              </a:r>
              <a:endParaRPr lang="en-US" sz="3600" b="1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F3C0D07-003B-A546-9B3C-CE6979CA2776}"/>
              </a:ext>
            </a:extLst>
          </p:cNvPr>
          <p:cNvGrpSpPr/>
          <p:nvPr/>
        </p:nvGrpSpPr>
        <p:grpSpPr>
          <a:xfrm>
            <a:off x="457199" y="1645606"/>
            <a:ext cx="3962401" cy="4065455"/>
            <a:chOff x="457199" y="1605020"/>
            <a:chExt cx="3962401" cy="406545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76BF048-31FC-72C0-4E4F-7CD81A1FA1B5}"/>
                </a:ext>
              </a:extLst>
            </p:cNvPr>
            <p:cNvSpPr/>
            <p:nvPr/>
          </p:nvSpPr>
          <p:spPr>
            <a:xfrm>
              <a:off x="457199" y="1605020"/>
              <a:ext cx="3962401" cy="4033924"/>
            </a:xfrm>
            <a:prstGeom prst="roundRect">
              <a:avLst/>
            </a:prstGeom>
            <a:solidFill>
              <a:srgbClr val="E1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F3D71C-C014-4573-88A1-B0C7F0E7A2E8}"/>
                </a:ext>
              </a:extLst>
            </p:cNvPr>
            <p:cNvSpPr txBox="1"/>
            <p:nvPr/>
          </p:nvSpPr>
          <p:spPr>
            <a:xfrm>
              <a:off x="513582" y="1700157"/>
              <a:ext cx="3786365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6075" indent="-346075" algn="just">
                <a:buFont typeface="Wingdings" panose="05000000000000000000" pitchFamily="2" charset="2"/>
                <a:buChar char="Ø"/>
              </a:pPr>
              <a:r>
                <a:rPr lang="en-US" sz="3600">
                  <a:cs typeface="Times New Roman" panose="02020603050405020304" pitchFamily="18" charset="0"/>
                </a:rPr>
                <a:t>Hàng </a:t>
              </a:r>
              <a:r>
                <a:rPr lang="en-US" sz="3600" dirty="0" err="1">
                  <a:cs typeface="Times New Roman" panose="02020603050405020304" pitchFamily="18" charset="0"/>
                </a:rPr>
                <a:t>ngày</a:t>
              </a:r>
              <a:r>
                <a:rPr lang="en-US" sz="3600" dirty="0"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cs typeface="Times New Roman" panose="02020603050405020304" pitchFamily="18" charset="0"/>
                </a:rPr>
                <a:t>ăn</a:t>
              </a:r>
              <a:r>
                <a:rPr lang="en-US" sz="3600" dirty="0"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cs typeface="Times New Roman" panose="02020603050405020304" pitchFamily="18" charset="0"/>
                </a:rPr>
                <a:t>đủ</a:t>
              </a:r>
              <a:r>
                <a:rPr lang="en-US" sz="3600" dirty="0">
                  <a:cs typeface="Times New Roman" panose="02020603050405020304" pitchFamily="18" charset="0"/>
                </a:rPr>
                <a:t> 3 </a:t>
              </a:r>
              <a:r>
                <a:rPr lang="en-US" sz="3600" dirty="0" err="1">
                  <a:cs typeface="Times New Roman" panose="02020603050405020304" pitchFamily="18" charset="0"/>
                </a:rPr>
                <a:t>bữa</a:t>
              </a:r>
              <a:r>
                <a:rPr lang="en-US" sz="3600" dirty="0"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cs typeface="Times New Roman" panose="02020603050405020304" pitchFamily="18" charset="0"/>
                </a:rPr>
                <a:t>chính</a:t>
              </a:r>
              <a:r>
                <a:rPr lang="en-US" sz="3600" dirty="0">
                  <a:cs typeface="Times New Roman" panose="02020603050405020304" pitchFamily="18" charset="0"/>
                </a:rPr>
                <a:t>: </a:t>
              </a:r>
              <a:r>
                <a:rPr lang="en-US" sz="3600" dirty="0" err="1">
                  <a:cs typeface="Times New Roman" panose="02020603050405020304" pitchFamily="18" charset="0"/>
                </a:rPr>
                <a:t>Sáng</a:t>
              </a:r>
              <a:r>
                <a:rPr lang="en-US" sz="3600" dirty="0"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cs typeface="Times New Roman" panose="02020603050405020304" pitchFamily="18" charset="0"/>
                </a:rPr>
                <a:t>trưa</a:t>
              </a:r>
              <a:r>
                <a:rPr lang="en-US" sz="3600" dirty="0"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cs typeface="Times New Roman" panose="02020603050405020304" pitchFamily="18" charset="0"/>
                </a:rPr>
                <a:t>chiều</a:t>
              </a:r>
              <a:r>
                <a:rPr lang="en-US" sz="3600">
                  <a:cs typeface="Times New Roman" panose="02020603050405020304" pitchFamily="18" charset="0"/>
                </a:rPr>
                <a:t>. </a:t>
              </a:r>
            </a:p>
            <a:p>
              <a:pPr marL="393700" indent="-393700" algn="just">
                <a:buFont typeface="Wingdings" panose="05000000000000000000" pitchFamily="2" charset="2"/>
                <a:buChar char="Ø"/>
              </a:pPr>
              <a:r>
                <a:rPr lang="en-US" sz="3600">
                  <a:cs typeface="Times New Roman" panose="02020603050405020304" pitchFamily="18" charset="0"/>
                </a:rPr>
                <a:t>Có </a:t>
              </a:r>
              <a:r>
                <a:rPr lang="en-US" sz="3600" dirty="0" err="1">
                  <a:cs typeface="Times New Roman" panose="02020603050405020304" pitchFamily="18" charset="0"/>
                </a:rPr>
                <a:t>thể</a:t>
              </a:r>
              <a:r>
                <a:rPr lang="en-US" sz="3600" dirty="0"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cs typeface="Times New Roman" panose="02020603050405020304" pitchFamily="18" charset="0"/>
                </a:rPr>
                <a:t>thêm</a:t>
              </a:r>
              <a:r>
                <a:rPr lang="en-US" sz="3600" dirty="0">
                  <a:cs typeface="Times New Roman" panose="02020603050405020304" pitchFamily="18" charset="0"/>
                </a:rPr>
                <a:t> 2 </a:t>
              </a:r>
              <a:r>
                <a:rPr lang="en-US" sz="3600" dirty="0" err="1">
                  <a:cs typeface="Times New Roman" panose="02020603050405020304" pitchFamily="18" charset="0"/>
                </a:rPr>
                <a:t>bữa</a:t>
              </a:r>
              <a:r>
                <a:rPr lang="en-US" sz="3600" dirty="0"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cs typeface="Times New Roman" panose="02020603050405020304" pitchFamily="18" charset="0"/>
                </a:rPr>
                <a:t>phụ</a:t>
              </a:r>
              <a:r>
                <a:rPr lang="en-US" sz="3600" dirty="0"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cs typeface="Times New Roman" panose="02020603050405020304" pitchFamily="18" charset="0"/>
                </a:rPr>
                <a:t>giữa</a:t>
              </a:r>
              <a:r>
                <a:rPr lang="en-US" sz="3600" dirty="0"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cs typeface="Times New Roman" panose="02020603050405020304" pitchFamily="18" charset="0"/>
                </a:rPr>
                <a:t>buổi</a:t>
              </a:r>
              <a:r>
                <a:rPr lang="en-US" sz="3600" dirty="0"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cs typeface="Times New Roman" panose="02020603050405020304" pitchFamily="18" charset="0"/>
                </a:rPr>
                <a:t>sángvà</a:t>
              </a:r>
              <a:r>
                <a:rPr lang="en-US" sz="3600" dirty="0"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cs typeface="Times New Roman" panose="02020603050405020304" pitchFamily="18" charset="0"/>
                </a:rPr>
                <a:t>giữa</a:t>
              </a:r>
              <a:r>
                <a:rPr lang="en-US" sz="3600" dirty="0"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cs typeface="Times New Roman" panose="02020603050405020304" pitchFamily="18" charset="0"/>
                </a:rPr>
                <a:t>buổi</a:t>
              </a:r>
              <a:r>
                <a:rPr lang="en-US" sz="3600" dirty="0"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cs typeface="Times New Roman" panose="02020603050405020304" pitchFamily="18" charset="0"/>
                </a:rPr>
                <a:t>chiều</a:t>
              </a:r>
              <a:endParaRPr lang="en-US" sz="3600" dirty="0"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556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181163-DDDC-49D7-A3D5-09560A697A71}"/>
              </a:ext>
            </a:extLst>
          </p:cNvPr>
          <p:cNvSpPr txBox="1"/>
          <p:nvPr/>
        </p:nvSpPr>
        <p:spPr>
          <a:xfrm>
            <a:off x="1017600" y="505916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hành</a:t>
            </a:r>
            <a:endParaRPr lang="en-US" sz="3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0D392B-9792-4BA5-BEAE-B7801CEB9512}"/>
              </a:ext>
            </a:extLst>
          </p:cNvPr>
          <p:cNvSpPr txBox="1"/>
          <p:nvPr/>
        </p:nvSpPr>
        <p:spPr>
          <a:xfrm>
            <a:off x="927538" y="1043379"/>
            <a:ext cx="10731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99"/>
                </a:solidFill>
                <a:cs typeface="Times New Roman" panose="02020603050405020304" pitchFamily="18" charset="0"/>
              </a:rPr>
              <a:t>	Nói những việc nên, không nên khi ăn, uống để giúp cơ thể khỏe mạnh.</a:t>
            </a:r>
            <a:endParaRPr lang="en-US" sz="3600" b="1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BC243B-D91F-4327-A941-05FA023F0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1" y="2209801"/>
            <a:ext cx="4370399" cy="3309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532DCA-7E2A-4EA9-AF7C-FCB5312F0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200" y="1864732"/>
            <a:ext cx="4117143" cy="346926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13799" y="5593307"/>
            <a:ext cx="3048000" cy="533400"/>
          </a:xfrm>
          <a:prstGeom prst="roundRect">
            <a:avLst/>
          </a:prstGeom>
          <a:solidFill>
            <a:srgbClr val="E1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99"/>
                </a:solidFill>
              </a:rPr>
              <a:t>Không nên làm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243155" y="5546315"/>
            <a:ext cx="2029230" cy="533400"/>
          </a:xfrm>
          <a:prstGeom prst="roundRect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99"/>
                </a:solidFill>
              </a:rPr>
              <a:t>Nên làm</a:t>
            </a:r>
          </a:p>
        </p:txBody>
      </p:sp>
    </p:spTree>
    <p:extLst>
      <p:ext uri="{BB962C8B-B14F-4D97-AF65-F5344CB8AC3E}">
        <p14:creationId xmlns:p14="http://schemas.microsoft.com/office/powerpoint/2010/main" val="313553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6473FA-8A74-421E-A4BA-586801EF2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77153"/>
            <a:ext cx="4274190" cy="38996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609D11-DC04-41DC-A058-46626451D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990600"/>
            <a:ext cx="3696717" cy="3886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333444" y="5304792"/>
            <a:ext cx="3048000" cy="533400"/>
          </a:xfrm>
          <a:prstGeom prst="roundRect">
            <a:avLst/>
          </a:prstGeom>
          <a:solidFill>
            <a:srgbClr val="E1FFFF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99"/>
                </a:solidFill>
              </a:rPr>
              <a:t>Không nên làm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162800" y="5257800"/>
            <a:ext cx="2029230" cy="533400"/>
          </a:xfrm>
          <a:prstGeom prst="roundRect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99"/>
                </a:solidFill>
              </a:rPr>
              <a:t>Nên làm</a:t>
            </a:r>
          </a:p>
        </p:txBody>
      </p:sp>
    </p:spTree>
    <p:extLst>
      <p:ext uri="{BB962C8B-B14F-4D97-AF65-F5344CB8AC3E}">
        <p14:creationId xmlns:p14="http://schemas.microsoft.com/office/powerpoint/2010/main" val="166705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462367" y="520700"/>
            <a:ext cx="3544637" cy="713405"/>
          </a:xfrm>
          <a:prstGeom prst="roundRect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Việc nên làm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6358218" y="520699"/>
            <a:ext cx="4724400" cy="731610"/>
          </a:xfrm>
          <a:prstGeom prst="roundRect">
            <a:avLst/>
          </a:prstGeom>
          <a:solidFill>
            <a:srgbClr val="E1FFFF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99"/>
                </a:solidFill>
              </a:rPr>
              <a:t>Việc không nên làm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>
            <a:off x="1140274" y="1531162"/>
            <a:ext cx="3109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vừa đủ no.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>
            <a:off x="1140275" y="2119853"/>
            <a:ext cx="3109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đúng giờ.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>
            <a:off x="1118345" y="2676925"/>
            <a:ext cx="4749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đủ chất, ăn nhiều loại thực phẩm.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>
            <a:off x="1047899" y="3682246"/>
            <a:ext cx="3373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 đủ nước.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>
            <a:off x="1047899" y="4422586"/>
            <a:ext cx="4597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 tay trước khi ăn.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>
            <a:off x="1111623" y="5198785"/>
            <a:ext cx="3109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gọn gàng.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>
            <a:off x="6816930" y="1531162"/>
            <a:ext cx="4483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quá no, ăn quá ít.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>
            <a:off x="6816931" y="2088750"/>
            <a:ext cx="4578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không đúng giờ.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>
            <a:off x="6819437" y="2676808"/>
            <a:ext cx="5072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thiếu chất, không ăn rau, thịt, cá.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>
            <a:off x="6781336" y="3713765"/>
            <a:ext cx="3109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 ít nước.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>
            <a:off x="6781335" y="4422586"/>
            <a:ext cx="5857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rửa tay trước khi ăn.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A0A48C-DBC1-44FB-AF0F-62519464A214}"/>
              </a:ext>
            </a:extLst>
          </p:cNvPr>
          <p:cNvSpPr txBox="1"/>
          <p:nvPr/>
        </p:nvSpPr>
        <p:spPr>
          <a:xfrm>
            <a:off x="6803561" y="5198785"/>
            <a:ext cx="5793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rơi vãi thức ăn khi ăn.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4F488B3-E677-A226-D18B-D9B55EBA13D7}"/>
              </a:ext>
            </a:extLst>
          </p:cNvPr>
          <p:cNvCxnSpPr/>
          <p:nvPr/>
        </p:nvCxnSpPr>
        <p:spPr>
          <a:xfrm>
            <a:off x="6005233" y="455229"/>
            <a:ext cx="0" cy="5882071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05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1660</TotalTime>
  <Words>252</Words>
  <Application>Microsoft Office PowerPoint</Application>
  <PresentationFormat>Widescreen</PresentationFormat>
  <Paragraphs>41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Arial-SGK-TV</vt:lpstr>
      <vt:lpstr>Calibri</vt:lpstr>
      <vt:lpstr>Calibri Light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Ms Quyen</cp:lastModifiedBy>
  <cp:revision>140</cp:revision>
  <dcterms:created xsi:type="dcterms:W3CDTF">2020-08-08T13:30:12Z</dcterms:created>
  <dcterms:modified xsi:type="dcterms:W3CDTF">2023-03-19T16:31:59Z</dcterms:modified>
</cp:coreProperties>
</file>