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7" r:id="rId2"/>
    <p:sldId id="299" r:id="rId3"/>
    <p:sldId id="258" r:id="rId4"/>
    <p:sldId id="300" r:id="rId5"/>
    <p:sldId id="259" r:id="rId6"/>
    <p:sldId id="325" r:id="rId7"/>
    <p:sldId id="281" r:id="rId8"/>
    <p:sldId id="327" r:id="rId9"/>
    <p:sldId id="328" r:id="rId10"/>
    <p:sldId id="329" r:id="rId11"/>
    <p:sldId id="286" r:id="rId12"/>
    <p:sldId id="326" r:id="rId13"/>
    <p:sldId id="332" r:id="rId14"/>
    <p:sldId id="301" r:id="rId15"/>
    <p:sldId id="308" r:id="rId16"/>
    <p:sldId id="287" r:id="rId17"/>
    <p:sldId id="330" r:id="rId18"/>
    <p:sldId id="331" r:id="rId19"/>
    <p:sldId id="302" r:id="rId20"/>
    <p:sldId id="278" r:id="rId21"/>
    <p:sldId id="297" r:id="rId22"/>
  </p:sldIdLst>
  <p:sldSz cx="12192000" cy="6858000"/>
  <p:notesSz cx="6858000" cy="9144000"/>
  <p:embeddedFontLst>
    <p:embeddedFont>
      <p:font typeface="#9Slide01 Noi dung ngan" panose="020B0604020202020204" charset="0"/>
      <p:regular r:id="rId25"/>
    </p:embeddedFont>
    <p:embeddedFont>
      <p:font typeface=".VnArial" panose="020B7200000000000000" pitchFamily="34" charset="0"/>
      <p:regular r:id="rId26"/>
      <p:bold r:id="rId27"/>
      <p:italic r:id="rId28"/>
      <p:boldItalic r:id="rId29"/>
    </p:embeddedFont>
    <p:embeddedFont>
      <p:font typeface="Arial Black" panose="020B0A04020102020204" pitchFamily="34" charset="0"/>
      <p:bold r:id="rId30"/>
    </p:embeddedFont>
    <p:embeddedFont>
      <p:font typeface="Arial-Rounded" panose="020B0500000000000000" pitchFamily="3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HL Hoctro" panose="02000000000000000000" pitchFamily="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A08"/>
    <a:srgbClr val="009BC0"/>
    <a:srgbClr val="9BE7FF"/>
    <a:srgbClr val="00C0F0"/>
    <a:srgbClr val="00809E"/>
    <a:srgbClr val="E5A901"/>
    <a:srgbClr val="00A8D0"/>
    <a:srgbClr val="FEBF07"/>
    <a:srgbClr val="F2701F"/>
    <a:srgbClr val="646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3" d="100"/>
          <a:sy n="63" d="100"/>
        </p:scale>
        <p:origin x="912" y="60"/>
      </p:cViewPr>
      <p:guideLst>
        <p:guide orient="horz" pos="2160"/>
        <p:guide pos="3864"/>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E3257-CF78-42EB-9FB6-97B9C29E48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6C56EB-1E43-4CA6-9BF3-F8F0F10FA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71165F-AEEB-428E-BDEB-BD7922541F63}" type="datetimeFigureOut">
              <a:rPr lang="en-US" smtClean="0"/>
              <a:t>3/8/2023</a:t>
            </a:fld>
            <a:endParaRPr lang="en-US"/>
          </a:p>
        </p:txBody>
      </p:sp>
      <p:sp>
        <p:nvSpPr>
          <p:cNvPr id="4" name="Footer Placeholder 3">
            <a:extLst>
              <a:ext uri="{FF2B5EF4-FFF2-40B4-BE49-F238E27FC236}">
                <a16:creationId xmlns:a16="http://schemas.microsoft.com/office/drawing/2014/main" id="{54CE7DE9-989F-4BC5-9175-63E903C2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0DBA75-FF7C-436A-B7A1-2DE89391C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BD8A17-E13D-4296-8964-44065295489D}" type="slidenum">
              <a:rPr lang="en-US" smtClean="0"/>
              <a:t>‹#›</a:t>
            </a:fld>
            <a:endParaRPr lang="en-US"/>
          </a:p>
        </p:txBody>
      </p:sp>
    </p:spTree>
    <p:extLst>
      <p:ext uri="{BB962C8B-B14F-4D97-AF65-F5344CB8AC3E}">
        <p14:creationId xmlns:p14="http://schemas.microsoft.com/office/powerpoint/2010/main" val="353610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effectLst/>
                <a:latin typeface="#9Slide01 Noi dung ngan" panose="00000600000000000000" pitchFamily="2" charset="0"/>
              </a:rPr>
              <a:t>a.</a:t>
            </a:r>
            <a:r>
              <a:rPr lang="vi-VN" b="0" i="0" dirty="0">
                <a:effectLst/>
                <a:latin typeface="Arial" panose="020B0604020202020204" pitchFamily="34" charset="0"/>
              </a:rPr>
              <a:t> Trong bức tranh, có một bạn nhỏ đang ở nhà một mình, và ngoài cổng có một người đàn ông lạ tự nhận là bạn của cậu, gọi cậu mở cổng ra.</a:t>
            </a:r>
          </a:p>
          <a:p>
            <a:pPr algn="just"/>
            <a:r>
              <a:rPr lang="vi-VN" b="1" i="0" dirty="0">
                <a:effectLst/>
                <a:latin typeface="#9Slide01 Noi dung ngan" panose="00000600000000000000" pitchFamily="2" charset="0"/>
              </a:rPr>
              <a:t>b.</a:t>
            </a:r>
            <a:r>
              <a:rPr lang="vi-VN" b="0" i="0" dirty="0">
                <a:effectLst/>
                <a:latin typeface="Arial" panose="020B0604020202020204" pitchFamily="34" charset="0"/>
              </a:rPr>
              <a:t> Theo em, bạn nhỏ không nên mở cổng, mà nên quay vào nhà, khóa kĩ tất cả các cửa, chờ bố mẹ về hoặc gọi điện cho bố mẹ, người thân ở gần đó.</a:t>
            </a:r>
          </a:p>
        </p:txBody>
      </p:sp>
      <p:sp>
        <p:nvSpPr>
          <p:cNvPr id="4" name="Slide Number Placeholder 3"/>
          <p:cNvSpPr>
            <a:spLocks noGrp="1"/>
          </p:cNvSpPr>
          <p:nvPr>
            <p:ph type="sldNum" sz="quarter" idx="5"/>
          </p:nvPr>
        </p:nvSpPr>
        <p:spPr/>
        <p:txBody>
          <a:bodyPr/>
          <a:lstStyle/>
          <a:p>
            <a:fld id="{17F33685-F379-4FDE-82CF-D4C99BA5B9CC}" type="slidenum">
              <a:rPr lang="en-US" smtClean="0"/>
              <a:t>3</a:t>
            </a:fld>
            <a:endParaRPr lang="en-US"/>
          </a:p>
        </p:txBody>
      </p:sp>
    </p:spTree>
    <p:extLst>
      <p:ext uri="{BB962C8B-B14F-4D97-AF65-F5344CB8AC3E}">
        <p14:creationId xmlns:p14="http://schemas.microsoft.com/office/powerpoint/2010/main" val="344109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11</a:t>
            </a:fld>
            <a:endParaRPr lang="en-US"/>
          </a:p>
        </p:txBody>
      </p:sp>
    </p:spTree>
    <p:extLst>
      <p:ext uri="{BB962C8B-B14F-4D97-AF65-F5344CB8AC3E}">
        <p14:creationId xmlns:p14="http://schemas.microsoft.com/office/powerpoint/2010/main" val="42787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GV </a:t>
            </a:r>
            <a:r>
              <a:rPr lang="en-US" baseline="0" dirty="0" err="1"/>
              <a:t>hỏi</a:t>
            </a:r>
            <a:r>
              <a:rPr lang="en-US" baseline="0" dirty="0"/>
              <a:t> </a:t>
            </a:r>
            <a:r>
              <a:rPr lang="en-US" baseline="0" dirty="0" err="1"/>
              <a:t>để</a:t>
            </a:r>
            <a:r>
              <a:rPr lang="en-US" baseline="0" dirty="0"/>
              <a:t> </a:t>
            </a:r>
            <a:r>
              <a:rPr lang="en-US" baseline="0" dirty="0" err="1"/>
              <a:t>khai</a:t>
            </a:r>
            <a:r>
              <a:rPr lang="en-US" baseline="0" dirty="0"/>
              <a:t> </a:t>
            </a:r>
            <a:r>
              <a:rPr lang="en-US" baseline="0" dirty="0" err="1"/>
              <a:t>thác</a:t>
            </a:r>
            <a:r>
              <a:rPr lang="en-US" baseline="0" dirty="0"/>
              <a:t> </a:t>
            </a:r>
            <a:r>
              <a:rPr lang="en-US" baseline="0" dirty="0" err="1"/>
              <a:t>cho</a:t>
            </a:r>
            <a:r>
              <a:rPr lang="en-US" baseline="0" dirty="0"/>
              <a:t> HS </a:t>
            </a:r>
            <a:r>
              <a:rPr lang="en-US" baseline="0" dirty="0" err="1"/>
              <a:t>hiểu</a:t>
            </a:r>
            <a:r>
              <a:rPr lang="en-US" baseline="0" dirty="0"/>
              <a:t> </a:t>
            </a:r>
            <a:r>
              <a:rPr lang="en-US" baseline="0" dirty="0" err="1"/>
              <a:t>kĩ</a:t>
            </a:r>
            <a:r>
              <a:rPr lang="en-US" baseline="0" dirty="0"/>
              <a:t> </a:t>
            </a:r>
            <a:r>
              <a:rPr lang="en-US" baseline="0" dirty="0" err="1"/>
              <a:t>thuật</a:t>
            </a:r>
            <a:r>
              <a:rPr lang="en-US" baseline="0" dirty="0"/>
              <a:t> </a:t>
            </a:r>
            <a:r>
              <a:rPr lang="en-US" baseline="0" dirty="0" err="1"/>
              <a:t>viết</a:t>
            </a:r>
            <a:r>
              <a:rPr lang="en-US" baseline="0" dirty="0"/>
              <a:t> (</a:t>
            </a:r>
            <a:r>
              <a:rPr lang="en-US" baseline="0" dirty="0" err="1"/>
              <a:t>chữ</a:t>
            </a:r>
            <a:r>
              <a:rPr lang="en-US" baseline="0" dirty="0"/>
              <a:t> </a:t>
            </a:r>
            <a:r>
              <a:rPr lang="en-US" baseline="0" dirty="0" err="1"/>
              <a:t>đầu</a:t>
            </a:r>
            <a:r>
              <a:rPr lang="en-US" baseline="0" dirty="0"/>
              <a:t> </a:t>
            </a:r>
            <a:r>
              <a:rPr lang="en-US" baseline="0" dirty="0" err="1"/>
              <a:t>câu</a:t>
            </a:r>
            <a:r>
              <a:rPr lang="en-US" baseline="0" dirty="0"/>
              <a:t> </a:t>
            </a:r>
            <a:r>
              <a:rPr lang="en-US" baseline="0" dirty="0" err="1"/>
              <a:t>viết</a:t>
            </a:r>
            <a:r>
              <a:rPr lang="en-US" baseline="0" dirty="0"/>
              <a:t> </a:t>
            </a:r>
            <a:r>
              <a:rPr lang="en-US" baseline="0" dirty="0" err="1"/>
              <a:t>hoa</a:t>
            </a:r>
            <a:r>
              <a:rPr lang="en-US" baseline="0" dirty="0"/>
              <a:t>, </a:t>
            </a:r>
            <a:r>
              <a:rPr lang="en-US" baseline="0" dirty="0" err="1"/>
              <a:t>cuối</a:t>
            </a:r>
            <a:r>
              <a:rPr lang="en-US" baseline="0" dirty="0"/>
              <a:t> </a:t>
            </a:r>
            <a:r>
              <a:rPr lang="en-US" baseline="0" dirty="0" err="1"/>
              <a:t>câu</a:t>
            </a:r>
            <a:r>
              <a:rPr lang="en-US" baseline="0" dirty="0"/>
              <a:t> </a:t>
            </a:r>
            <a:r>
              <a:rPr lang="en-US" baseline="0" dirty="0" err="1"/>
              <a:t>có</a:t>
            </a:r>
            <a:r>
              <a:rPr lang="en-US" baseline="0" dirty="0"/>
              <a:t> </a:t>
            </a:r>
            <a:r>
              <a:rPr lang="en-US" baseline="0" dirty="0" err="1"/>
              <a:t>dấu</a:t>
            </a:r>
            <a:r>
              <a:rPr lang="en-US" baseline="0" dirty="0"/>
              <a:t> </a:t>
            </a:r>
            <a:r>
              <a:rPr lang="en-US" baseline="0" dirty="0" err="1"/>
              <a:t>chấm</a:t>
            </a:r>
            <a:r>
              <a:rPr lang="en-US" baseline="0" dirty="0"/>
              <a:t>, </a:t>
            </a:r>
            <a:r>
              <a:rPr lang="en-US" baseline="0" dirty="0" err="1"/>
              <a:t>khoảng</a:t>
            </a:r>
            <a:r>
              <a:rPr lang="en-US" baseline="0" dirty="0"/>
              <a:t> </a:t>
            </a:r>
            <a:r>
              <a:rPr lang="en-US" baseline="0" dirty="0" err="1"/>
              <a:t>cách</a:t>
            </a:r>
            <a:r>
              <a:rPr lang="en-US" baseline="0" dirty="0"/>
              <a:t> </a:t>
            </a:r>
            <a:r>
              <a:rPr lang="en-US" baseline="0" dirty="0" err="1"/>
              <a:t>các</a:t>
            </a:r>
            <a:r>
              <a:rPr lang="en-US" baseline="0" dirty="0"/>
              <a:t> </a:t>
            </a:r>
            <a:r>
              <a:rPr lang="en-US" baseline="0" dirty="0" err="1"/>
              <a:t>chữ</a:t>
            </a:r>
            <a:r>
              <a:rPr lang="en-US" baseline="0" dirty="0"/>
              <a:t> </a:t>
            </a:r>
            <a:r>
              <a:rPr lang="en-US" baseline="0" dirty="0" err="1"/>
              <a:t>bằng</a:t>
            </a:r>
            <a:r>
              <a:rPr lang="en-US" baseline="0" dirty="0"/>
              <a:t> 1 con </a:t>
            </a:r>
            <a:r>
              <a:rPr lang="en-US" baseline="0" dirty="0" err="1"/>
              <a:t>chữ</a:t>
            </a:r>
            <a:r>
              <a:rPr lang="en-US" baseline="0" dirty="0"/>
              <a:t> o…)</a:t>
            </a:r>
            <a:endParaRPr lang="en-US" dirty="0"/>
          </a:p>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20</a:t>
            </a:fld>
            <a:endParaRPr lang="en-US"/>
          </a:p>
        </p:txBody>
      </p:sp>
    </p:spTree>
    <p:extLst>
      <p:ext uri="{BB962C8B-B14F-4D97-AF65-F5344CB8AC3E}">
        <p14:creationId xmlns:p14="http://schemas.microsoft.com/office/powerpoint/2010/main" val="4060995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E1C3B-89B7-4C15-BF11-7AF1F838B349}"/>
              </a:ext>
            </a:extLst>
          </p:cNvPr>
          <p:cNvPicPr>
            <a:picLocks noChangeAspect="1"/>
          </p:cNvPicPr>
          <p:nvPr userDrawn="1"/>
        </p:nvPicPr>
        <p:blipFill>
          <a:blip r:embed="rId2"/>
          <a:stretch>
            <a:fillRect/>
          </a:stretch>
        </p:blipFill>
        <p:spPr>
          <a:xfrm>
            <a:off x="10817" y="0"/>
            <a:ext cx="12170365" cy="6858000"/>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64F66-B330-45D9-9FF3-FECDD316C39E}"/>
              </a:ext>
            </a:extLst>
          </p:cNvPr>
          <p:cNvPicPr>
            <a:picLocks noChangeAspect="1"/>
          </p:cNvPicPr>
          <p:nvPr userDrawn="1"/>
        </p:nvPicPr>
        <p:blipFill>
          <a:blip r:embed="rId3"/>
          <a:stretch>
            <a:fillRect/>
          </a:stretch>
        </p:blipFill>
        <p:spPr>
          <a:xfrm>
            <a:off x="10817" y="0"/>
            <a:ext cx="12170365" cy="6858000"/>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1" name="Picture 10">
            <a:extLst>
              <a:ext uri="{FF2B5EF4-FFF2-40B4-BE49-F238E27FC236}">
                <a16:creationId xmlns:a16="http://schemas.microsoft.com/office/drawing/2014/main" id="{E2FB2302-8E6A-4AB3-9E2D-5098E75BF99F}"/>
              </a:ext>
            </a:extLst>
          </p:cNvPr>
          <p:cNvPicPr>
            <a:picLocks noChangeAspect="1"/>
          </p:cNvPicPr>
          <p:nvPr userDrawn="1"/>
        </p:nvPicPr>
        <p:blipFill>
          <a:blip r:embed="rId4"/>
          <a:stretch>
            <a:fillRect/>
          </a:stretch>
        </p:blipFill>
        <p:spPr>
          <a:xfrm>
            <a:off x="1340149" y="1255914"/>
            <a:ext cx="3824526" cy="3853495"/>
          </a:xfrm>
          <a:prstGeom prst="rect">
            <a:avLst/>
          </a:prstGeom>
        </p:spPr>
      </p:pic>
    </p:spTree>
    <p:extLst>
      <p:ext uri="{BB962C8B-B14F-4D97-AF65-F5344CB8AC3E}">
        <p14:creationId xmlns:p14="http://schemas.microsoft.com/office/powerpoint/2010/main" val="30857338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F0339-F33C-49D4-828C-34D29CC68D76}"/>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F75B021-21CA-43A5-992E-B0FE6EC9CD55}"/>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6" name="Picture 5">
            <a:extLst>
              <a:ext uri="{FF2B5EF4-FFF2-40B4-BE49-F238E27FC236}">
                <a16:creationId xmlns:a16="http://schemas.microsoft.com/office/drawing/2014/main" id="{7C343008-EFDB-4755-BB68-A3F762D28314}"/>
              </a:ext>
            </a:extLst>
          </p:cNvPr>
          <p:cNvPicPr>
            <a:picLocks noChangeAspect="1"/>
          </p:cNvPicPr>
          <p:nvPr userDrawn="1"/>
        </p:nvPicPr>
        <p:blipFill>
          <a:blip r:embed="rId4"/>
          <a:stretch>
            <a:fillRect/>
          </a:stretch>
        </p:blipFill>
        <p:spPr>
          <a:xfrm>
            <a:off x="10739788" y="216309"/>
            <a:ext cx="862277" cy="783343"/>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9" name="Picture 18">
            <a:extLst>
              <a:ext uri="{FF2B5EF4-FFF2-40B4-BE49-F238E27FC236}">
                <a16:creationId xmlns:a16="http://schemas.microsoft.com/office/drawing/2014/main" id="{9E95A189-1E8B-4A83-9532-32F667F4F541}"/>
              </a:ext>
            </a:extLst>
          </p:cNvPr>
          <p:cNvPicPr>
            <a:picLocks noChangeAspect="1"/>
          </p:cNvPicPr>
          <p:nvPr userDrawn="1"/>
        </p:nvPicPr>
        <p:blipFill>
          <a:blip r:embed="rId8"/>
          <a:stretch>
            <a:fillRect/>
          </a:stretch>
        </p:blipFill>
        <p:spPr>
          <a:xfrm>
            <a:off x="610994" y="3423407"/>
            <a:ext cx="2271756" cy="2288963"/>
          </a:xfrm>
          <a:prstGeom prst="rect">
            <a:avLst/>
          </a:prstGeom>
        </p:spPr>
      </p:pic>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3/8/2023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2C9CE5D-76BB-4813-8C87-EE00893C38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3/8/2023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1</a:t>
            </a:r>
            <a:endParaRPr lang="en-US" sz="3733" b="1" kern="0" dirty="0">
              <a:solidFill>
                <a:schemeClr val="tx1">
                  <a:lumMod val="75000"/>
                  <a:lumOff val="25000"/>
                </a:schemeClr>
              </a:solidFill>
              <a:cs typeface="Arial"/>
              <a:sym typeface="Arial"/>
            </a:endParaRP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2" name="Picture 1">
            <a:extLst>
              <a:ext uri="{FF2B5EF4-FFF2-40B4-BE49-F238E27FC236}">
                <a16:creationId xmlns:a16="http://schemas.microsoft.com/office/drawing/2014/main" id="{1AAC2F3E-5819-4232-9867-1FB96850C4EA}"/>
              </a:ext>
            </a:extLst>
          </p:cNvPr>
          <p:cNvPicPr>
            <a:picLocks noChangeAspect="1"/>
          </p:cNvPicPr>
          <p:nvPr/>
        </p:nvPicPr>
        <p:blipFill>
          <a:blip r:embed="rId3"/>
          <a:stretch>
            <a:fillRect/>
          </a:stretch>
        </p:blipFill>
        <p:spPr>
          <a:xfrm>
            <a:off x="721910" y="2526888"/>
            <a:ext cx="10748180" cy="2011854"/>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27FFB6-6243-45F8-9DF8-EC0B168A3920}"/>
              </a:ext>
            </a:extLst>
          </p:cNvPr>
          <p:cNvSpPr/>
          <p:nvPr/>
        </p:nvSpPr>
        <p:spPr>
          <a:xfrm>
            <a:off x="255437" y="1432724"/>
            <a:ext cx="11572100" cy="3785652"/>
          </a:xfrm>
          <a:prstGeom prst="rect">
            <a:avLst/>
          </a:prstGeom>
        </p:spPr>
        <p:txBody>
          <a:bodyPr wrap="square">
            <a:spAutoFit/>
          </a:bodyPr>
          <a:lstStyle/>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Một lúc sau, dê mẹ về.</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Nghe đúng tiếng mẹ, đàn dê con ra mở cửa và </a:t>
            </a:r>
            <a:r>
              <a:rPr lang="vi-VN" sz="4000" b="1" dirty="0">
                <a:latin typeface="Arial-Rounded" panose="020B0500000000000000" pitchFamily="34" charset="0"/>
                <a:ea typeface="Arial-Rounded" panose="020B0500000000000000" pitchFamily="34" charset="0"/>
                <a:cs typeface="Arial-Rounded" panose="020B0500000000000000" pitchFamily="34" charset="0"/>
              </a:rPr>
              <a:t>tíu tít </a:t>
            </a:r>
            <a:r>
              <a:rPr lang="vi-VN" sz="4000" dirty="0">
                <a:latin typeface="Arial-Rounded" panose="020B0500000000000000" pitchFamily="34" charset="0"/>
                <a:ea typeface="Arial-Rounded" panose="020B0500000000000000" pitchFamily="34" charset="0"/>
                <a:cs typeface="Arial-Rounded" panose="020B0500000000000000" pitchFamily="34" charset="0"/>
              </a:rPr>
              <a:t>khoe:</a:t>
            </a:r>
          </a:p>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 Lúc mẹ đi vắng, có tiếng gọi cửa, nhưng không phải giọng của mẹ nên chúng con không mở.</a:t>
            </a:r>
          </a:p>
          <a:p>
            <a:pPr indent="457200"/>
            <a:r>
              <a:rPr lang="vi-VN" sz="4000" dirty="0">
                <a:latin typeface="Arial-Rounded" panose="020B0500000000000000" pitchFamily="34" charset="0"/>
                <a:ea typeface="Arial-Rounded" panose="020B0500000000000000" pitchFamily="34" charset="0"/>
                <a:cs typeface="Arial-Rounded" panose="020B0500000000000000" pitchFamily="34" charset="0"/>
              </a:rPr>
              <a:t>Dê mẹ </a:t>
            </a:r>
            <a:r>
              <a:rPr lang="vi-VN" sz="4000" b="1" dirty="0">
                <a:latin typeface="Arial-Rounded" panose="020B0500000000000000" pitchFamily="34" charset="0"/>
                <a:ea typeface="Arial-Rounded" panose="020B0500000000000000" pitchFamily="34" charset="0"/>
                <a:cs typeface="Arial-Rounded" panose="020B0500000000000000" pitchFamily="34" charset="0"/>
              </a:rPr>
              <a:t>xoa đầu </a:t>
            </a:r>
            <a:r>
              <a:rPr lang="vi-VN" sz="4000" dirty="0">
                <a:latin typeface="Arial-Rounded" panose="020B0500000000000000" pitchFamily="34" charset="0"/>
                <a:ea typeface="Arial-Rounded" panose="020B0500000000000000" pitchFamily="34" charset="0"/>
                <a:cs typeface="Arial-Rounded" panose="020B0500000000000000" pitchFamily="34" charset="0"/>
              </a:rPr>
              <a:t>đàn con:</a:t>
            </a:r>
          </a:p>
          <a:p>
            <a:pPr indent="457200"/>
            <a:r>
              <a:rPr lang="vi-VN" sz="4000" dirty="0">
                <a:latin typeface="Arial-Rounded" panose="020B0500000000000000" pitchFamily="34" charset="0"/>
                <a:ea typeface="Arial-Rounded" panose="020B0500000000000000" pitchFamily="34" charset="0"/>
                <a:cs typeface="Arial-Rounded" panose="020B0500000000000000" pitchFamily="34" charset="0"/>
              </a:rPr>
              <a:t>- Các con ngoan lắm!</a:t>
            </a: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61021"/>
            <a:ext cx="748964" cy="1015663"/>
            <a:chOff x="255437" y="61021"/>
            <a:chExt cx="748964"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748964" cy="7078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28955" y="61021"/>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077919" y="251164"/>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6" name="Picture 15">
            <a:extLst>
              <a:ext uri="{FF2B5EF4-FFF2-40B4-BE49-F238E27FC236}">
                <a16:creationId xmlns:a16="http://schemas.microsoft.com/office/drawing/2014/main" id="{D8840D3E-2D59-4B8C-A10C-5F68DF15A68D}"/>
              </a:ext>
            </a:extLst>
          </p:cNvPr>
          <p:cNvPicPr>
            <a:picLocks noChangeAspect="1"/>
          </p:cNvPicPr>
          <p:nvPr/>
        </p:nvPicPr>
        <p:blipFill rotWithShape="1">
          <a:blip r:embed="rId2"/>
          <a:srcRect l="13976" t="11560" r="18072" b="22677"/>
          <a:stretch/>
        </p:blipFill>
        <p:spPr>
          <a:xfrm>
            <a:off x="232577" y="1482290"/>
            <a:ext cx="567559" cy="621437"/>
          </a:xfrm>
          <a:prstGeom prst="rect">
            <a:avLst/>
          </a:prstGeom>
        </p:spPr>
      </p:pic>
    </p:spTree>
    <p:extLst>
      <p:ext uri="{BB962C8B-B14F-4D97-AF65-F5344CB8AC3E}">
        <p14:creationId xmlns:p14="http://schemas.microsoft.com/office/powerpoint/2010/main" val="200339118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362">
                                          <p:stCondLst>
                                            <p:cond delay="0"/>
                                          </p:stCondLst>
                                        </p:cTn>
                                        <p:tgtEl>
                                          <p:spTgt spid="16"/>
                                        </p:tgtEl>
                                      </p:cBhvr>
                                    </p:animEffect>
                                    <p:anim calcmode="lin" valueType="num">
                                      <p:cBhvr>
                                        <p:cTn id="17" dur="113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16"/>
                                        </p:tgtEl>
                                        <p:attrNameLst>
                                          <p:attrName>ppt_y</p:attrName>
                                        </p:attrNameLst>
                                      </p:cBhvr>
                                      <p:tavLst>
                                        <p:tav tm="0" fmla="#ppt_y-sin(pi*$)/9">
                                          <p:val>
                                            <p:fltVal val="0"/>
                                          </p:val>
                                        </p:tav>
                                        <p:tav tm="100000">
                                          <p:val>
                                            <p:fltVal val="1"/>
                                          </p:val>
                                        </p:tav>
                                      </p:tavLst>
                                    </p:anim>
                                    <p:anim calcmode="lin" valueType="num">
                                      <p:cBhvr>
                                        <p:cTn id="20" dur="208" tmFilter="0, 0; 0.125,0.2665; 0.25,0.4; 0.375,0.465; 0.5,0.5;  0.625,0.535; 0.75,0.6; 0.875,0.7335; 1,1">
                                          <p:stCondLst>
                                            <p:cond delay="827"/>
                                          </p:stCondLst>
                                        </p:cTn>
                                        <p:tgtEl>
                                          <p:spTgt spid="16"/>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16"/>
                                        </p:tgtEl>
                                        <p:attrNameLst>
                                          <p:attrName>ppt_y</p:attrName>
                                        </p:attrNameLst>
                                      </p:cBhvr>
                                      <p:tavLst>
                                        <p:tav tm="0" fmla="#ppt_y-sin(pi*$)/81">
                                          <p:val>
                                            <p:fltVal val="0"/>
                                          </p:val>
                                        </p:tav>
                                        <p:tav tm="100000">
                                          <p:val>
                                            <p:fltVal val="1"/>
                                          </p:val>
                                        </p:tav>
                                      </p:tavLst>
                                    </p:anim>
                                    <p:animScale>
                                      <p:cBhvr>
                                        <p:cTn id="22" dur="16">
                                          <p:stCondLst>
                                            <p:cond delay="406"/>
                                          </p:stCondLst>
                                        </p:cTn>
                                        <p:tgtEl>
                                          <p:spTgt spid="16"/>
                                        </p:tgtEl>
                                      </p:cBhvr>
                                      <p:to x="100000" y="60000"/>
                                    </p:animScale>
                                    <p:animScale>
                                      <p:cBhvr>
                                        <p:cTn id="23" dur="104" decel="50000">
                                          <p:stCondLst>
                                            <p:cond delay="422"/>
                                          </p:stCondLst>
                                        </p:cTn>
                                        <p:tgtEl>
                                          <p:spTgt spid="16"/>
                                        </p:tgtEl>
                                      </p:cBhvr>
                                      <p:to x="100000" y="100000"/>
                                    </p:animScale>
                                    <p:animScale>
                                      <p:cBhvr>
                                        <p:cTn id="24" dur="16">
                                          <p:stCondLst>
                                            <p:cond delay="820"/>
                                          </p:stCondLst>
                                        </p:cTn>
                                        <p:tgtEl>
                                          <p:spTgt spid="16"/>
                                        </p:tgtEl>
                                      </p:cBhvr>
                                      <p:to x="100000" y="80000"/>
                                    </p:animScale>
                                    <p:animScale>
                                      <p:cBhvr>
                                        <p:cTn id="25" dur="104" decel="50000">
                                          <p:stCondLst>
                                            <p:cond delay="836"/>
                                          </p:stCondLst>
                                        </p:cTn>
                                        <p:tgtEl>
                                          <p:spTgt spid="16"/>
                                        </p:tgtEl>
                                      </p:cBhvr>
                                      <p:to x="100000" y="100000"/>
                                    </p:animScale>
                                    <p:animScale>
                                      <p:cBhvr>
                                        <p:cTn id="26" dur="16">
                                          <p:stCondLst>
                                            <p:cond delay="1026"/>
                                          </p:stCondLst>
                                        </p:cTn>
                                        <p:tgtEl>
                                          <p:spTgt spid="16"/>
                                        </p:tgtEl>
                                      </p:cBhvr>
                                      <p:to x="100000" y="90000"/>
                                    </p:animScale>
                                    <p:animScale>
                                      <p:cBhvr>
                                        <p:cTn id="27" dur="104" decel="50000">
                                          <p:stCondLst>
                                            <p:cond delay="1043"/>
                                          </p:stCondLst>
                                        </p:cTn>
                                        <p:tgtEl>
                                          <p:spTgt spid="16"/>
                                        </p:tgtEl>
                                      </p:cBhvr>
                                      <p:to x="100000" y="100000"/>
                                    </p:animScale>
                                    <p:animScale>
                                      <p:cBhvr>
                                        <p:cTn id="28" dur="16">
                                          <p:stCondLst>
                                            <p:cond delay="1130"/>
                                          </p:stCondLst>
                                        </p:cTn>
                                        <p:tgtEl>
                                          <p:spTgt spid="16"/>
                                        </p:tgtEl>
                                      </p:cBhvr>
                                      <p:to x="100000" y="95000"/>
                                    </p:animScale>
                                    <p:animScale>
                                      <p:cBhvr>
                                        <p:cTn id="29" dur="104" decel="50000">
                                          <p:stCondLst>
                                            <p:cond delay="1146"/>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7">
            <a:extLst>
              <a:ext uri="{FF2B5EF4-FFF2-40B4-BE49-F238E27FC236}">
                <a16:creationId xmlns:a16="http://schemas.microsoft.com/office/drawing/2014/main" id="{AE7F6AAF-BA0C-4215-A7E0-52BA1C6D0DCA}"/>
              </a:ext>
            </a:extLst>
          </p:cNvPr>
          <p:cNvSpPr/>
          <p:nvPr/>
        </p:nvSpPr>
        <p:spPr>
          <a:xfrm rot="5400000">
            <a:off x="2752421"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1" name="4">
            <a:extLst>
              <a:ext uri="{FF2B5EF4-FFF2-40B4-BE49-F238E27FC236}">
                <a16:creationId xmlns:a16="http://schemas.microsoft.com/office/drawing/2014/main" id="{E05C7B40-C70B-4B01-A0C5-0C8803FE4286}"/>
              </a:ext>
            </a:extLst>
          </p:cNvPr>
          <p:cNvSpPr/>
          <p:nvPr/>
        </p:nvSpPr>
        <p:spPr>
          <a:xfrm>
            <a:off x="1507255"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22" name="3">
            <a:extLst>
              <a:ext uri="{FF2B5EF4-FFF2-40B4-BE49-F238E27FC236}">
                <a16:creationId xmlns:a16="http://schemas.microsoft.com/office/drawing/2014/main" id="{7BD09D50-CBFB-4213-861F-69D524C8E088}"/>
              </a:ext>
            </a:extLst>
          </p:cNvPr>
          <p:cNvCxnSpPr/>
          <p:nvPr/>
        </p:nvCxnSpPr>
        <p:spPr>
          <a:xfrm>
            <a:off x="2385825"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23" name="Oval 18">
            <a:extLst>
              <a:ext uri="{FF2B5EF4-FFF2-40B4-BE49-F238E27FC236}">
                <a16:creationId xmlns:a16="http://schemas.microsoft.com/office/drawing/2014/main" id="{8A4357D9-E7E6-473A-939E-466B7CE907D0}"/>
              </a:ext>
            </a:extLst>
          </p:cNvPr>
          <p:cNvSpPr/>
          <p:nvPr/>
        </p:nvSpPr>
        <p:spPr>
          <a:xfrm>
            <a:off x="2879418"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000" dirty="0">
                <a:solidFill>
                  <a:srgbClr val="F77A08"/>
                </a:solidFill>
                <a:cs typeface="+mn-ea"/>
                <a:sym typeface="+mn-lt"/>
              </a:rPr>
              <a:t>1</a:t>
            </a:r>
            <a:endParaRPr kumimoji="0" lang="en-US" sz="5000" b="0" i="0" u="none" strike="noStrike" kern="1200" cap="none" spc="0" normalizeH="0" baseline="0" noProof="0" dirty="0">
              <a:ln>
                <a:noFill/>
              </a:ln>
              <a:solidFill>
                <a:srgbClr val="F77A08"/>
              </a:solidFill>
              <a:effectLst/>
              <a:uLnTx/>
              <a:uFillTx/>
              <a:cs typeface="+mn-ea"/>
              <a:sym typeface="+mn-lt"/>
            </a:endParaRPr>
          </a:p>
        </p:txBody>
      </p:sp>
      <p:sp>
        <p:nvSpPr>
          <p:cNvPr id="28" name="1">
            <a:extLst>
              <a:ext uri="{FF2B5EF4-FFF2-40B4-BE49-F238E27FC236}">
                <a16:creationId xmlns:a16="http://schemas.microsoft.com/office/drawing/2014/main" id="{628AC7BA-80C4-42AE-8AB9-B89B543895C7}"/>
              </a:ext>
            </a:extLst>
          </p:cNvPr>
          <p:cNvSpPr txBox="1"/>
          <p:nvPr/>
        </p:nvSpPr>
        <p:spPr>
          <a:xfrm>
            <a:off x="1577154" y="3572802"/>
            <a:ext cx="3371880" cy="1376531"/>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vi-VN" sz="3200" dirty="0">
                <a:latin typeface="Arial-Rounded" panose="020B0500000000000000" pitchFamily="34" charset="0"/>
                <a:ea typeface="Arial-Rounded" panose="020B0500000000000000" pitchFamily="34" charset="0"/>
                <a:cs typeface="Arial-Rounded" panose="020B0500000000000000" pitchFamily="34" charset="0"/>
                <a:sym typeface="Roboto Bold"/>
              </a:rPr>
              <a:t>cố ý nói giống tiếng của người khác</a:t>
            </a:r>
            <a:endParaRPr lang="en-US" altLang="zh-CN" sz="32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2">
            <a:extLst>
              <a:ext uri="{FF2B5EF4-FFF2-40B4-BE49-F238E27FC236}">
                <a16:creationId xmlns:a16="http://schemas.microsoft.com/office/drawing/2014/main" id="{74189760-D457-4611-98E2-DF155512FF34}"/>
              </a:ext>
            </a:extLst>
          </p:cNvPr>
          <p:cNvSpPr/>
          <p:nvPr/>
        </p:nvSpPr>
        <p:spPr>
          <a:xfrm>
            <a:off x="1940704" y="2620854"/>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30" name="Title 1">
            <a:extLst>
              <a:ext uri="{FF2B5EF4-FFF2-40B4-BE49-F238E27FC236}">
                <a16:creationId xmlns:a16="http://schemas.microsoft.com/office/drawing/2014/main" id="{6D4127F6-658F-4B3D-9CD6-F84FE5E4674D}"/>
              </a:ext>
            </a:extLst>
          </p:cNvPr>
          <p:cNvSpPr txBox="1">
            <a:spLocks/>
          </p:cNvSpPr>
          <p:nvPr/>
        </p:nvSpPr>
        <p:spPr>
          <a:xfrm>
            <a:off x="2160217" y="2669900"/>
            <a:ext cx="2139517"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r>
              <a:rPr kumimoji="0" lang="en-US" altLang="zh-CN"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giọng</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Oval 17">
            <a:extLst>
              <a:ext uri="{FF2B5EF4-FFF2-40B4-BE49-F238E27FC236}">
                <a16:creationId xmlns:a16="http://schemas.microsoft.com/office/drawing/2014/main" id="{D340D6CA-1AAF-4CAF-9EE5-AF7CFA6D56E0}"/>
              </a:ext>
            </a:extLst>
          </p:cNvPr>
          <p:cNvSpPr/>
          <p:nvPr/>
        </p:nvSpPr>
        <p:spPr>
          <a:xfrm rot="5400000">
            <a:off x="8418235"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0" name="4">
            <a:extLst>
              <a:ext uri="{FF2B5EF4-FFF2-40B4-BE49-F238E27FC236}">
                <a16:creationId xmlns:a16="http://schemas.microsoft.com/office/drawing/2014/main" id="{C3D3910B-C589-4000-B2FC-750D5B21F23E}"/>
              </a:ext>
            </a:extLst>
          </p:cNvPr>
          <p:cNvSpPr/>
          <p:nvPr/>
        </p:nvSpPr>
        <p:spPr>
          <a:xfrm>
            <a:off x="7173069"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11" name="3">
            <a:extLst>
              <a:ext uri="{FF2B5EF4-FFF2-40B4-BE49-F238E27FC236}">
                <a16:creationId xmlns:a16="http://schemas.microsoft.com/office/drawing/2014/main" id="{BF8B2276-681C-4DA1-97F4-932A833FB5C0}"/>
              </a:ext>
            </a:extLst>
          </p:cNvPr>
          <p:cNvCxnSpPr/>
          <p:nvPr/>
        </p:nvCxnSpPr>
        <p:spPr>
          <a:xfrm>
            <a:off x="8051639"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12" name="Oval 18">
            <a:extLst>
              <a:ext uri="{FF2B5EF4-FFF2-40B4-BE49-F238E27FC236}">
                <a16:creationId xmlns:a16="http://schemas.microsoft.com/office/drawing/2014/main" id="{FA9282E9-505E-427C-85F5-53BACA7134F9}"/>
              </a:ext>
            </a:extLst>
          </p:cNvPr>
          <p:cNvSpPr/>
          <p:nvPr/>
        </p:nvSpPr>
        <p:spPr>
          <a:xfrm>
            <a:off x="8545232"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77A08"/>
                </a:solidFill>
                <a:effectLst/>
                <a:uLnTx/>
                <a:uFillTx/>
                <a:cs typeface="+mn-ea"/>
                <a:sym typeface="+mn-lt"/>
              </a:rPr>
              <a:t>2</a:t>
            </a:r>
          </a:p>
        </p:txBody>
      </p:sp>
      <p:sp>
        <p:nvSpPr>
          <p:cNvPr id="13" name="1">
            <a:extLst>
              <a:ext uri="{FF2B5EF4-FFF2-40B4-BE49-F238E27FC236}">
                <a16:creationId xmlns:a16="http://schemas.microsoft.com/office/drawing/2014/main" id="{C877AC29-5166-4AFE-9A2B-37D5593C5EC9}"/>
              </a:ext>
            </a:extLst>
          </p:cNvPr>
          <p:cNvSpPr txBox="1"/>
          <p:nvPr/>
        </p:nvSpPr>
        <p:spPr>
          <a:xfrm>
            <a:off x="7242966" y="3540419"/>
            <a:ext cx="3371880" cy="1376531"/>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vi-VN" sz="3200" dirty="0">
                <a:latin typeface="Arial-Rounded" panose="020B0500000000000000" pitchFamily="34" charset="0"/>
                <a:ea typeface="Arial-Rounded" panose="020B0500000000000000" pitchFamily="34" charset="0"/>
                <a:cs typeface="Arial-Rounded" panose="020B0500000000000000" pitchFamily="34" charset="0"/>
                <a:sym typeface="Roboto Bold"/>
              </a:rPr>
              <a:t>tả tiếng nói cười liên tiếp không ngớt</a:t>
            </a:r>
            <a:endParaRPr lang="en-US" altLang="zh-CN" sz="32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2">
            <a:extLst>
              <a:ext uri="{FF2B5EF4-FFF2-40B4-BE49-F238E27FC236}">
                <a16:creationId xmlns:a16="http://schemas.microsoft.com/office/drawing/2014/main" id="{FB8624AF-6ED7-42E0-A514-CE743BE36EF6}"/>
              </a:ext>
            </a:extLst>
          </p:cNvPr>
          <p:cNvSpPr/>
          <p:nvPr/>
        </p:nvSpPr>
        <p:spPr>
          <a:xfrm>
            <a:off x="7606518" y="2620854"/>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15" name="Title 1">
            <a:extLst>
              <a:ext uri="{FF2B5EF4-FFF2-40B4-BE49-F238E27FC236}">
                <a16:creationId xmlns:a16="http://schemas.microsoft.com/office/drawing/2014/main" id="{778CB6BD-52DD-4D38-BC5C-AF1F5927332D}"/>
              </a:ext>
            </a:extLst>
          </p:cNvPr>
          <p:cNvSpPr txBox="1">
            <a:spLocks/>
          </p:cNvSpPr>
          <p:nvPr/>
        </p:nvSpPr>
        <p:spPr>
          <a:xfrm>
            <a:off x="8374671" y="2669900"/>
            <a:ext cx="1055079"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tíu</a:t>
            </a:r>
            <a:r>
              <a:rPr lang="en-US" sz="4000" b="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tít</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96195667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75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750"/>
                                        <p:tgtEl>
                                          <p:spTgt spid="21"/>
                                        </p:tgtEl>
                                      </p:cBhvr>
                                    </p:animEffect>
                                  </p:childTnLst>
                                </p:cTn>
                              </p:par>
                              <p:par>
                                <p:cTn id="11" presetID="5"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heckerboard(across)">
                                      <p:cBhvr>
                                        <p:cTn id="13" dur="750"/>
                                        <p:tgtEl>
                                          <p:spTgt spid="2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heckerboard(across)">
                                      <p:cBhvr>
                                        <p:cTn id="16" dur="750"/>
                                        <p:tgtEl>
                                          <p:spTgt spid="2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750"/>
                                        <p:tgtEl>
                                          <p:spTgt spid="2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75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750"/>
                                        <p:tgtEl>
                                          <p:spTgt spid="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75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750"/>
                                        <p:tgtEl>
                                          <p:spTgt spid="1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75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750"/>
                                        <p:tgtEl>
                                          <p:spTgt spid="14"/>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75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8" grpId="0" animBg="1"/>
      <p:bldP spid="29" grpId="0" animBg="1"/>
      <p:bldP spid="30" grpId="0"/>
      <p:bldP spid="9" grpId="0" animBg="1"/>
      <p:bldP spid="10" grpId="0" animBg="1"/>
      <p:bldP spid="12" grpId="0" animBg="1"/>
      <p:bldP spid="13" grpId="0" animBg="1"/>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a:extLst>
              <a:ext uri="{FF2B5EF4-FFF2-40B4-BE49-F238E27FC236}">
                <a16:creationId xmlns:a16="http://schemas.microsoft.com/office/drawing/2014/main" id="{D27FCAA5-0476-4702-AFEB-40A307B35649}"/>
              </a:ext>
            </a:extLst>
          </p:cNvPr>
          <p:cNvSpPr/>
          <p:nvPr/>
        </p:nvSpPr>
        <p:spPr>
          <a:xfrm>
            <a:off x="203201" y="185069"/>
            <a:ext cx="11744290" cy="5929296"/>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FA27FFB6-6243-45F8-9DF8-EC0B168A3920}"/>
              </a:ext>
            </a:extLst>
          </p:cNvPr>
          <p:cNvSpPr/>
          <p:nvPr/>
        </p:nvSpPr>
        <p:spPr>
          <a:xfrm>
            <a:off x="255437" y="952664"/>
            <a:ext cx="11572100" cy="5812040"/>
          </a:xfrm>
          <a:prstGeom prst="rect">
            <a:avLst/>
          </a:prstGeom>
        </p:spPr>
        <p:txBody>
          <a:bodyPr wrap="square">
            <a:spAutoFit/>
          </a:bodyPr>
          <a:lstStyle/>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Trong khu rừng nọ, có một đàn dê con sống cùng mẹ. Một hôm, trước khi đi </a:t>
            </a:r>
            <a:r>
              <a:rPr lang="vi-VN" sz="2600" b="1" dirty="0">
                <a:latin typeface="Arial-Rounded" panose="020B0500000000000000" pitchFamily="34" charset="0"/>
                <a:ea typeface="Arial-Rounded" panose="020B0500000000000000" pitchFamily="34" charset="0"/>
                <a:cs typeface="Arial-Rounded" panose="020B0500000000000000" pitchFamily="34" charset="0"/>
              </a:rPr>
              <a:t>kiếm cỏ</a:t>
            </a:r>
            <a:r>
              <a:rPr lang="vi-VN" sz="2600" dirty="0">
                <a:latin typeface="Arial-Rounded" panose="020B0500000000000000" pitchFamily="34" charset="0"/>
                <a:ea typeface="Arial-Rounded" panose="020B0500000000000000" pitchFamily="34" charset="0"/>
                <a:cs typeface="Arial-Rounded" panose="020B0500000000000000" pitchFamily="34" charset="0"/>
              </a:rPr>
              <a:t>, dê mẹ dặn con: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Ai đến gọi cửa, các con đừng mở nhé! Chỉ mở cửa khi nghe tiếng mẹ. </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Một con sói nấp gần đó. Đợi dê mẹ đi xa, nó </a:t>
            </a:r>
            <a:r>
              <a:rPr lang="vi-VN" sz="2600" b="1" dirty="0">
                <a:latin typeface="Arial-Rounded" panose="020B0500000000000000" pitchFamily="34" charset="0"/>
                <a:ea typeface="Arial-Rounded" panose="020B0500000000000000" pitchFamily="34" charset="0"/>
                <a:cs typeface="Arial-Rounded" panose="020B0500000000000000" pitchFamily="34" charset="0"/>
              </a:rPr>
              <a:t>gõ cửa </a:t>
            </a:r>
            <a:r>
              <a:rPr lang="vi-VN" sz="2600" dirty="0">
                <a:latin typeface="Arial-Rounded" panose="020B0500000000000000" pitchFamily="34" charset="0"/>
                <a:ea typeface="Arial-Rounded" panose="020B0500000000000000" pitchFamily="34" charset="0"/>
                <a:cs typeface="Arial-Rounded" panose="020B0500000000000000" pitchFamily="34" charset="0"/>
              </a:rPr>
              <a:t>và </a:t>
            </a:r>
            <a:r>
              <a:rPr lang="vi-VN" sz="2600" b="1" dirty="0">
                <a:latin typeface="Arial-Rounded" panose="020B0500000000000000" pitchFamily="34" charset="0"/>
                <a:ea typeface="Arial-Rounded" panose="020B0500000000000000" pitchFamily="34" charset="0"/>
                <a:cs typeface="Arial-Rounded" panose="020B0500000000000000" pitchFamily="34" charset="0"/>
              </a:rPr>
              <a:t>giả giọng </a:t>
            </a:r>
            <a:r>
              <a:rPr lang="vi-VN" sz="2600" dirty="0">
                <a:latin typeface="Arial-Rounded" panose="020B0500000000000000" pitchFamily="34" charset="0"/>
                <a:ea typeface="Arial-Rounded" panose="020B0500000000000000" pitchFamily="34" charset="0"/>
                <a:cs typeface="Arial-Rounded" panose="020B0500000000000000" pitchFamily="34" charset="0"/>
              </a:rPr>
              <a:t>dê mẹ.</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Nhớ lời dê mẹ, đàn dê con nói:</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 Không phải giọng mẹ. Không mở.</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Sói đành bỏ đi.</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Một lúc sau, dê mẹ về.</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Nghe đúng tiếng mẹ, đàn dê con ra mở cửa và </a:t>
            </a:r>
            <a:r>
              <a:rPr lang="vi-VN" sz="2600" b="1" dirty="0">
                <a:latin typeface="Arial-Rounded" panose="020B0500000000000000" pitchFamily="34" charset="0"/>
                <a:ea typeface="Arial-Rounded" panose="020B0500000000000000" pitchFamily="34" charset="0"/>
                <a:cs typeface="Arial-Rounded" panose="020B0500000000000000" pitchFamily="34" charset="0"/>
              </a:rPr>
              <a:t>tíu tít </a:t>
            </a:r>
            <a:r>
              <a:rPr lang="vi-VN" sz="2600" dirty="0">
                <a:latin typeface="Arial-Rounded" panose="020B0500000000000000" pitchFamily="34" charset="0"/>
                <a:ea typeface="Arial-Rounded" panose="020B0500000000000000" pitchFamily="34" charset="0"/>
                <a:cs typeface="Arial-Rounded" panose="020B0500000000000000" pitchFamily="34" charset="0"/>
              </a:rPr>
              <a:t>khoe:</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 Lúc mẹ đi vắng, có tiếng gọi cửa, nhưng không phải giọng của mẹ nên chúng con không mở.</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Dê mẹ </a:t>
            </a:r>
            <a:r>
              <a:rPr lang="vi-VN" sz="2600" b="1" dirty="0">
                <a:latin typeface="Arial-Rounded" panose="020B0500000000000000" pitchFamily="34" charset="0"/>
                <a:ea typeface="Arial-Rounded" panose="020B0500000000000000" pitchFamily="34" charset="0"/>
                <a:cs typeface="Arial-Rounded" panose="020B0500000000000000" pitchFamily="34" charset="0"/>
              </a:rPr>
              <a:t>xoa đầu </a:t>
            </a:r>
            <a:r>
              <a:rPr lang="vi-VN" sz="2600" dirty="0">
                <a:latin typeface="Arial-Rounded" panose="020B0500000000000000" pitchFamily="34" charset="0"/>
                <a:ea typeface="Arial-Rounded" panose="020B0500000000000000" pitchFamily="34" charset="0"/>
                <a:cs typeface="Arial-Rounded" panose="020B0500000000000000" pitchFamily="34" charset="0"/>
              </a:rPr>
              <a:t>đàn con:</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 Các con ngoan lắm!</a:t>
            </a:r>
          </a:p>
          <a:p>
            <a:pPr indent="3200400">
              <a:lnSpc>
                <a:spcPct val="150000"/>
              </a:lnSpc>
            </a:pP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heo </a:t>
            </a: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ruyện cổ Grim)</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61021"/>
            <a:ext cx="748964" cy="1015663"/>
            <a:chOff x="255437" y="61021"/>
            <a:chExt cx="748964"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748964" cy="7078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28955" y="61021"/>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077919" y="251164"/>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3530217" y="414395"/>
            <a:ext cx="4662771" cy="584775"/>
          </a:xfrm>
          <a:prstGeom prst="rect">
            <a:avLst/>
          </a:prstGeom>
          <a:noFill/>
        </p:spPr>
        <p:txBody>
          <a:bodyPr wrap="square">
            <a:spAutoFit/>
          </a:bodyPr>
          <a:lstStyle/>
          <a:p>
            <a:pPr indent="465138"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nhà</a:t>
            </a:r>
            <a:endParaRPr lang="en-US" sz="3200" dirty="0">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FBDF5213-6C5E-41B8-B969-00FBE757FFDF}"/>
              </a:ext>
            </a:extLst>
          </p:cNvPr>
          <p:cNvPicPr>
            <a:picLocks noChangeAspect="1"/>
          </p:cNvPicPr>
          <p:nvPr/>
        </p:nvPicPr>
        <p:blipFill rotWithShape="1">
          <a:blip r:embed="rId2"/>
          <a:srcRect l="20762" t="12636" r="18835" b="29239"/>
          <a:stretch/>
        </p:blipFill>
        <p:spPr>
          <a:xfrm>
            <a:off x="268665" y="918374"/>
            <a:ext cx="504497" cy="549267"/>
          </a:xfrm>
          <a:prstGeom prst="rect">
            <a:avLst/>
          </a:prstGeom>
        </p:spPr>
      </p:pic>
      <p:pic>
        <p:nvPicPr>
          <p:cNvPr id="15" name="Picture 14">
            <a:extLst>
              <a:ext uri="{FF2B5EF4-FFF2-40B4-BE49-F238E27FC236}">
                <a16:creationId xmlns:a16="http://schemas.microsoft.com/office/drawing/2014/main" id="{A40D9E19-ADF4-4530-BB2F-C8380BF8E910}"/>
              </a:ext>
            </a:extLst>
          </p:cNvPr>
          <p:cNvPicPr>
            <a:picLocks noChangeAspect="1"/>
          </p:cNvPicPr>
          <p:nvPr/>
        </p:nvPicPr>
        <p:blipFill rotWithShape="1">
          <a:blip r:embed="rId3"/>
          <a:srcRect l="19799" t="15984" r="19799" b="25890"/>
          <a:stretch/>
        </p:blipFill>
        <p:spPr>
          <a:xfrm>
            <a:off x="266867" y="2153568"/>
            <a:ext cx="504497" cy="549268"/>
          </a:xfrm>
          <a:prstGeom prst="rect">
            <a:avLst/>
          </a:prstGeom>
        </p:spPr>
      </p:pic>
      <p:pic>
        <p:nvPicPr>
          <p:cNvPr id="16" name="Picture 15">
            <a:extLst>
              <a:ext uri="{FF2B5EF4-FFF2-40B4-BE49-F238E27FC236}">
                <a16:creationId xmlns:a16="http://schemas.microsoft.com/office/drawing/2014/main" id="{D8840D3E-2D59-4B8C-A10C-5F68DF15A68D}"/>
              </a:ext>
            </a:extLst>
          </p:cNvPr>
          <p:cNvPicPr>
            <a:picLocks noChangeAspect="1"/>
          </p:cNvPicPr>
          <p:nvPr/>
        </p:nvPicPr>
        <p:blipFill rotWithShape="1">
          <a:blip r:embed="rId4"/>
          <a:srcRect l="13976" t="11560" r="18072" b="22677"/>
          <a:stretch/>
        </p:blipFill>
        <p:spPr>
          <a:xfrm>
            <a:off x="232577" y="3665420"/>
            <a:ext cx="567559" cy="621437"/>
          </a:xfrm>
          <a:prstGeom prst="rect">
            <a:avLst/>
          </a:prstGeom>
        </p:spPr>
      </p:pic>
    </p:spTree>
    <p:extLst>
      <p:ext uri="{BB962C8B-B14F-4D97-AF65-F5344CB8AC3E}">
        <p14:creationId xmlns:p14="http://schemas.microsoft.com/office/powerpoint/2010/main" val="48712724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6"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362">
                                          <p:stCondLst>
                                            <p:cond delay="0"/>
                                          </p:stCondLst>
                                        </p:cTn>
                                        <p:tgtEl>
                                          <p:spTgt spid="12"/>
                                        </p:tgtEl>
                                      </p:cBhvr>
                                    </p:animEffect>
                                    <p:anim calcmode="lin" valueType="num">
                                      <p:cBhvr>
                                        <p:cTn id="20"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3"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5" dur="16">
                                          <p:stCondLst>
                                            <p:cond delay="406"/>
                                          </p:stCondLst>
                                        </p:cTn>
                                        <p:tgtEl>
                                          <p:spTgt spid="12"/>
                                        </p:tgtEl>
                                      </p:cBhvr>
                                      <p:to x="100000" y="60000"/>
                                    </p:animScale>
                                    <p:animScale>
                                      <p:cBhvr>
                                        <p:cTn id="26" dur="104" decel="50000">
                                          <p:stCondLst>
                                            <p:cond delay="422"/>
                                          </p:stCondLst>
                                        </p:cTn>
                                        <p:tgtEl>
                                          <p:spTgt spid="12"/>
                                        </p:tgtEl>
                                      </p:cBhvr>
                                      <p:to x="100000" y="100000"/>
                                    </p:animScale>
                                    <p:animScale>
                                      <p:cBhvr>
                                        <p:cTn id="27" dur="16">
                                          <p:stCondLst>
                                            <p:cond delay="820"/>
                                          </p:stCondLst>
                                        </p:cTn>
                                        <p:tgtEl>
                                          <p:spTgt spid="12"/>
                                        </p:tgtEl>
                                      </p:cBhvr>
                                      <p:to x="100000" y="80000"/>
                                    </p:animScale>
                                    <p:animScale>
                                      <p:cBhvr>
                                        <p:cTn id="28" dur="104" decel="50000">
                                          <p:stCondLst>
                                            <p:cond delay="836"/>
                                          </p:stCondLst>
                                        </p:cTn>
                                        <p:tgtEl>
                                          <p:spTgt spid="12"/>
                                        </p:tgtEl>
                                      </p:cBhvr>
                                      <p:to x="100000" y="100000"/>
                                    </p:animScale>
                                    <p:animScale>
                                      <p:cBhvr>
                                        <p:cTn id="29" dur="16">
                                          <p:stCondLst>
                                            <p:cond delay="1026"/>
                                          </p:stCondLst>
                                        </p:cTn>
                                        <p:tgtEl>
                                          <p:spTgt spid="12"/>
                                        </p:tgtEl>
                                      </p:cBhvr>
                                      <p:to x="100000" y="90000"/>
                                    </p:animScale>
                                    <p:animScale>
                                      <p:cBhvr>
                                        <p:cTn id="30" dur="104" decel="50000">
                                          <p:stCondLst>
                                            <p:cond delay="1043"/>
                                          </p:stCondLst>
                                        </p:cTn>
                                        <p:tgtEl>
                                          <p:spTgt spid="12"/>
                                        </p:tgtEl>
                                      </p:cBhvr>
                                      <p:to x="100000" y="100000"/>
                                    </p:animScale>
                                    <p:animScale>
                                      <p:cBhvr>
                                        <p:cTn id="31" dur="16">
                                          <p:stCondLst>
                                            <p:cond delay="1130"/>
                                          </p:stCondLst>
                                        </p:cTn>
                                        <p:tgtEl>
                                          <p:spTgt spid="12"/>
                                        </p:tgtEl>
                                      </p:cBhvr>
                                      <p:to x="100000" y="95000"/>
                                    </p:animScale>
                                    <p:animScale>
                                      <p:cBhvr>
                                        <p:cTn id="32" dur="104" decel="50000">
                                          <p:stCondLst>
                                            <p:cond delay="1146"/>
                                          </p:stCondLst>
                                        </p:cTn>
                                        <p:tgtEl>
                                          <p:spTgt spid="12"/>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362">
                                          <p:stCondLst>
                                            <p:cond delay="0"/>
                                          </p:stCondLst>
                                        </p:cTn>
                                        <p:tgtEl>
                                          <p:spTgt spid="15"/>
                                        </p:tgtEl>
                                      </p:cBhvr>
                                    </p:animEffect>
                                    <p:anim calcmode="lin" valueType="num">
                                      <p:cBhvr>
                                        <p:cTn id="36"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39" dur="208" tmFilter="0, 0; 0.125,0.2665; 0.25,0.4; 0.375,0.465; 0.5,0.5;  0.625,0.535; 0.75,0.6; 0.875,0.7335; 1,1">
                                          <p:stCondLst>
                                            <p:cond delay="827"/>
                                          </p:stCondLst>
                                        </p:cTn>
                                        <p:tgtEl>
                                          <p:spTgt spid="15"/>
                                        </p:tgtEl>
                                        <p:attrNameLst>
                                          <p:attrName>ppt_y</p:attrName>
                                        </p:attrNameLst>
                                      </p:cBhvr>
                                      <p:tavLst>
                                        <p:tav tm="0" fmla="#ppt_y-sin(pi*$)/27">
                                          <p:val>
                                            <p:fltVal val="0"/>
                                          </p:val>
                                        </p:tav>
                                        <p:tav tm="100000">
                                          <p:val>
                                            <p:fltVal val="1"/>
                                          </p:val>
                                        </p:tav>
                                      </p:tavLst>
                                    </p:anim>
                                    <p:anim calcmode="lin" valueType="num">
                                      <p:cBhvr>
                                        <p:cTn id="40"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41" dur="16">
                                          <p:stCondLst>
                                            <p:cond delay="406"/>
                                          </p:stCondLst>
                                        </p:cTn>
                                        <p:tgtEl>
                                          <p:spTgt spid="15"/>
                                        </p:tgtEl>
                                      </p:cBhvr>
                                      <p:to x="100000" y="60000"/>
                                    </p:animScale>
                                    <p:animScale>
                                      <p:cBhvr>
                                        <p:cTn id="42" dur="104" decel="50000">
                                          <p:stCondLst>
                                            <p:cond delay="422"/>
                                          </p:stCondLst>
                                        </p:cTn>
                                        <p:tgtEl>
                                          <p:spTgt spid="15"/>
                                        </p:tgtEl>
                                      </p:cBhvr>
                                      <p:to x="100000" y="100000"/>
                                    </p:animScale>
                                    <p:animScale>
                                      <p:cBhvr>
                                        <p:cTn id="43" dur="16">
                                          <p:stCondLst>
                                            <p:cond delay="820"/>
                                          </p:stCondLst>
                                        </p:cTn>
                                        <p:tgtEl>
                                          <p:spTgt spid="15"/>
                                        </p:tgtEl>
                                      </p:cBhvr>
                                      <p:to x="100000" y="80000"/>
                                    </p:animScale>
                                    <p:animScale>
                                      <p:cBhvr>
                                        <p:cTn id="44" dur="104" decel="50000">
                                          <p:stCondLst>
                                            <p:cond delay="836"/>
                                          </p:stCondLst>
                                        </p:cTn>
                                        <p:tgtEl>
                                          <p:spTgt spid="15"/>
                                        </p:tgtEl>
                                      </p:cBhvr>
                                      <p:to x="100000" y="100000"/>
                                    </p:animScale>
                                    <p:animScale>
                                      <p:cBhvr>
                                        <p:cTn id="45" dur="16">
                                          <p:stCondLst>
                                            <p:cond delay="1026"/>
                                          </p:stCondLst>
                                        </p:cTn>
                                        <p:tgtEl>
                                          <p:spTgt spid="15"/>
                                        </p:tgtEl>
                                      </p:cBhvr>
                                      <p:to x="100000" y="90000"/>
                                    </p:animScale>
                                    <p:animScale>
                                      <p:cBhvr>
                                        <p:cTn id="46" dur="104" decel="50000">
                                          <p:stCondLst>
                                            <p:cond delay="1043"/>
                                          </p:stCondLst>
                                        </p:cTn>
                                        <p:tgtEl>
                                          <p:spTgt spid="15"/>
                                        </p:tgtEl>
                                      </p:cBhvr>
                                      <p:to x="100000" y="100000"/>
                                    </p:animScale>
                                    <p:animScale>
                                      <p:cBhvr>
                                        <p:cTn id="47" dur="16">
                                          <p:stCondLst>
                                            <p:cond delay="1130"/>
                                          </p:stCondLst>
                                        </p:cTn>
                                        <p:tgtEl>
                                          <p:spTgt spid="15"/>
                                        </p:tgtEl>
                                      </p:cBhvr>
                                      <p:to x="100000" y="95000"/>
                                    </p:animScale>
                                    <p:animScale>
                                      <p:cBhvr>
                                        <p:cTn id="48" dur="104" decel="50000">
                                          <p:stCondLst>
                                            <p:cond delay="1146"/>
                                          </p:stCondLst>
                                        </p:cTn>
                                        <p:tgtEl>
                                          <p:spTgt spid="15"/>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362">
                                          <p:stCondLst>
                                            <p:cond delay="0"/>
                                          </p:stCondLst>
                                        </p:cTn>
                                        <p:tgtEl>
                                          <p:spTgt spid="16"/>
                                        </p:tgtEl>
                                      </p:cBhvr>
                                    </p:animEffect>
                                    <p:anim calcmode="lin" valueType="num">
                                      <p:cBhvr>
                                        <p:cTn id="52" dur="113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415"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415" tmFilter="0, 0; 0.125,0.2665; 0.25,0.4; 0.375,0.465; 0.5,0.5;  0.625,0.535; 0.75,0.6; 0.875,0.7335; 1,1">
                                          <p:stCondLst>
                                            <p:cond delay="415"/>
                                          </p:stCondLst>
                                        </p:cTn>
                                        <p:tgtEl>
                                          <p:spTgt spid="16"/>
                                        </p:tgtEl>
                                        <p:attrNameLst>
                                          <p:attrName>ppt_y</p:attrName>
                                        </p:attrNameLst>
                                      </p:cBhvr>
                                      <p:tavLst>
                                        <p:tav tm="0" fmla="#ppt_y-sin(pi*$)/9">
                                          <p:val>
                                            <p:fltVal val="0"/>
                                          </p:val>
                                        </p:tav>
                                        <p:tav tm="100000">
                                          <p:val>
                                            <p:fltVal val="1"/>
                                          </p:val>
                                        </p:tav>
                                      </p:tavLst>
                                    </p:anim>
                                    <p:anim calcmode="lin" valueType="num">
                                      <p:cBhvr>
                                        <p:cTn id="55" dur="208" tmFilter="0, 0; 0.125,0.2665; 0.25,0.4; 0.375,0.465; 0.5,0.5;  0.625,0.535; 0.75,0.6; 0.875,0.7335; 1,1">
                                          <p:stCondLst>
                                            <p:cond delay="827"/>
                                          </p:stCondLst>
                                        </p:cTn>
                                        <p:tgtEl>
                                          <p:spTgt spid="16"/>
                                        </p:tgtEl>
                                        <p:attrNameLst>
                                          <p:attrName>ppt_y</p:attrName>
                                        </p:attrNameLst>
                                      </p:cBhvr>
                                      <p:tavLst>
                                        <p:tav tm="0" fmla="#ppt_y-sin(pi*$)/27">
                                          <p:val>
                                            <p:fltVal val="0"/>
                                          </p:val>
                                        </p:tav>
                                        <p:tav tm="100000">
                                          <p:val>
                                            <p:fltVal val="1"/>
                                          </p:val>
                                        </p:tav>
                                      </p:tavLst>
                                    </p:anim>
                                    <p:anim calcmode="lin" valueType="num">
                                      <p:cBhvr>
                                        <p:cTn id="56" dur="103" tmFilter="0, 0; 0.125,0.2665; 0.25,0.4; 0.375,0.465; 0.5,0.5;  0.625,0.535; 0.75,0.6; 0.875,0.7335; 1,1">
                                          <p:stCondLst>
                                            <p:cond delay="1035"/>
                                          </p:stCondLst>
                                        </p:cTn>
                                        <p:tgtEl>
                                          <p:spTgt spid="16"/>
                                        </p:tgtEl>
                                        <p:attrNameLst>
                                          <p:attrName>ppt_y</p:attrName>
                                        </p:attrNameLst>
                                      </p:cBhvr>
                                      <p:tavLst>
                                        <p:tav tm="0" fmla="#ppt_y-sin(pi*$)/81">
                                          <p:val>
                                            <p:fltVal val="0"/>
                                          </p:val>
                                        </p:tav>
                                        <p:tav tm="100000">
                                          <p:val>
                                            <p:fltVal val="1"/>
                                          </p:val>
                                        </p:tav>
                                      </p:tavLst>
                                    </p:anim>
                                    <p:animScale>
                                      <p:cBhvr>
                                        <p:cTn id="57" dur="16">
                                          <p:stCondLst>
                                            <p:cond delay="406"/>
                                          </p:stCondLst>
                                        </p:cTn>
                                        <p:tgtEl>
                                          <p:spTgt spid="16"/>
                                        </p:tgtEl>
                                      </p:cBhvr>
                                      <p:to x="100000" y="60000"/>
                                    </p:animScale>
                                    <p:animScale>
                                      <p:cBhvr>
                                        <p:cTn id="58" dur="104" decel="50000">
                                          <p:stCondLst>
                                            <p:cond delay="422"/>
                                          </p:stCondLst>
                                        </p:cTn>
                                        <p:tgtEl>
                                          <p:spTgt spid="16"/>
                                        </p:tgtEl>
                                      </p:cBhvr>
                                      <p:to x="100000" y="100000"/>
                                    </p:animScale>
                                    <p:animScale>
                                      <p:cBhvr>
                                        <p:cTn id="59" dur="16">
                                          <p:stCondLst>
                                            <p:cond delay="820"/>
                                          </p:stCondLst>
                                        </p:cTn>
                                        <p:tgtEl>
                                          <p:spTgt spid="16"/>
                                        </p:tgtEl>
                                      </p:cBhvr>
                                      <p:to x="100000" y="80000"/>
                                    </p:animScale>
                                    <p:animScale>
                                      <p:cBhvr>
                                        <p:cTn id="60" dur="104" decel="50000">
                                          <p:stCondLst>
                                            <p:cond delay="836"/>
                                          </p:stCondLst>
                                        </p:cTn>
                                        <p:tgtEl>
                                          <p:spTgt spid="16"/>
                                        </p:tgtEl>
                                      </p:cBhvr>
                                      <p:to x="100000" y="100000"/>
                                    </p:animScale>
                                    <p:animScale>
                                      <p:cBhvr>
                                        <p:cTn id="61" dur="16">
                                          <p:stCondLst>
                                            <p:cond delay="1026"/>
                                          </p:stCondLst>
                                        </p:cTn>
                                        <p:tgtEl>
                                          <p:spTgt spid="16"/>
                                        </p:tgtEl>
                                      </p:cBhvr>
                                      <p:to x="100000" y="90000"/>
                                    </p:animScale>
                                    <p:animScale>
                                      <p:cBhvr>
                                        <p:cTn id="62" dur="104" decel="50000">
                                          <p:stCondLst>
                                            <p:cond delay="1043"/>
                                          </p:stCondLst>
                                        </p:cTn>
                                        <p:tgtEl>
                                          <p:spTgt spid="16"/>
                                        </p:tgtEl>
                                      </p:cBhvr>
                                      <p:to x="100000" y="100000"/>
                                    </p:animScale>
                                    <p:animScale>
                                      <p:cBhvr>
                                        <p:cTn id="63" dur="16">
                                          <p:stCondLst>
                                            <p:cond delay="1130"/>
                                          </p:stCondLst>
                                        </p:cTn>
                                        <p:tgtEl>
                                          <p:spTgt spid="16"/>
                                        </p:tgtEl>
                                      </p:cBhvr>
                                      <p:to x="100000" y="95000"/>
                                    </p:animScale>
                                    <p:animScale>
                                      <p:cBhvr>
                                        <p:cTn id="64" dur="104" decel="50000">
                                          <p:stCondLst>
                                            <p:cond delay="1146"/>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2" name="Picture 1">
            <a:extLst>
              <a:ext uri="{FF2B5EF4-FFF2-40B4-BE49-F238E27FC236}">
                <a16:creationId xmlns:a16="http://schemas.microsoft.com/office/drawing/2014/main" id="{1AAC2F3E-5819-4232-9867-1FB96850C4EA}"/>
              </a:ext>
            </a:extLst>
          </p:cNvPr>
          <p:cNvPicPr>
            <a:picLocks noChangeAspect="1"/>
          </p:cNvPicPr>
          <p:nvPr/>
        </p:nvPicPr>
        <p:blipFill>
          <a:blip r:embed="rId3"/>
          <a:stretch>
            <a:fillRect/>
          </a:stretch>
        </p:blipFill>
        <p:spPr>
          <a:xfrm>
            <a:off x="721910" y="2526888"/>
            <a:ext cx="10748180" cy="2011854"/>
          </a:xfrm>
          <a:prstGeom prst="rect">
            <a:avLst/>
          </a:prstGeom>
        </p:spPr>
      </p:pic>
    </p:spTree>
    <p:extLst>
      <p:ext uri="{BB962C8B-B14F-4D97-AF65-F5344CB8AC3E}">
        <p14:creationId xmlns:p14="http://schemas.microsoft.com/office/powerpoint/2010/main" val="172841045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id="{45DD04BB-D618-450C-8EC6-2C870B6C6B32}"/>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369746896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a:extLst>
              <a:ext uri="{FF2B5EF4-FFF2-40B4-BE49-F238E27FC236}">
                <a16:creationId xmlns:a16="http://schemas.microsoft.com/office/drawing/2014/main" id="{8D0B8D07-FB53-4CFD-8FBA-6A5AD171371B}"/>
              </a:ext>
            </a:extLst>
          </p:cNvPr>
          <p:cNvSpPr/>
          <p:nvPr/>
        </p:nvSpPr>
        <p:spPr>
          <a:xfrm>
            <a:off x="203201" y="185069"/>
            <a:ext cx="11744290" cy="5929296"/>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D2EB237D-4CA5-41B2-B5D9-9C733195E02C}"/>
              </a:ext>
            </a:extLst>
          </p:cNvPr>
          <p:cNvSpPr/>
          <p:nvPr/>
        </p:nvSpPr>
        <p:spPr>
          <a:xfrm>
            <a:off x="300680" y="185069"/>
            <a:ext cx="1223741" cy="646331"/>
          </a:xfrm>
          <a:prstGeom prst="rect">
            <a:avLst/>
          </a:prstGeom>
        </p:spPr>
        <p:txBody>
          <a:bodyPr wrap="square">
            <a:spAutoFit/>
          </a:bodyPr>
          <a:lstStyle/>
          <a:p>
            <a:r>
              <a:rPr lang="en-US" altLang="zh-CN" sz="36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E69BFD84-C886-4F4B-BE9D-C9C4A84731FE}"/>
              </a:ext>
            </a:extLst>
          </p:cNvPr>
          <p:cNvSpPr/>
          <p:nvPr/>
        </p:nvSpPr>
        <p:spPr>
          <a:xfrm>
            <a:off x="84083" y="774002"/>
            <a:ext cx="1513489" cy="114189"/>
          </a:xfrm>
          <a:prstGeom prst="rect">
            <a:avLst/>
          </a:prstGeom>
          <a:solidFill>
            <a:srgbClr val="00C0F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8726D9-B73B-4770-9206-10F70C060401}"/>
              </a:ext>
            </a:extLst>
          </p:cNvPr>
          <p:cNvSpPr/>
          <p:nvPr/>
        </p:nvSpPr>
        <p:spPr>
          <a:xfrm>
            <a:off x="255437" y="918374"/>
            <a:ext cx="11572100" cy="5812040"/>
          </a:xfrm>
          <a:prstGeom prst="rect">
            <a:avLst/>
          </a:prstGeom>
        </p:spPr>
        <p:txBody>
          <a:bodyPr wrap="square">
            <a:spAutoFit/>
          </a:bodyPr>
          <a:lstStyle/>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Trong khu rừng nọ, có một đàn dê con sống cùng mẹ. Một hôm, trước khi đi kiếm cỏ, dê mẹ dặn con:</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Ai đến gọi cửa, các con đừng mở nhé! Chỉ mở cửa khi nghe tiếng mẹ. </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Một con sói nấp gần đó. Đợi dê mẹ đi xa, nó gõ cửa và giả giọng dê mẹ.</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Nhớ lời dê mẹ, đàn dê con nói:</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 Không phải giọng mẹ. Không mở.</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Sói đành bỏ đi.</a:t>
            </a:r>
          </a:p>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Một lúc sau, dê mẹ về.</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Nghe đúng tiếng mẹ, đàn dê con ra mở cửa và tíu tít khoe:</a:t>
            </a:r>
          </a:p>
          <a:p>
            <a:pPr indent="457200" algn="just"/>
            <a:r>
              <a:rPr lang="vi-VN" sz="2600" dirty="0">
                <a:latin typeface="Arial-Rounded" panose="020B0500000000000000" pitchFamily="34" charset="0"/>
                <a:ea typeface="Arial-Rounded" panose="020B0500000000000000" pitchFamily="34" charset="0"/>
                <a:cs typeface="Arial-Rounded" panose="020B0500000000000000" pitchFamily="34" charset="0"/>
              </a:rPr>
              <a:t>- Lúc mẹ đi vắng, có tiếng gọi cửa, nhưng không phải giọng của mẹ nên chúng con không mở.</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Dê mẹ xoa đầu đàn con:</a:t>
            </a:r>
          </a:p>
          <a:p>
            <a:pPr indent="457200"/>
            <a:r>
              <a:rPr lang="vi-VN" sz="2600" dirty="0">
                <a:latin typeface="Arial-Rounded" panose="020B0500000000000000" pitchFamily="34" charset="0"/>
                <a:ea typeface="Arial-Rounded" panose="020B0500000000000000" pitchFamily="34" charset="0"/>
                <a:cs typeface="Arial-Rounded" panose="020B0500000000000000" pitchFamily="34" charset="0"/>
              </a:rPr>
              <a:t>- Các con ngoan lắm!</a:t>
            </a:r>
          </a:p>
          <a:p>
            <a:pPr indent="3200400">
              <a:lnSpc>
                <a:spcPct val="150000"/>
              </a:lnSpc>
            </a:pP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heo </a:t>
            </a:r>
            <a:r>
              <a:rPr lang="en-US"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6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ruyện cổ Grim)</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53F84A45-6E68-4E02-9C74-68FA04831D1E}"/>
              </a:ext>
            </a:extLst>
          </p:cNvPr>
          <p:cNvSpPr txBox="1"/>
          <p:nvPr/>
        </p:nvSpPr>
        <p:spPr>
          <a:xfrm>
            <a:off x="3530217" y="437255"/>
            <a:ext cx="4662771" cy="584775"/>
          </a:xfrm>
          <a:prstGeom prst="rect">
            <a:avLst/>
          </a:prstGeom>
          <a:noFill/>
        </p:spPr>
        <p:txBody>
          <a:bodyPr wrap="square">
            <a:spAutoFit/>
          </a:bodyPr>
          <a:lstStyle/>
          <a:p>
            <a:pPr indent="465138"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nhà</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522229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a. Dê mẹ dặn dê con chỉ được mở cửa khi nào?</a:t>
            </a:r>
          </a:p>
        </p:txBody>
      </p:sp>
      <p:sp>
        <p:nvSpPr>
          <p:cNvPr id="8" name="8">
            <a:extLst>
              <a:ext uri="{FF2B5EF4-FFF2-40B4-BE49-F238E27FC236}">
                <a16:creationId xmlns:a16="http://schemas.microsoft.com/office/drawing/2014/main" id="{AD647044-AC2B-4538-AA70-5CF3E48307D8}"/>
              </a:ext>
            </a:extLst>
          </p:cNvPr>
          <p:cNvSpPr/>
          <p:nvPr/>
        </p:nvSpPr>
        <p:spPr>
          <a:xfrm>
            <a:off x="1209752" y="2949261"/>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Dê mẹ dặn dê con chỉ được mở cửa khi nghe tiếng mẹ.</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3095194"/>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3" name="Picture 12">
            <a:extLst>
              <a:ext uri="{FF2B5EF4-FFF2-40B4-BE49-F238E27FC236}">
                <a16:creationId xmlns:a16="http://schemas.microsoft.com/office/drawing/2014/main" id="{DDBA69A3-DED0-4DF7-AA2C-7364F3D7BD87}"/>
              </a:ext>
            </a:extLst>
          </p:cNvPr>
          <p:cNvPicPr>
            <a:picLocks noChangeAspect="1"/>
          </p:cNvPicPr>
          <p:nvPr/>
        </p:nvPicPr>
        <p:blipFill>
          <a:blip r:embed="rId2"/>
          <a:srcRect l="3508" t="1503" r="53347" b="54420"/>
          <a:stretch>
            <a:fillRect/>
          </a:stretch>
        </p:blipFill>
        <p:spPr>
          <a:xfrm>
            <a:off x="8846820" y="3748619"/>
            <a:ext cx="3008201" cy="2904643"/>
          </a:xfrm>
          <a:prstGeom prst="ellipse">
            <a:avLst/>
          </a:prstGeom>
          <a:effectLst>
            <a:glow rad="101600">
              <a:srgbClr val="9BE7FF">
                <a:alpha val="60000"/>
              </a:srgbClr>
            </a:glow>
          </a:effectLst>
        </p:spPr>
      </p:pic>
    </p:spTree>
    <p:extLst>
      <p:ext uri="{BB962C8B-B14F-4D97-AF65-F5344CB8AC3E}">
        <p14:creationId xmlns:p14="http://schemas.microsoft.com/office/powerpoint/2010/main" val="34171723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923330"/>
          </a:xfrm>
          <a:prstGeom prst="rect">
            <a:avLst/>
          </a:prstGeom>
        </p:spPr>
        <p:txBody>
          <a:bodyPr wrap="square">
            <a:spAutoFit/>
          </a:bodyPr>
          <a:lstStyle/>
          <a:p>
            <a:pPr algn="just"/>
            <a:r>
              <a:rPr lang="vi-VN" sz="5400" b="1"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b. Sói làm gì khi dê mẹ vừa đi xa?</a:t>
            </a:r>
          </a:p>
        </p:txBody>
      </p:sp>
      <p:sp>
        <p:nvSpPr>
          <p:cNvPr id="8" name="8">
            <a:extLst>
              <a:ext uri="{FF2B5EF4-FFF2-40B4-BE49-F238E27FC236}">
                <a16:creationId xmlns:a16="http://schemas.microsoft.com/office/drawing/2014/main" id="{AD647044-AC2B-4538-AA70-5CF3E48307D8}"/>
              </a:ext>
            </a:extLst>
          </p:cNvPr>
          <p:cNvSpPr/>
          <p:nvPr/>
        </p:nvSpPr>
        <p:spPr>
          <a:xfrm>
            <a:off x="1209752" y="2137731"/>
            <a:ext cx="10529963"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Khi dê mẹ vừa đi xa, sói liền gõ cửa và giả giọng dê mẹ.</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283664"/>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0" name="Picture 9">
            <a:extLst>
              <a:ext uri="{FF2B5EF4-FFF2-40B4-BE49-F238E27FC236}">
                <a16:creationId xmlns:a16="http://schemas.microsoft.com/office/drawing/2014/main" id="{9CE051F5-BB96-44A4-89A2-FD6EB133173D}"/>
              </a:ext>
            </a:extLst>
          </p:cNvPr>
          <p:cNvPicPr>
            <a:picLocks noChangeAspect="1"/>
          </p:cNvPicPr>
          <p:nvPr/>
        </p:nvPicPr>
        <p:blipFill>
          <a:blip r:embed="rId2"/>
          <a:stretch>
            <a:fillRect/>
          </a:stretch>
        </p:blipFill>
        <p:spPr>
          <a:xfrm>
            <a:off x="8676942" y="3707391"/>
            <a:ext cx="3062773" cy="2904643"/>
          </a:xfrm>
          <a:prstGeom prst="ellipse">
            <a:avLst/>
          </a:prstGeom>
          <a:effectLst>
            <a:glow rad="101600">
              <a:srgbClr val="9BE7FF">
                <a:alpha val="60000"/>
              </a:srgbClr>
            </a:glow>
          </a:effectLst>
        </p:spPr>
      </p:pic>
    </p:spTree>
    <p:extLst>
      <p:ext uri="{BB962C8B-B14F-4D97-AF65-F5344CB8AC3E}">
        <p14:creationId xmlns:p14="http://schemas.microsoft.com/office/powerpoint/2010/main" val="9123513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c. Nghe chuyện, dê mẹ đã nói gì với đàn con?</a:t>
            </a:r>
            <a:endParaRPr lang="en-US" sz="5400" b="1" dirty="0">
              <a:solidFill>
                <a:srgbClr val="009B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8">
            <a:extLst>
              <a:ext uri="{FF2B5EF4-FFF2-40B4-BE49-F238E27FC236}">
                <a16:creationId xmlns:a16="http://schemas.microsoft.com/office/drawing/2014/main" id="{AD647044-AC2B-4538-AA70-5CF3E48307D8}"/>
              </a:ext>
            </a:extLst>
          </p:cNvPr>
          <p:cNvSpPr/>
          <p:nvPr/>
        </p:nvSpPr>
        <p:spPr>
          <a:xfrm>
            <a:off x="1209752" y="2846391"/>
            <a:ext cx="10529963" cy="1569660"/>
          </a:xfrm>
          <a:prstGeom prst="rect">
            <a:avLst/>
          </a:prstGeom>
        </p:spPr>
        <p:txBody>
          <a:bodyPr wrap="square">
            <a:spAutoFit/>
          </a:bodyPr>
          <a:lstStyle/>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Nghe </a:t>
            </a:r>
            <a:r>
              <a:rPr lang="en-US" sz="4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dê</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đàn</a:t>
            </a:r>
            <a:r>
              <a:rPr lang="en-US" sz="4800" dirty="0">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latin typeface="Arial-Rounded" panose="020B0500000000000000" pitchFamily="34" charset="0"/>
                <a:ea typeface="Arial-Rounded" panose="020B0500000000000000" pitchFamily="34" charset="0"/>
                <a:cs typeface="Arial-Rounded" panose="020B0500000000000000" pitchFamily="34" charset="0"/>
              </a:rPr>
              <a:t>là</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800" dirty="0">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latin typeface="Arial-Rounded" panose="020B0500000000000000" pitchFamily="34" charset="0"/>
                <a:ea typeface="Arial-Rounded" panose="020B0500000000000000" pitchFamily="34" charset="0"/>
                <a:cs typeface="Arial-Rounded" panose="020B0500000000000000" pitchFamily="34" charset="0"/>
              </a:rPr>
              <a:t>ngoan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992324"/>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3" name="Picture 12">
            <a:extLst>
              <a:ext uri="{FF2B5EF4-FFF2-40B4-BE49-F238E27FC236}">
                <a16:creationId xmlns:a16="http://schemas.microsoft.com/office/drawing/2014/main" id="{7BFEEAAA-0599-4BF2-A60B-8F1D2A57C974}"/>
              </a:ext>
            </a:extLst>
          </p:cNvPr>
          <p:cNvPicPr>
            <a:picLocks noChangeAspect="1"/>
          </p:cNvPicPr>
          <p:nvPr/>
        </p:nvPicPr>
        <p:blipFill>
          <a:blip r:embed="rId2"/>
          <a:srcRect l="51331" t="54465" r="5524" b="1459"/>
          <a:stretch>
            <a:fillRect/>
          </a:stretch>
        </p:blipFill>
        <p:spPr>
          <a:xfrm>
            <a:off x="8798167" y="3761452"/>
            <a:ext cx="3056854" cy="2904642"/>
          </a:xfrm>
          <a:prstGeom prst="ellipse">
            <a:avLst/>
          </a:prstGeom>
          <a:effectLst>
            <a:glow rad="101600">
              <a:srgbClr val="9BE7FF">
                <a:alpha val="60000"/>
              </a:srgbClr>
            </a:glow>
          </a:effectLst>
        </p:spPr>
      </p:pic>
    </p:spTree>
    <p:extLst>
      <p:ext uri="{BB962C8B-B14F-4D97-AF65-F5344CB8AC3E}">
        <p14:creationId xmlns:p14="http://schemas.microsoft.com/office/powerpoint/2010/main" val="103250776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id="{4DF8B083-98F7-4A9E-AA3A-76DDCE4E9A20}"/>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142117128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strVal val="#ppt_w+.3"/>
                                          </p:val>
                                        </p:tav>
                                        <p:tav tm="100000">
                                          <p:val>
                                            <p:strVal val="#ppt_w"/>
                                          </p:val>
                                        </p:tav>
                                      </p:tavLst>
                                    </p:anim>
                                    <p:anim calcmode="lin" valueType="num">
                                      <p:cBhvr>
                                        <p:cTn id="12" dur="1000" fill="hold"/>
                                        <p:tgtEl>
                                          <p:spTgt spid="26"/>
                                        </p:tgtEl>
                                        <p:attrNameLst>
                                          <p:attrName>ppt_h</p:attrName>
                                        </p:attrNameLst>
                                      </p:cBhvr>
                                      <p:tavLst>
                                        <p:tav tm="0">
                                          <p:val>
                                            <p:strVal val="#ppt_h"/>
                                          </p:val>
                                        </p:tav>
                                        <p:tav tm="100000">
                                          <p:val>
                                            <p:strVal val="#ppt_h"/>
                                          </p:val>
                                        </p:tav>
                                      </p:tavLst>
                                    </p:anim>
                                    <p:animEffect transition="in" filter="fade">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03020"/>
            <a:ext cx="10632926" cy="1754326"/>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B9E62DC8-E171-4AD2-AB3C-7EAEB634D86D}"/>
              </a:ext>
            </a:extLst>
          </p:cNvPr>
          <p:cNvSpPr/>
          <p:nvPr/>
        </p:nvSpPr>
        <p:spPr>
          <a:xfrm>
            <a:off x="1187417" y="4485156"/>
            <a:ext cx="10661616" cy="830997"/>
          </a:xfrm>
          <a:prstGeom prst="rect">
            <a:avLst/>
          </a:prstGeom>
        </p:spPr>
        <p:txBody>
          <a:bodyPr wrap="square">
            <a:spAutoFit/>
          </a:bodyPr>
          <a:lstStyle/>
          <a:p>
            <a:pPr algn="just"/>
            <a:r>
              <a:rPr lang="vi-VN" sz="4800" b="1" dirty="0">
                <a:solidFill>
                  <a:srgbClr val="009BC0"/>
                </a:solidFill>
                <a:latin typeface="Arial-Rounded" panose="020B0500000000000000" pitchFamily="34" charset="0"/>
                <a:ea typeface="Arial-Rounded" panose="020B0500000000000000" pitchFamily="34" charset="0"/>
                <a:cs typeface="Arial-Rounded" panose="020B0500000000000000" pitchFamily="34" charset="0"/>
              </a:rPr>
              <a:t>b. Sói làm gì khi dê mẹ vừa đi xa?</a:t>
            </a:r>
          </a:p>
        </p:txBody>
      </p:sp>
      <p:grpSp>
        <p:nvGrpSpPr>
          <p:cNvPr id="7" name="Group 6">
            <a:extLst>
              <a:ext uri="{FF2B5EF4-FFF2-40B4-BE49-F238E27FC236}">
                <a16:creationId xmlns:a16="http://schemas.microsoft.com/office/drawing/2014/main" id="{CC3D208B-9D9A-4C7A-B532-96AF06949EF9}"/>
              </a:ext>
            </a:extLst>
          </p:cNvPr>
          <p:cNvGrpSpPr/>
          <p:nvPr/>
        </p:nvGrpSpPr>
        <p:grpSpPr>
          <a:xfrm>
            <a:off x="711170" y="4298670"/>
            <a:ext cx="10861964" cy="1814550"/>
            <a:chOff x="1690050" y="6066960"/>
            <a:chExt cx="8737600" cy="1814550"/>
          </a:xfrm>
        </p:grpSpPr>
        <p:sp>
          <p:nvSpPr>
            <p:cNvPr id="8" name="Rectangle: Rounded Corners 7">
              <a:extLst>
                <a:ext uri="{FF2B5EF4-FFF2-40B4-BE49-F238E27FC236}">
                  <a16:creationId xmlns:a16="http://schemas.microsoft.com/office/drawing/2014/main" id="{9FA1C19F-F966-4E6D-A1A5-54FAB5DAB2A8}"/>
                </a:ext>
              </a:extLst>
            </p:cNvPr>
            <p:cNvSpPr/>
            <p:nvPr/>
          </p:nvSpPr>
          <p:spPr>
            <a:xfrm>
              <a:off x="1690050" y="6066960"/>
              <a:ext cx="8737600" cy="181455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a:extLst>
                <a:ext uri="{FF2B5EF4-FFF2-40B4-BE49-F238E27FC236}">
                  <a16:creationId xmlns:a16="http://schemas.microsoft.com/office/drawing/2014/main" id="{6EF17681-542E-4837-9EE5-A5428B264BB1}"/>
                </a:ext>
              </a:extLst>
            </p:cNvPr>
            <p:cNvSpPr/>
            <p:nvPr/>
          </p:nvSpPr>
          <p:spPr>
            <a:xfrm>
              <a:off x="1818113" y="6168519"/>
              <a:ext cx="8553357" cy="1569660"/>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Khi dê mẹ vừa đi xa, sói </a:t>
              </a:r>
              <a:r>
                <a:rPr lang="vi-VN" sz="4800" dirty="0">
                  <a:solidFill>
                    <a:srgbClr val="F77A08"/>
                  </a:solidFill>
                  <a:latin typeface="Arial-Rounded" panose="020B0500000000000000" pitchFamily="34" charset="0"/>
                  <a:ea typeface="Arial-Rounded" panose="020B0500000000000000" pitchFamily="34" charset="0"/>
                  <a:cs typeface="Arial-Rounded" panose="020B0500000000000000" pitchFamily="34" charset="0"/>
                </a:rPr>
                <a:t>liền gõ cửa và giả giọng dê mẹ.</a:t>
              </a:r>
            </a:p>
          </p:txBody>
        </p:sp>
      </p:grpSp>
      <p:sp>
        <p:nvSpPr>
          <p:cNvPr id="10" name="Rectangle: Rounded Corners 9">
            <a:extLst>
              <a:ext uri="{FF2B5EF4-FFF2-40B4-BE49-F238E27FC236}">
                <a16:creationId xmlns:a16="http://schemas.microsoft.com/office/drawing/2014/main" id="{01AAC295-48E4-4539-B7D2-9282D34577A4}"/>
              </a:ext>
            </a:extLst>
          </p:cNvPr>
          <p:cNvSpPr/>
          <p:nvPr/>
        </p:nvSpPr>
        <p:spPr>
          <a:xfrm>
            <a:off x="7635240" y="4438046"/>
            <a:ext cx="3822730"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5" name="Rectangle: Rounded Corners 14">
            <a:extLst>
              <a:ext uri="{FF2B5EF4-FFF2-40B4-BE49-F238E27FC236}">
                <a16:creationId xmlns:a16="http://schemas.microsoft.com/office/drawing/2014/main" id="{958B96EF-3CF4-4677-A184-E6C360A37DF0}"/>
              </a:ext>
            </a:extLst>
          </p:cNvPr>
          <p:cNvSpPr/>
          <p:nvPr/>
        </p:nvSpPr>
        <p:spPr>
          <a:xfrm>
            <a:off x="841677" y="5237865"/>
            <a:ext cx="4633293"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pic>
        <p:nvPicPr>
          <p:cNvPr id="16" name="Picture 15">
            <a:extLst>
              <a:ext uri="{FF2B5EF4-FFF2-40B4-BE49-F238E27FC236}">
                <a16:creationId xmlns:a16="http://schemas.microsoft.com/office/drawing/2014/main" id="{9BE24A44-5DEB-410A-A9AF-F18321B9C5C4}"/>
              </a:ext>
            </a:extLst>
          </p:cNvPr>
          <p:cNvPicPr>
            <a:picLocks noChangeAspect="1"/>
          </p:cNvPicPr>
          <p:nvPr/>
        </p:nvPicPr>
        <p:blipFill>
          <a:blip r:embed="rId3"/>
          <a:stretch>
            <a:fillRect/>
          </a:stretch>
        </p:blipFill>
        <p:spPr>
          <a:xfrm>
            <a:off x="4003229" y="1401032"/>
            <a:ext cx="4227528" cy="2702209"/>
          </a:xfrm>
          <a:prstGeom prst="roundRect">
            <a:avLst>
              <a:gd name="adj" fmla="val 15093"/>
            </a:avLst>
          </a:prstGeom>
          <a:effectLst>
            <a:glow rad="101600">
              <a:srgbClr val="9BE7FF">
                <a:alpha val="60000"/>
              </a:srgbClr>
            </a:glow>
          </a:effectLst>
        </p:spPr>
      </p:pic>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6" presetClass="exit" presetSubtype="21" fill="hold" grpId="1" nodeType="withEffect">
                                  <p:stCondLst>
                                    <p:cond delay="0"/>
                                  </p:stCondLst>
                                  <p:childTnLst>
                                    <p:animEffect transition="out" filter="barn(inVertical)">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0" grpId="0" animBg="1"/>
      <p:bldP spid="10"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B5A2E47-9BD2-BC8D-E3E4-E93C8C22C154}"/>
              </a:ext>
            </a:extLst>
          </p:cNvPr>
          <p:cNvSpPr/>
          <p:nvPr/>
        </p:nvSpPr>
        <p:spPr>
          <a:xfrm>
            <a:off x="6096000" y="1541828"/>
            <a:ext cx="5196840" cy="3012363"/>
          </a:xfrm>
          <a:prstGeom prst="rect">
            <a:avLst/>
          </a:prstGeom>
        </p:spPr>
        <p:txBody>
          <a:bodyPr wrap="square">
            <a:spAutoFit/>
          </a:bodyPr>
          <a:lstStyle/>
          <a:p>
            <a:pPr algn="ctr">
              <a:lnSpc>
                <a:spcPct val="150000"/>
              </a:lnSpc>
            </a:pPr>
            <a:r>
              <a:rPr lang="en-US" altLang="zh-CN" sz="6600" b="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HOẠT ĐỘNG </a:t>
            </a:r>
          </a:p>
          <a:p>
            <a:pPr algn="ctr">
              <a:lnSpc>
                <a:spcPct val="150000"/>
              </a:lnSpc>
            </a:pPr>
            <a:r>
              <a:rPr lang="en-US" altLang="zh-CN" sz="6600" b="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TIẾP NỐI</a:t>
            </a:r>
            <a:endParaRPr lang="zh-CN" altLang="en-US" sz="6600" b="1" dirty="0">
              <a:solidFill>
                <a:srgbClr val="00809E"/>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338641"/>
            <a:ext cx="10366728" cy="830997"/>
          </a:xfrm>
          <a:prstGeom prst="rect">
            <a:avLst/>
          </a:prstGeom>
        </p:spPr>
        <p:txBody>
          <a:bodyPr wrap="square">
            <a:spAutoFit/>
          </a:bodyPr>
          <a:lstStyle/>
          <a:p>
            <a:pPr algn="just"/>
            <a:r>
              <a:rPr lang="en-US" sz="4800" b="1" dirty="0">
                <a:solidFill>
                  <a:srgbClr val="00809E"/>
                </a:solidFill>
                <a:latin typeface="Arial-Rounded" pitchFamily="34" charset="0"/>
                <a:ea typeface="Arial-Rounded" pitchFamily="34" charset="0"/>
                <a:cs typeface="Arial-Rounded" pitchFamily="34" charset="0"/>
              </a:rPr>
              <a:t>Quan </a:t>
            </a:r>
            <a:r>
              <a:rPr lang="en-US" sz="4800" b="1" dirty="0" err="1">
                <a:solidFill>
                  <a:srgbClr val="00809E"/>
                </a:solidFill>
                <a:latin typeface="Arial-Rounded" pitchFamily="34" charset="0"/>
                <a:ea typeface="Arial-Rounded" pitchFamily="34" charset="0"/>
                <a:cs typeface="Arial-Rounded" pitchFamily="34" charset="0"/>
              </a:rPr>
              <a:t>sát</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tranh</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dưới</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đây</a:t>
            </a:r>
            <a:endParaRPr lang="en-US" sz="4800" b="1" dirty="0">
              <a:solidFill>
                <a:srgbClr val="00809E"/>
              </a:solidFill>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85541ECD-6B91-4FA7-B20D-C86E7E1B4408}"/>
              </a:ext>
            </a:extLst>
          </p:cNvPr>
          <p:cNvSpPr txBox="1"/>
          <p:nvPr/>
        </p:nvSpPr>
        <p:spPr>
          <a:xfrm>
            <a:off x="1107563" y="5241021"/>
            <a:ext cx="9910467" cy="861774"/>
          </a:xfrm>
          <a:prstGeom prst="rect">
            <a:avLst/>
          </a:prstGeom>
          <a:noFill/>
        </p:spPr>
        <p:txBody>
          <a:bodyPr wrap="square">
            <a:spAutoFit/>
          </a:bodyPr>
          <a:lstStyle/>
          <a:p>
            <a:r>
              <a:rPr lang="en-US" sz="5000" dirty="0">
                <a:latin typeface="Arial-Rounded" panose="020B0500000000000000" pitchFamily="34" charset="0"/>
                <a:ea typeface="Arial-Rounded" panose="020B0500000000000000" pitchFamily="34" charset="0"/>
                <a:cs typeface="Arial-Rounded" panose="020B0500000000000000" pitchFamily="34" charset="0"/>
              </a:rPr>
              <a:t>a.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gì</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F609EF89-B178-4042-905C-925645555230}"/>
              </a:ext>
            </a:extLst>
          </p:cNvPr>
          <p:cNvSpPr txBox="1"/>
          <p:nvPr/>
        </p:nvSpPr>
        <p:spPr>
          <a:xfrm>
            <a:off x="543454" y="5241021"/>
            <a:ext cx="11105091" cy="861774"/>
          </a:xfrm>
          <a:prstGeom prst="rect">
            <a:avLst/>
          </a:prstGeom>
          <a:noFill/>
        </p:spPr>
        <p:txBody>
          <a:bodyPr wrap="square">
            <a:spAutoFit/>
          </a:bodyPr>
          <a:lstStyle/>
          <a:p>
            <a:r>
              <a:rPr lang="en-US" sz="5000" dirty="0">
                <a:latin typeface="Arial-Rounded" panose="020B0500000000000000" pitchFamily="34" charset="0"/>
                <a:ea typeface="Arial-Rounded" panose="020B0500000000000000" pitchFamily="34" charset="0"/>
                <a:cs typeface="Arial-Rounded" panose="020B0500000000000000" pitchFamily="34" charset="0"/>
              </a:rPr>
              <a:t>b. Theo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nên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gì</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Vì</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sao</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8">
            <a:extLst>
              <a:ext uri="{FF2B5EF4-FFF2-40B4-BE49-F238E27FC236}">
                <a16:creationId xmlns:a16="http://schemas.microsoft.com/office/drawing/2014/main" id="{28F3E3CE-DEDE-4868-8E2C-FCF0B0AE9BDE}"/>
              </a:ext>
            </a:extLst>
          </p:cNvPr>
          <p:cNvPicPr>
            <a:picLocks noChangeAspect="1"/>
          </p:cNvPicPr>
          <p:nvPr/>
        </p:nvPicPr>
        <p:blipFill>
          <a:blip r:embed="rId3"/>
          <a:stretch>
            <a:fillRect/>
          </a:stretch>
        </p:blipFill>
        <p:spPr>
          <a:xfrm>
            <a:off x="2300552" y="1384996"/>
            <a:ext cx="7590896" cy="3752598"/>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1+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7650928"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id="{60CBAF3E-115C-4868-A87C-08B9838FE2C3}"/>
              </a:ext>
            </a:extLst>
          </p:cNvPr>
          <p:cNvPicPr>
            <a:picLocks noChangeAspect="1"/>
          </p:cNvPicPr>
          <p:nvPr/>
        </p:nvPicPr>
        <p:blipFill>
          <a:blip r:embed="rId2"/>
          <a:stretch>
            <a:fillRect/>
          </a:stretch>
        </p:blipFill>
        <p:spPr>
          <a:xfrm>
            <a:off x="6377468" y="2436930"/>
            <a:ext cx="3901778" cy="2444708"/>
          </a:xfrm>
          <a:prstGeom prst="rect">
            <a:avLst/>
          </a:prstGeom>
        </p:spPr>
      </p:pic>
    </p:spTree>
    <p:extLst>
      <p:ext uri="{BB962C8B-B14F-4D97-AF65-F5344CB8AC3E}">
        <p14:creationId xmlns:p14="http://schemas.microsoft.com/office/powerpoint/2010/main" val="108814551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27FFB6-6243-45F8-9DF8-EC0B168A3920}"/>
              </a:ext>
            </a:extLst>
          </p:cNvPr>
          <p:cNvSpPr/>
          <p:nvPr/>
        </p:nvSpPr>
        <p:spPr>
          <a:xfrm>
            <a:off x="354699" y="1630303"/>
            <a:ext cx="8734211" cy="1938992"/>
          </a:xfrm>
          <a:prstGeom prst="rect">
            <a:avLst/>
          </a:prstGeom>
        </p:spPr>
        <p:txBody>
          <a:bodyPr wrap="square">
            <a:spAutoFit/>
          </a:bodyPr>
          <a:lstStyle/>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Trong khu rừng nọ, có một đàn dê con sống cùng mẹ. Một hôm, trước khi đi </a:t>
            </a:r>
            <a:r>
              <a:rPr lang="vi-VN"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kiếm cỏ</a:t>
            </a:r>
            <a:r>
              <a:rPr lang="vi-VN" sz="4000" dirty="0">
                <a:latin typeface="Arial-Rounded" panose="020B0500000000000000" pitchFamily="34" charset="0"/>
                <a:ea typeface="Arial-Rounded" panose="020B0500000000000000" pitchFamily="34" charset="0"/>
                <a:cs typeface="Arial-Rounded" panose="020B0500000000000000" pitchFamily="34" charset="0"/>
              </a:rPr>
              <a:t>, dê mẹ dặn con: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288887"/>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2760005" y="723512"/>
            <a:ext cx="6144566" cy="861774"/>
          </a:xfrm>
          <a:prstGeom prst="rect">
            <a:avLst/>
          </a:prstGeom>
          <a:noFill/>
        </p:spPr>
        <p:txBody>
          <a:bodyPr wrap="square">
            <a:spAutoFit/>
          </a:bodyPr>
          <a:lstStyle/>
          <a:p>
            <a:pPr indent="465138"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 </a:t>
            </a:r>
            <a:r>
              <a:rPr lang="en-US"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mẹ</a:t>
            </a: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vắng</a:t>
            </a: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nhà</a:t>
            </a:r>
            <a:endParaRPr lang="en-US" sz="5000" dirty="0">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C59386AD-2474-4B33-B9CD-37662CBC08F2}"/>
              </a:ext>
            </a:extLst>
          </p:cNvPr>
          <p:cNvPicPr>
            <a:picLocks noChangeAspect="1"/>
          </p:cNvPicPr>
          <p:nvPr/>
        </p:nvPicPr>
        <p:blipFill>
          <a:blip r:embed="rId2"/>
          <a:srcRect l="3508" t="1503" r="53347" b="54420"/>
          <a:stretch>
            <a:fillRect/>
          </a:stretch>
        </p:blipFill>
        <p:spPr>
          <a:xfrm>
            <a:off x="9088910" y="366616"/>
            <a:ext cx="2738627" cy="3062384"/>
          </a:xfrm>
          <a:prstGeom prst="ellipse">
            <a:avLst/>
          </a:prstGeom>
          <a:effectLst>
            <a:glow rad="101600">
              <a:srgbClr val="9BE7FF">
                <a:alpha val="60000"/>
              </a:srgbClr>
            </a:glow>
          </a:effectLst>
        </p:spPr>
      </p:pic>
      <p:sp>
        <p:nvSpPr>
          <p:cNvPr id="14" name="Rectangle 13">
            <a:extLst>
              <a:ext uri="{FF2B5EF4-FFF2-40B4-BE49-F238E27FC236}">
                <a16:creationId xmlns:a16="http://schemas.microsoft.com/office/drawing/2014/main" id="{18DE60B7-3083-46A1-936A-2595EDE142F9}"/>
              </a:ext>
            </a:extLst>
          </p:cNvPr>
          <p:cNvSpPr/>
          <p:nvPr/>
        </p:nvSpPr>
        <p:spPr>
          <a:xfrm>
            <a:off x="364463" y="3475166"/>
            <a:ext cx="11482601" cy="2554545"/>
          </a:xfrm>
          <a:prstGeom prst="rect">
            <a:avLst/>
          </a:prstGeom>
        </p:spPr>
        <p:txBody>
          <a:bodyPr wrap="square">
            <a:spAutoFit/>
          </a:bodyPr>
          <a:lstStyle/>
          <a:p>
            <a:pPr indent="457200" algn="just"/>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dirty="0">
                <a:latin typeface="Arial-Rounded" panose="020B0500000000000000" pitchFamily="34" charset="0"/>
                <a:ea typeface="Arial-Rounded" panose="020B0500000000000000" pitchFamily="34" charset="0"/>
                <a:cs typeface="Arial-Rounded" panose="020B0500000000000000" pitchFamily="34" charset="0"/>
              </a:rPr>
              <a:t>Ai đến gọi cửa, các con đừng mở nhé! Chỉ mở cửa khi nghe tiếng mẹ.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Một con sói nấp gần đó. Đợi dê mẹ đi xa, nó </a:t>
            </a:r>
            <a:r>
              <a:rPr lang="vi-VN"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gõ cửa</a:t>
            </a:r>
            <a:r>
              <a:rPr lang="vi-VN" sz="4000" dirty="0">
                <a:latin typeface="Arial-Rounded" panose="020B0500000000000000" pitchFamily="34" charset="0"/>
                <a:ea typeface="Arial-Rounded" panose="020B0500000000000000" pitchFamily="34" charset="0"/>
                <a:cs typeface="Arial-Rounded" panose="020B0500000000000000" pitchFamily="34" charset="0"/>
              </a:rPr>
              <a:t> và </a:t>
            </a:r>
            <a:r>
              <a:rPr lang="vi-VN" sz="40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giả giọng </a:t>
            </a:r>
            <a:r>
              <a:rPr lang="vi-VN" sz="4000" dirty="0">
                <a:latin typeface="Arial-Rounded" panose="020B0500000000000000" pitchFamily="34" charset="0"/>
                <a:ea typeface="Arial-Rounded" panose="020B0500000000000000" pitchFamily="34" charset="0"/>
                <a:cs typeface="Arial-Rounded" panose="020B0500000000000000" pitchFamily="34" charset="0"/>
              </a:rPr>
              <a:t>dê mẹ.</a:t>
            </a: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27FFB6-6243-45F8-9DF8-EC0B168A3920}"/>
              </a:ext>
            </a:extLst>
          </p:cNvPr>
          <p:cNvSpPr/>
          <p:nvPr/>
        </p:nvSpPr>
        <p:spPr>
          <a:xfrm>
            <a:off x="203098" y="97247"/>
            <a:ext cx="7407938" cy="6617196"/>
          </a:xfrm>
          <a:prstGeom prst="rect">
            <a:avLst/>
          </a:prstGeom>
        </p:spPr>
        <p:txBody>
          <a:bodyPr wrap="square">
            <a:spAutoFit/>
          </a:bodyPr>
          <a:lstStyle/>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Nhớ lời dê mẹ, đàn dê con nói:</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 Không phải giọng mẹ. Không mở.</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Sói đành bỏ đi.</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Một lúc sau, dê mẹ về.</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r>
              <a:rPr lang="vi-VN" sz="3600" dirty="0">
                <a:latin typeface="Arial-Rounded" panose="020B0500000000000000" pitchFamily="34" charset="0"/>
                <a:ea typeface="Arial-Rounded" panose="020B0500000000000000" pitchFamily="34" charset="0"/>
                <a:cs typeface="Arial-Rounded" panose="020B0500000000000000" pitchFamily="34" charset="0"/>
              </a:rPr>
              <a:t>Nghe đúng tiếng mẹ, đàn dê con ra mở cửa và </a:t>
            </a:r>
            <a:r>
              <a:rPr lang="vi-VN" sz="36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tíu tít </a:t>
            </a:r>
            <a:r>
              <a:rPr lang="vi-VN" sz="3600" dirty="0">
                <a:latin typeface="Arial-Rounded" panose="020B0500000000000000" pitchFamily="34" charset="0"/>
                <a:ea typeface="Arial-Rounded" panose="020B0500000000000000" pitchFamily="34" charset="0"/>
                <a:cs typeface="Arial-Rounded" panose="020B0500000000000000" pitchFamily="34" charset="0"/>
              </a:rPr>
              <a:t>khoe:</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 Lúc mẹ đi vắng, có tiếng gọi cửa, nhưng không phải giọng của mẹ nên chúng con không mở.</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Dê mẹ </a:t>
            </a:r>
            <a:r>
              <a:rPr lang="vi-VN" sz="36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xoa đầu </a:t>
            </a:r>
            <a:r>
              <a:rPr lang="vi-VN" sz="3600" dirty="0">
                <a:latin typeface="Arial-Rounded" panose="020B0500000000000000" pitchFamily="34" charset="0"/>
                <a:ea typeface="Arial-Rounded" panose="020B0500000000000000" pitchFamily="34" charset="0"/>
                <a:cs typeface="Arial-Rounded" panose="020B0500000000000000" pitchFamily="34" charset="0"/>
              </a:rPr>
              <a:t>đàn con:</a:t>
            </a:r>
          </a:p>
          <a:p>
            <a:pPr indent="457200"/>
            <a:r>
              <a:rPr lang="vi-VN" sz="3600" dirty="0">
                <a:latin typeface="Arial-Rounded" panose="020B0500000000000000" pitchFamily="34" charset="0"/>
                <a:ea typeface="Arial-Rounded" panose="020B0500000000000000" pitchFamily="34" charset="0"/>
                <a:cs typeface="Arial-Rounded" panose="020B0500000000000000" pitchFamily="34" charset="0"/>
              </a:rPr>
              <a:t>- Các con ngoan lắm!</a:t>
            </a:r>
          </a:p>
          <a:p>
            <a:pPr indent="3200400"/>
            <a:r>
              <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heo </a:t>
            </a:r>
            <a:r>
              <a:rPr lang="en-US"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a:t>
            </a:r>
            <a:r>
              <a:rPr lang="vi-VN" sz="2800" i="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ruyện cổ Grim)</a:t>
            </a:r>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C3F9B4BC-54BF-4E3F-B86B-A0E4635A324B}"/>
              </a:ext>
            </a:extLst>
          </p:cNvPr>
          <p:cNvPicPr>
            <a:picLocks noChangeAspect="1"/>
          </p:cNvPicPr>
          <p:nvPr/>
        </p:nvPicPr>
        <p:blipFill>
          <a:blip r:embed="rId2"/>
          <a:stretch>
            <a:fillRect/>
          </a:stretch>
        </p:blipFill>
        <p:spPr>
          <a:xfrm>
            <a:off x="7336219" y="260832"/>
            <a:ext cx="4652683" cy="5857722"/>
          </a:xfrm>
          <a:prstGeom prst="rect">
            <a:avLst/>
          </a:prstGeom>
        </p:spPr>
      </p:pic>
    </p:spTree>
    <p:extLst>
      <p:ext uri="{BB962C8B-B14F-4D97-AF65-F5344CB8AC3E}">
        <p14:creationId xmlns:p14="http://schemas.microsoft.com/office/powerpoint/2010/main" val="425500038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76DB1A8-71A3-4242-BC88-AA962888AA33}"/>
              </a:ext>
            </a:extLst>
          </p:cNvPr>
          <p:cNvSpPr txBox="1"/>
          <p:nvPr/>
        </p:nvSpPr>
        <p:spPr>
          <a:xfrm>
            <a:off x="526086" y="3495957"/>
            <a:ext cx="11139826" cy="1631216"/>
          </a:xfrm>
          <a:prstGeom prst="rect">
            <a:avLst/>
          </a:prstGeom>
          <a:noFill/>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Đợi dê mẹ đi xa, nó gõ cửa và giả giọng dê mẹ.</a:t>
            </a:r>
            <a:endParaRPr lang="zh-CN" altLang="en-US"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id="{6586FE33-8EEE-4BB4-8186-C380641BB807}"/>
              </a:ext>
            </a:extLst>
          </p:cNvPr>
          <p:cNvSpPr txBox="1"/>
          <p:nvPr/>
        </p:nvSpPr>
        <p:spPr>
          <a:xfrm>
            <a:off x="526086" y="1572102"/>
            <a:ext cx="11139827" cy="1631216"/>
          </a:xfrm>
          <a:prstGeom prst="rect">
            <a:avLst/>
          </a:prstGeom>
          <a:noFill/>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Trong khu rừng nọ, có một đàn dê con sống cùng mẹ.</a:t>
            </a:r>
            <a:endParaRPr lang="en-US" altLang="zh-CN"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3" name="Straight Connector 12">
            <a:extLst>
              <a:ext uri="{FF2B5EF4-FFF2-40B4-BE49-F238E27FC236}">
                <a16:creationId xmlns:a16="http://schemas.microsoft.com/office/drawing/2014/main" id="{7D76A98A-8071-4953-BA50-4166C9D973BA}"/>
              </a:ext>
            </a:extLst>
          </p:cNvPr>
          <p:cNvCxnSpPr/>
          <p:nvPr/>
        </p:nvCxnSpPr>
        <p:spPr>
          <a:xfrm flipH="1">
            <a:off x="5909303" y="1712590"/>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9830ACC-14AA-4B6D-89B7-1CDAA7C891B2}"/>
              </a:ext>
            </a:extLst>
          </p:cNvPr>
          <p:cNvGrpSpPr/>
          <p:nvPr/>
        </p:nvGrpSpPr>
        <p:grpSpPr>
          <a:xfrm>
            <a:off x="4554387" y="2459124"/>
            <a:ext cx="249979" cy="628593"/>
            <a:chOff x="3075709" y="1064527"/>
            <a:chExt cx="324390" cy="826618"/>
          </a:xfrm>
        </p:grpSpPr>
        <p:cxnSp>
          <p:nvCxnSpPr>
            <p:cNvPr id="15" name="Straight Connector 14">
              <a:extLst>
                <a:ext uri="{FF2B5EF4-FFF2-40B4-BE49-F238E27FC236}">
                  <a16:creationId xmlns:a16="http://schemas.microsoft.com/office/drawing/2014/main"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14D60ED-C8DB-4603-B29E-27BC9B2E5508}"/>
              </a:ext>
            </a:extLst>
          </p:cNvPr>
          <p:cNvCxnSpPr/>
          <p:nvPr/>
        </p:nvCxnSpPr>
        <p:spPr>
          <a:xfrm flipH="1">
            <a:off x="5142901"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2B05B8-28D0-4D8E-89B0-01145B01F320}"/>
              </a:ext>
            </a:extLst>
          </p:cNvPr>
          <p:cNvCxnSpPr/>
          <p:nvPr/>
        </p:nvCxnSpPr>
        <p:spPr>
          <a:xfrm flipH="1">
            <a:off x="8017805"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3E6CB9-9A96-47FA-A101-279D52D092A3}"/>
              </a:ext>
            </a:extLst>
          </p:cNvPr>
          <p:cNvGrpSpPr/>
          <p:nvPr/>
        </p:nvGrpSpPr>
        <p:grpSpPr>
          <a:xfrm>
            <a:off x="2483087" y="4383236"/>
            <a:ext cx="249979" cy="628593"/>
            <a:chOff x="3075709" y="1064527"/>
            <a:chExt cx="324390" cy="826618"/>
          </a:xfrm>
        </p:grpSpPr>
        <p:cxnSp>
          <p:nvCxnSpPr>
            <p:cNvPr id="24" name="Straight Connector 23">
              <a:extLst>
                <a:ext uri="{FF2B5EF4-FFF2-40B4-BE49-F238E27FC236}">
                  <a16:creationId xmlns:a16="http://schemas.microsoft.com/office/drawing/2014/main" id="{9FC0F693-4A4B-486A-940A-AF3CBCBD65BE}"/>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3F6DE-31FA-4FB7-A8E3-64AF46121B59}"/>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79E39732-76DF-4D5A-9B9C-F1A48A88AD7F}"/>
              </a:ext>
            </a:extLst>
          </p:cNvPr>
          <p:cNvPicPr>
            <a:picLocks noChangeAspect="1"/>
          </p:cNvPicPr>
          <p:nvPr/>
        </p:nvPicPr>
        <p:blipFill>
          <a:blip r:embed="rId2"/>
          <a:stretch>
            <a:fillRect/>
          </a:stretch>
        </p:blipFill>
        <p:spPr>
          <a:xfrm>
            <a:off x="2697930" y="160536"/>
            <a:ext cx="7149652" cy="1369171"/>
          </a:xfrm>
          <a:prstGeom prst="rect">
            <a:avLst/>
          </a:prstGeom>
        </p:spPr>
      </p:pic>
    </p:spTree>
    <p:extLst>
      <p:ext uri="{BB962C8B-B14F-4D97-AF65-F5344CB8AC3E}">
        <p14:creationId xmlns:p14="http://schemas.microsoft.com/office/powerpoint/2010/main" val="137876181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27FFB6-6243-45F8-9DF8-EC0B168A3920}"/>
              </a:ext>
            </a:extLst>
          </p:cNvPr>
          <p:cNvSpPr/>
          <p:nvPr/>
        </p:nvSpPr>
        <p:spPr>
          <a:xfrm>
            <a:off x="255437" y="1318424"/>
            <a:ext cx="11572100" cy="3477875"/>
          </a:xfrm>
          <a:prstGeom prst="rect">
            <a:avLst/>
          </a:prstGeom>
        </p:spPr>
        <p:txBody>
          <a:bodyPr wrap="square">
            <a:spAutoFit/>
          </a:bodyPr>
          <a:lstStyle/>
          <a:p>
            <a:pPr indent="457200" algn="just"/>
            <a:r>
              <a:rPr lang="vi-VN" sz="4400" dirty="0">
                <a:latin typeface="Arial-Rounded" panose="020B0500000000000000" pitchFamily="34" charset="0"/>
                <a:ea typeface="Arial-Rounded" panose="020B0500000000000000" pitchFamily="34" charset="0"/>
                <a:cs typeface="Arial-Rounded" panose="020B0500000000000000" pitchFamily="34" charset="0"/>
              </a:rPr>
              <a:t>Trong khu rừng nọ, có một đàn dê con sống cùng mẹ. Một hôm, trước khi đi </a:t>
            </a:r>
            <a:r>
              <a:rPr lang="vi-VN" sz="4400" b="1" dirty="0">
                <a:latin typeface="Arial-Rounded" panose="020B0500000000000000" pitchFamily="34" charset="0"/>
                <a:ea typeface="Arial-Rounded" panose="020B0500000000000000" pitchFamily="34" charset="0"/>
                <a:cs typeface="Arial-Rounded" panose="020B0500000000000000" pitchFamily="34" charset="0"/>
              </a:rPr>
              <a:t>kiếm cỏ</a:t>
            </a:r>
            <a:r>
              <a:rPr lang="vi-VN" sz="4400" dirty="0">
                <a:latin typeface="Arial-Rounded" panose="020B0500000000000000" pitchFamily="34" charset="0"/>
                <a:ea typeface="Arial-Rounded" panose="020B0500000000000000" pitchFamily="34" charset="0"/>
                <a:cs typeface="Arial-Rounded" panose="020B0500000000000000" pitchFamily="34" charset="0"/>
              </a:rPr>
              <a:t>, dê mẹ dặn con:</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a:p>
            <a:pPr indent="457200" algn="just"/>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Ai đến gọi cửa, các con đừng mở nhé! Chỉ mở cửa khi nghe tiếng mẹ.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61021"/>
            <a:ext cx="748964" cy="1015663"/>
            <a:chOff x="255437" y="61021"/>
            <a:chExt cx="748964"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748964" cy="7078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28955" y="61021"/>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077919" y="251164"/>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id="{B71421E7-AE99-4AC2-B3CB-DAD5CF6443E2}"/>
              </a:ext>
            </a:extLst>
          </p:cNvPr>
          <p:cNvSpPr txBox="1"/>
          <p:nvPr/>
        </p:nvSpPr>
        <p:spPr>
          <a:xfrm>
            <a:off x="3530217" y="620135"/>
            <a:ext cx="4662771" cy="769441"/>
          </a:xfrm>
          <a:prstGeom prst="rect">
            <a:avLst/>
          </a:prstGeom>
          <a:noFill/>
        </p:spPr>
        <p:txBody>
          <a:bodyPr wrap="square">
            <a:spAutoFit/>
          </a:bodyPr>
          <a:lstStyle/>
          <a:p>
            <a:pPr indent="465138"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mẹ</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vắng</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nhà</a:t>
            </a:r>
            <a:endParaRPr lang="en-US" sz="4400" dirty="0">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FBDF5213-6C5E-41B8-B969-00FBE757FFDF}"/>
              </a:ext>
            </a:extLst>
          </p:cNvPr>
          <p:cNvPicPr>
            <a:picLocks noChangeAspect="1"/>
          </p:cNvPicPr>
          <p:nvPr/>
        </p:nvPicPr>
        <p:blipFill rotWithShape="1">
          <a:blip r:embed="rId2"/>
          <a:srcRect l="20762" t="12636" r="18835" b="29239"/>
          <a:stretch/>
        </p:blipFill>
        <p:spPr>
          <a:xfrm>
            <a:off x="268665" y="1432724"/>
            <a:ext cx="504497" cy="549267"/>
          </a:xfrm>
          <a:prstGeom prst="rect">
            <a:avLst/>
          </a:prstGeom>
        </p:spPr>
      </p:pic>
    </p:spTree>
    <p:extLst>
      <p:ext uri="{BB962C8B-B14F-4D97-AF65-F5344CB8AC3E}">
        <p14:creationId xmlns:p14="http://schemas.microsoft.com/office/powerpoint/2010/main" val="320800178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362">
                                          <p:stCondLst>
                                            <p:cond delay="0"/>
                                          </p:stCondLst>
                                        </p:cTn>
                                        <p:tgtEl>
                                          <p:spTgt spid="12"/>
                                        </p:tgtEl>
                                      </p:cBhvr>
                                    </p:animEffect>
                                    <p:anim calcmode="lin" valueType="num">
                                      <p:cBhvr>
                                        <p:cTn id="22"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3"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4"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5"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6"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7" dur="16">
                                          <p:stCondLst>
                                            <p:cond delay="406"/>
                                          </p:stCondLst>
                                        </p:cTn>
                                        <p:tgtEl>
                                          <p:spTgt spid="12"/>
                                        </p:tgtEl>
                                      </p:cBhvr>
                                      <p:to x="100000" y="60000"/>
                                    </p:animScale>
                                    <p:animScale>
                                      <p:cBhvr>
                                        <p:cTn id="28" dur="104" decel="50000">
                                          <p:stCondLst>
                                            <p:cond delay="422"/>
                                          </p:stCondLst>
                                        </p:cTn>
                                        <p:tgtEl>
                                          <p:spTgt spid="12"/>
                                        </p:tgtEl>
                                      </p:cBhvr>
                                      <p:to x="100000" y="100000"/>
                                    </p:animScale>
                                    <p:animScale>
                                      <p:cBhvr>
                                        <p:cTn id="29" dur="16">
                                          <p:stCondLst>
                                            <p:cond delay="820"/>
                                          </p:stCondLst>
                                        </p:cTn>
                                        <p:tgtEl>
                                          <p:spTgt spid="12"/>
                                        </p:tgtEl>
                                      </p:cBhvr>
                                      <p:to x="100000" y="80000"/>
                                    </p:animScale>
                                    <p:animScale>
                                      <p:cBhvr>
                                        <p:cTn id="30" dur="104" decel="50000">
                                          <p:stCondLst>
                                            <p:cond delay="836"/>
                                          </p:stCondLst>
                                        </p:cTn>
                                        <p:tgtEl>
                                          <p:spTgt spid="12"/>
                                        </p:tgtEl>
                                      </p:cBhvr>
                                      <p:to x="100000" y="100000"/>
                                    </p:animScale>
                                    <p:animScale>
                                      <p:cBhvr>
                                        <p:cTn id="31" dur="16">
                                          <p:stCondLst>
                                            <p:cond delay="1026"/>
                                          </p:stCondLst>
                                        </p:cTn>
                                        <p:tgtEl>
                                          <p:spTgt spid="12"/>
                                        </p:tgtEl>
                                      </p:cBhvr>
                                      <p:to x="100000" y="90000"/>
                                    </p:animScale>
                                    <p:animScale>
                                      <p:cBhvr>
                                        <p:cTn id="32" dur="104" decel="50000">
                                          <p:stCondLst>
                                            <p:cond delay="1043"/>
                                          </p:stCondLst>
                                        </p:cTn>
                                        <p:tgtEl>
                                          <p:spTgt spid="12"/>
                                        </p:tgtEl>
                                      </p:cBhvr>
                                      <p:to x="100000" y="100000"/>
                                    </p:animScale>
                                    <p:animScale>
                                      <p:cBhvr>
                                        <p:cTn id="33" dur="16">
                                          <p:stCondLst>
                                            <p:cond delay="1130"/>
                                          </p:stCondLst>
                                        </p:cTn>
                                        <p:tgtEl>
                                          <p:spTgt spid="12"/>
                                        </p:tgtEl>
                                      </p:cBhvr>
                                      <p:to x="100000" y="95000"/>
                                    </p:animScale>
                                    <p:animScale>
                                      <p:cBhvr>
                                        <p:cTn id="34" dur="104" decel="50000">
                                          <p:stCondLst>
                                            <p:cond delay="1146"/>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27FFB6-6243-45F8-9DF8-EC0B168A3920}"/>
              </a:ext>
            </a:extLst>
          </p:cNvPr>
          <p:cNvSpPr/>
          <p:nvPr/>
        </p:nvSpPr>
        <p:spPr>
          <a:xfrm>
            <a:off x="255437" y="1364144"/>
            <a:ext cx="11572100" cy="3170099"/>
          </a:xfrm>
          <a:prstGeom prst="rect">
            <a:avLst/>
          </a:prstGeom>
        </p:spPr>
        <p:txBody>
          <a:bodyPr wrap="square">
            <a:spAutoFit/>
          </a:bodyPr>
          <a:lstStyle/>
          <a:p>
            <a:pPr indent="457200" algn="just"/>
            <a:r>
              <a:rPr lang="vi-VN" sz="4000" dirty="0">
                <a:latin typeface="Arial-Rounded" panose="020B0500000000000000" pitchFamily="34" charset="0"/>
                <a:ea typeface="Arial-Rounded" panose="020B0500000000000000" pitchFamily="34" charset="0"/>
                <a:cs typeface="Arial-Rounded" panose="020B0500000000000000" pitchFamily="34" charset="0"/>
              </a:rPr>
              <a:t>Một con sói nấp gần đó. Đợi dê mẹ đi xa, nó </a:t>
            </a:r>
            <a:r>
              <a:rPr lang="vi-VN" sz="4000" b="1" dirty="0">
                <a:latin typeface="Arial-Rounded" panose="020B0500000000000000" pitchFamily="34" charset="0"/>
                <a:ea typeface="Arial-Rounded" panose="020B0500000000000000" pitchFamily="34" charset="0"/>
                <a:cs typeface="Arial-Rounded" panose="020B0500000000000000" pitchFamily="34" charset="0"/>
              </a:rPr>
              <a:t>gõ cửa </a:t>
            </a:r>
            <a:r>
              <a:rPr lang="vi-VN" sz="4000" dirty="0">
                <a:latin typeface="Arial-Rounded" panose="020B0500000000000000" pitchFamily="34" charset="0"/>
                <a:ea typeface="Arial-Rounded" panose="020B0500000000000000" pitchFamily="34" charset="0"/>
                <a:cs typeface="Arial-Rounded" panose="020B0500000000000000" pitchFamily="34" charset="0"/>
              </a:rPr>
              <a:t>và </a:t>
            </a:r>
            <a:r>
              <a:rPr lang="vi-VN" sz="4000" b="1" dirty="0">
                <a:latin typeface="Arial-Rounded" panose="020B0500000000000000" pitchFamily="34" charset="0"/>
                <a:ea typeface="Arial-Rounded" panose="020B0500000000000000" pitchFamily="34" charset="0"/>
                <a:cs typeface="Arial-Rounded" panose="020B0500000000000000" pitchFamily="34" charset="0"/>
              </a:rPr>
              <a:t>giả giọng </a:t>
            </a:r>
            <a:r>
              <a:rPr lang="vi-VN" sz="4000" dirty="0">
                <a:latin typeface="Arial-Rounded" panose="020B0500000000000000" pitchFamily="34" charset="0"/>
                <a:ea typeface="Arial-Rounded" panose="020B0500000000000000" pitchFamily="34" charset="0"/>
                <a:cs typeface="Arial-Rounded" panose="020B0500000000000000" pitchFamily="34" charset="0"/>
              </a:rPr>
              <a:t>dê mẹ.</a:t>
            </a:r>
          </a:p>
          <a:p>
            <a:pPr indent="457200"/>
            <a:r>
              <a:rPr lang="vi-VN" sz="4000" dirty="0">
                <a:latin typeface="Arial-Rounded" panose="020B0500000000000000" pitchFamily="34" charset="0"/>
                <a:ea typeface="Arial-Rounded" panose="020B0500000000000000" pitchFamily="34" charset="0"/>
                <a:cs typeface="Arial-Rounded" panose="020B0500000000000000" pitchFamily="34" charset="0"/>
              </a:rPr>
              <a:t>Nhớ lời dê mẹ, đàn dê con nói:</a:t>
            </a:r>
          </a:p>
          <a:p>
            <a:pPr indent="457200"/>
            <a:r>
              <a:rPr lang="vi-VN" sz="4000" dirty="0">
                <a:latin typeface="Arial-Rounded" panose="020B0500000000000000" pitchFamily="34" charset="0"/>
                <a:ea typeface="Arial-Rounded" panose="020B0500000000000000" pitchFamily="34" charset="0"/>
                <a:cs typeface="Arial-Rounded" panose="020B0500000000000000" pitchFamily="34" charset="0"/>
              </a:rPr>
              <a:t>- Không phải giọng mẹ. Không mở.</a:t>
            </a:r>
          </a:p>
          <a:p>
            <a:pPr indent="457200"/>
            <a:r>
              <a:rPr lang="vi-VN" sz="4000" dirty="0">
                <a:latin typeface="Arial-Rounded" panose="020B0500000000000000" pitchFamily="34" charset="0"/>
                <a:ea typeface="Arial-Rounded" panose="020B0500000000000000" pitchFamily="34" charset="0"/>
                <a:cs typeface="Arial-Rounded" panose="020B0500000000000000" pitchFamily="34" charset="0"/>
              </a:rPr>
              <a:t>Sói đành bỏ đi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vi-VN" sz="4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61021"/>
            <a:ext cx="748964" cy="1015663"/>
            <a:chOff x="255437" y="61021"/>
            <a:chExt cx="748964"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748964" cy="7078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28955" y="61021"/>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077919" y="251164"/>
            <a:ext cx="122374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5" name="Picture 14">
            <a:extLst>
              <a:ext uri="{FF2B5EF4-FFF2-40B4-BE49-F238E27FC236}">
                <a16:creationId xmlns:a16="http://schemas.microsoft.com/office/drawing/2014/main" id="{A40D9E19-ADF4-4530-BB2F-C8380BF8E910}"/>
              </a:ext>
            </a:extLst>
          </p:cNvPr>
          <p:cNvPicPr>
            <a:picLocks noChangeAspect="1"/>
          </p:cNvPicPr>
          <p:nvPr/>
        </p:nvPicPr>
        <p:blipFill rotWithShape="1">
          <a:blip r:embed="rId2"/>
          <a:srcRect l="19799" t="15984" r="19799" b="25890"/>
          <a:stretch/>
        </p:blipFill>
        <p:spPr>
          <a:xfrm>
            <a:off x="255437" y="1481778"/>
            <a:ext cx="504497" cy="549268"/>
          </a:xfrm>
          <a:prstGeom prst="rect">
            <a:avLst/>
          </a:prstGeom>
        </p:spPr>
      </p:pic>
    </p:spTree>
    <p:extLst>
      <p:ext uri="{BB962C8B-B14F-4D97-AF65-F5344CB8AC3E}">
        <p14:creationId xmlns:p14="http://schemas.microsoft.com/office/powerpoint/2010/main" val="126733819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362">
                                          <p:stCondLst>
                                            <p:cond delay="0"/>
                                          </p:stCondLst>
                                        </p:cTn>
                                        <p:tgtEl>
                                          <p:spTgt spid="15"/>
                                        </p:tgtEl>
                                      </p:cBhvr>
                                    </p:animEffect>
                                    <p:anim calcmode="lin" valueType="num">
                                      <p:cBhvr>
                                        <p:cTn id="17"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20" dur="208" tmFilter="0, 0; 0.125,0.2665; 0.25,0.4; 0.375,0.465; 0.5,0.5;  0.625,0.535; 0.75,0.6; 0.875,0.7335; 1,1">
                                          <p:stCondLst>
                                            <p:cond delay="827"/>
                                          </p:stCondLst>
                                        </p:cTn>
                                        <p:tgtEl>
                                          <p:spTgt spid="15"/>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22" dur="16">
                                          <p:stCondLst>
                                            <p:cond delay="406"/>
                                          </p:stCondLst>
                                        </p:cTn>
                                        <p:tgtEl>
                                          <p:spTgt spid="15"/>
                                        </p:tgtEl>
                                      </p:cBhvr>
                                      <p:to x="100000" y="60000"/>
                                    </p:animScale>
                                    <p:animScale>
                                      <p:cBhvr>
                                        <p:cTn id="23" dur="104" decel="50000">
                                          <p:stCondLst>
                                            <p:cond delay="422"/>
                                          </p:stCondLst>
                                        </p:cTn>
                                        <p:tgtEl>
                                          <p:spTgt spid="15"/>
                                        </p:tgtEl>
                                      </p:cBhvr>
                                      <p:to x="100000" y="100000"/>
                                    </p:animScale>
                                    <p:animScale>
                                      <p:cBhvr>
                                        <p:cTn id="24" dur="16">
                                          <p:stCondLst>
                                            <p:cond delay="820"/>
                                          </p:stCondLst>
                                        </p:cTn>
                                        <p:tgtEl>
                                          <p:spTgt spid="15"/>
                                        </p:tgtEl>
                                      </p:cBhvr>
                                      <p:to x="100000" y="80000"/>
                                    </p:animScale>
                                    <p:animScale>
                                      <p:cBhvr>
                                        <p:cTn id="25" dur="104" decel="50000">
                                          <p:stCondLst>
                                            <p:cond delay="836"/>
                                          </p:stCondLst>
                                        </p:cTn>
                                        <p:tgtEl>
                                          <p:spTgt spid="15"/>
                                        </p:tgtEl>
                                      </p:cBhvr>
                                      <p:to x="100000" y="100000"/>
                                    </p:animScale>
                                    <p:animScale>
                                      <p:cBhvr>
                                        <p:cTn id="26" dur="16">
                                          <p:stCondLst>
                                            <p:cond delay="1026"/>
                                          </p:stCondLst>
                                        </p:cTn>
                                        <p:tgtEl>
                                          <p:spTgt spid="15"/>
                                        </p:tgtEl>
                                      </p:cBhvr>
                                      <p:to x="100000" y="90000"/>
                                    </p:animScale>
                                    <p:animScale>
                                      <p:cBhvr>
                                        <p:cTn id="27" dur="104" decel="50000">
                                          <p:stCondLst>
                                            <p:cond delay="1043"/>
                                          </p:stCondLst>
                                        </p:cTn>
                                        <p:tgtEl>
                                          <p:spTgt spid="15"/>
                                        </p:tgtEl>
                                      </p:cBhvr>
                                      <p:to x="100000" y="100000"/>
                                    </p:animScale>
                                    <p:animScale>
                                      <p:cBhvr>
                                        <p:cTn id="28" dur="16">
                                          <p:stCondLst>
                                            <p:cond delay="1130"/>
                                          </p:stCondLst>
                                        </p:cTn>
                                        <p:tgtEl>
                                          <p:spTgt spid="15"/>
                                        </p:tgtEl>
                                      </p:cBhvr>
                                      <p:to x="100000" y="95000"/>
                                    </p:animScale>
                                    <p:animScale>
                                      <p:cBhvr>
                                        <p:cTn id="29" dur="104" decel="50000">
                                          <p:stCondLst>
                                            <p:cond delay="1146"/>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633</TotalTime>
  <Words>1043</Words>
  <Application>Microsoft Office PowerPoint</Application>
  <PresentationFormat>Widescreen</PresentationFormat>
  <Paragraphs>106</Paragraphs>
  <Slides>21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.VnArial</vt:lpstr>
      <vt:lpstr>HL Hoctro</vt:lpstr>
      <vt:lpstr>Arial Black</vt:lpstr>
      <vt:lpstr>Calibri Light</vt:lpstr>
      <vt:lpstr>Calibri</vt:lpstr>
      <vt:lpstr>Arial-Rounded</vt:lpstr>
      <vt:lpstr>#9Slide01 Noi dung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436</cp:revision>
  <dcterms:created xsi:type="dcterms:W3CDTF">2021-08-06T07:04:41Z</dcterms:created>
  <dcterms:modified xsi:type="dcterms:W3CDTF">2023-03-08T14:53:30Z</dcterms:modified>
  <cp:category>9Slide.vn</cp:category>
</cp:coreProperties>
</file>