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7" r:id="rId2"/>
    <p:sldId id="299" r:id="rId3"/>
    <p:sldId id="258" r:id="rId4"/>
    <p:sldId id="300" r:id="rId5"/>
    <p:sldId id="283" r:id="rId6"/>
    <p:sldId id="338" r:id="rId7"/>
    <p:sldId id="342" r:id="rId8"/>
    <p:sldId id="286" r:id="rId9"/>
    <p:sldId id="339" r:id="rId10"/>
    <p:sldId id="301" r:id="rId11"/>
    <p:sldId id="314" r:id="rId12"/>
    <p:sldId id="341" r:id="rId13"/>
    <p:sldId id="313" r:id="rId14"/>
    <p:sldId id="316" r:id="rId15"/>
    <p:sldId id="287" r:id="rId16"/>
    <p:sldId id="343" r:id="rId17"/>
    <p:sldId id="344" r:id="rId18"/>
    <p:sldId id="302" r:id="rId19"/>
    <p:sldId id="278" r:id="rId20"/>
    <p:sldId id="346" r:id="rId21"/>
    <p:sldId id="347" r:id="rId22"/>
    <p:sldId id="323" r:id="rId23"/>
    <p:sldId id="324" r:id="rId24"/>
    <p:sldId id="297" r:id="rId25"/>
  </p:sldIdLst>
  <p:sldSz cx="12192000" cy="6858000"/>
  <p:notesSz cx="6858000" cy="9144000"/>
  <p:embeddedFontLst>
    <p:embeddedFont>
      <p:font typeface="#9Slide01 Noi dung ngan" panose="020B0604020202020204" charset="0"/>
      <p:regular r:id="rId27"/>
    </p:embeddedFont>
    <p:embeddedFont>
      <p:font typeface=".VnArial" panose="020B7200000000000000" pitchFamily="34" charset="0"/>
      <p:regular r:id="rId28"/>
      <p:bold r:id="rId29"/>
      <p:italic r:id="rId30"/>
      <p:boldItalic r:id="rId31"/>
    </p:embeddedFont>
    <p:embeddedFont>
      <p:font typeface="Arial Black" panose="020B0A04020102020204" pitchFamily="34" charset="0"/>
      <p:bold r:id="rId32"/>
    </p:embeddedFont>
    <p:embeddedFont>
      <p:font typeface="Arial-Rounded" panose="020B0500000000000000" pitchFamily="3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HL Hoctro" panose="02000000000000000000" pitchFamily="2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61F1"/>
    <a:srgbClr val="F2701F"/>
    <a:srgbClr val="A349A4"/>
    <a:srgbClr val="FECFDF"/>
    <a:srgbClr val="9A599D"/>
    <a:srgbClr val="AC72AF"/>
    <a:srgbClr val="9491F5"/>
    <a:srgbClr val="6D6AF2"/>
    <a:srgbClr val="9BE7FF"/>
    <a:srgbClr val="B7B0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63" d="100"/>
          <a:sy n="63" d="100"/>
        </p:scale>
        <p:origin x="91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a. Trong giờ ra chơi, em và các bạn thường: chơi đuổi bắt, chơi đá cầu, chơi nhảy dây, đọc sách, trò chuyện…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b. Em cảm thấy vui vẻ, thoải mái, thư giãn khi ra chơi.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28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gái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ái</a:t>
            </a:r>
            <a:r>
              <a:rPr lang="en-US" b="0" i="0" dirty="0">
                <a:effectLst/>
                <a:latin typeface="Arial" panose="020B0604020202020204" pitchFamily="34" charset="0"/>
              </a:rPr>
              <a:t> ;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nhàng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vang ;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trai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;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vàng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trang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27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gái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ái</a:t>
            </a:r>
            <a:r>
              <a:rPr lang="en-US" b="0" i="0" dirty="0">
                <a:effectLst/>
                <a:latin typeface="Arial" panose="020B0604020202020204" pitchFamily="34" charset="0"/>
              </a:rPr>
              <a:t> ;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nhàng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vang ;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trai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;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vàng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trang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74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95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7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09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Trò chơi đuổi bắt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Trò chơi rồng rắn lên mây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2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AAB68A-179B-4AC0-891F-FEC2033FD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553" y="-69013"/>
            <a:ext cx="12371567" cy="7021903"/>
          </a:xfrm>
          <a:prstGeom prst="rect">
            <a:avLst/>
          </a:prstGeom>
        </p:spPr>
      </p:pic>
      <p:pic>
        <p:nvPicPr>
          <p:cNvPr id="6" name="Picture 5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80B0471E-1B46-4659-A1F9-F8C90E1A5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3" y="-1"/>
            <a:ext cx="12017889" cy="6668219"/>
          </a:xfrm>
          <a:prstGeom prst="rect">
            <a:avLst/>
          </a:prstGeom>
        </p:spPr>
      </p:pic>
      <p:pic>
        <p:nvPicPr>
          <p:cNvPr id="7" name="5">
            <a:extLst>
              <a:ext uri="{FF2B5EF4-FFF2-40B4-BE49-F238E27FC236}">
                <a16:creationId xmlns:a16="http://schemas.microsoft.com/office/drawing/2014/main" id="{E5446EC4-7401-4E85-9943-D45446D854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592" y="1656272"/>
            <a:ext cx="3374583" cy="5201728"/>
          </a:xfrm>
          <a:prstGeom prst="rect">
            <a:avLst/>
          </a:prstGeom>
        </p:spPr>
      </p:pic>
      <p:pic>
        <p:nvPicPr>
          <p:cNvPr id="8" name="6">
            <a:extLst>
              <a:ext uri="{FF2B5EF4-FFF2-40B4-BE49-F238E27FC236}">
                <a16:creationId xmlns:a16="http://schemas.microsoft.com/office/drawing/2014/main" id="{97CB8C07-9072-407A-93C5-3D512EFA6E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6838"/>
            <a:ext cx="1273051" cy="18911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DD933D-3EC8-42D8-997D-FCD61109BB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6180" y="-51757"/>
            <a:ext cx="12362943" cy="700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CAA13A-15DB-4EBC-B8C7-27AAA64EA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180" y="-51757"/>
            <a:ext cx="12362943" cy="7004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28239F-9A2E-4432-ABD8-8BBC2D7CD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pic>
        <p:nvPicPr>
          <p:cNvPr id="8" name="5">
            <a:extLst>
              <a:ext uri="{FF2B5EF4-FFF2-40B4-BE49-F238E27FC236}">
                <a16:creationId xmlns:a16="http://schemas.microsoft.com/office/drawing/2014/main" id="{5C9C677E-3AD9-49D9-B55B-6563E58436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098" y="0"/>
            <a:ext cx="4449077" cy="6858000"/>
          </a:xfrm>
          <a:prstGeom prst="rect">
            <a:avLst/>
          </a:prstGeom>
        </p:spPr>
      </p:pic>
      <p:pic>
        <p:nvPicPr>
          <p:cNvPr id="9" name="6">
            <a:extLst>
              <a:ext uri="{FF2B5EF4-FFF2-40B4-BE49-F238E27FC236}">
                <a16:creationId xmlns:a16="http://schemas.microsoft.com/office/drawing/2014/main" id="{1BFD43C0-2193-4358-882E-062B7FD66F4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6838"/>
            <a:ext cx="1273051" cy="18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69DDF00-DEB8-4BC4-B970-3FFADE970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180" y="-51757"/>
            <a:ext cx="12362943" cy="7004647"/>
          </a:xfrm>
          <a:prstGeom prst="rect">
            <a:avLst/>
          </a:prstGeom>
        </p:spPr>
      </p:pic>
      <p:sp>
        <p:nvSpPr>
          <p:cNvPr id="11" name="1">
            <a:extLst>
              <a:ext uri="{FF2B5EF4-FFF2-40B4-BE49-F238E27FC236}">
                <a16:creationId xmlns:a16="http://schemas.microsoft.com/office/drawing/2014/main" id="{E53A512F-DC66-4A24-89BA-5135613D8AF1}"/>
              </a:ext>
            </a:extLst>
          </p:cNvPr>
          <p:cNvSpPr/>
          <p:nvPr userDrawn="1"/>
        </p:nvSpPr>
        <p:spPr>
          <a:xfrm>
            <a:off x="203200" y="200025"/>
            <a:ext cx="11767127" cy="591434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">
            <a:extLst>
              <a:ext uri="{FF2B5EF4-FFF2-40B4-BE49-F238E27FC236}">
                <a16:creationId xmlns:a16="http://schemas.microsoft.com/office/drawing/2014/main" id="{BAA50BD4-55AC-4F33-890A-729EE2AD2467}"/>
              </a:ext>
            </a:extLst>
          </p:cNvPr>
          <p:cNvSpPr/>
          <p:nvPr userDrawn="1"/>
        </p:nvSpPr>
        <p:spPr>
          <a:xfrm>
            <a:off x="495300" y="782291"/>
            <a:ext cx="11201400" cy="227194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A283F034-7352-4CB2-AA94-40FDEAA1347C}"/>
              </a:ext>
            </a:extLst>
          </p:cNvPr>
          <p:cNvSpPr/>
          <p:nvPr userDrawn="1"/>
        </p:nvSpPr>
        <p:spPr>
          <a:xfrm>
            <a:off x="814531" y="201889"/>
            <a:ext cx="3461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6D6A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  <a:endParaRPr lang="zh-CN" altLang="en-US" dirty="0">
              <a:solidFill>
                <a:srgbClr val="6D6AF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6">
            <a:extLst>
              <a:ext uri="{FF2B5EF4-FFF2-40B4-BE49-F238E27FC236}">
                <a16:creationId xmlns:a16="http://schemas.microsoft.com/office/drawing/2014/main" id="{94CF60F9-E977-4F4A-A4C5-6109F5FA15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121" y="281113"/>
            <a:ext cx="596348" cy="72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23">
            <a:extLst>
              <a:ext uri="{FF2B5EF4-FFF2-40B4-BE49-F238E27FC236}">
                <a16:creationId xmlns:a16="http://schemas.microsoft.com/office/drawing/2014/main" id="{F06BE623-D4CA-407D-9B79-EE2FAA4AED60}"/>
              </a:ext>
            </a:extLst>
          </p:cNvPr>
          <p:cNvGrpSpPr/>
          <p:nvPr userDrawn="1"/>
        </p:nvGrpSpPr>
        <p:grpSpPr>
          <a:xfrm>
            <a:off x="-1" y="0"/>
            <a:ext cx="12192000" cy="6857999"/>
            <a:chOff x="883" y="847"/>
            <a:chExt cx="17434" cy="9107"/>
          </a:xfrm>
          <a:effectLst/>
        </p:grpSpPr>
        <p:pic>
          <p:nvPicPr>
            <p:cNvPr id="15" name="24" descr="背景3">
              <a:extLst>
                <a:ext uri="{FF2B5EF4-FFF2-40B4-BE49-F238E27FC236}">
                  <a16:creationId xmlns:a16="http://schemas.microsoft.com/office/drawing/2014/main" id="{07B21503-005A-46BE-88DB-38CCDBE0D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25" descr="背景3">
              <a:extLst>
                <a:ext uri="{FF2B5EF4-FFF2-40B4-BE49-F238E27FC236}">
                  <a16:creationId xmlns:a16="http://schemas.microsoft.com/office/drawing/2014/main" id="{EA59364E-D1F5-437F-ADAF-072E55B77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24D8949-6EAA-4B44-BB16-B13A99B152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6432" y="3943678"/>
            <a:ext cx="9419136" cy="28470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A34B32-0427-4F29-9EEE-0411D6FB29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0928" y="4705744"/>
            <a:ext cx="9230144" cy="20850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A99F9E-93A7-4933-8053-8AD365ECAC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4602" y="4565524"/>
            <a:ext cx="9004572" cy="22252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6D01E5-246F-49A0-8E2D-3A2B0E87319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726" y="72383"/>
            <a:ext cx="12034547" cy="6718374"/>
          </a:xfrm>
          <a:prstGeom prst="rect">
            <a:avLst/>
          </a:prstGeom>
        </p:spPr>
      </p:pic>
      <p:pic>
        <p:nvPicPr>
          <p:cNvPr id="9" name="Picture 8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AE9F4AAC-2FEF-4C6A-97BA-7B16A87D7F8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3" y="-1"/>
            <a:ext cx="12017889" cy="66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7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7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7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D28DABE3-6B09-4D5E-BB92-24EB4099890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1</a:t>
            </a:r>
            <a:endParaRPr lang="en-US" sz="3733" b="1" kern="0" dirty="0">
              <a:solidFill>
                <a:schemeClr val="tx1">
                  <a:lumMod val="75000"/>
                  <a:lumOff val="25000"/>
                </a:schemeClr>
              </a:solidFill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74A0B-8B00-4D5B-A199-1636436FA6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E11EC1-E936-429B-8648-3E4D9E3804E5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B54E7A-C1C5-462C-B2EE-4D5EEC974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133788"/>
            <a:ext cx="9455716" cy="1323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54E902-1DF4-4DE2-8F52-46F83D56F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41" y="2420024"/>
            <a:ext cx="11181033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4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03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287383" y="3181958"/>
            <a:ext cx="7734236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TÌM TIẾNG CÙNG VẦN</a:t>
            </a:r>
            <a:endParaRPr lang="zh-CN" altLang="en-US" sz="66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746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BE63F00-CEE1-4D7F-87A7-A672F5C9FC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8000"/>
          </a:blip>
          <a:srcRect t="1369"/>
          <a:stretch/>
        </p:blipFill>
        <p:spPr>
          <a:xfrm>
            <a:off x="2691325" y="2157370"/>
            <a:ext cx="6680765" cy="3253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4D3DB56-2D4C-4255-B2F6-D2151771BE46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F2740FB-1AAC-4CA1-B6B4-EC8F49563CB9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FD0486D-8F83-4616-ACF3-44EC89937AC6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F9D40521-4C45-4038-B565-58ABF8EE7B95}"/>
              </a:ext>
            </a:extLst>
          </p:cNvPr>
          <p:cNvSpPr/>
          <p:nvPr/>
        </p:nvSpPr>
        <p:spPr>
          <a:xfrm>
            <a:off x="1133185" y="215396"/>
            <a:ext cx="104652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ở cuối các dòng thơ những tiếng cùng vần với nhau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E33B284-6877-4F28-A3FB-1CC36C2A3D93}"/>
              </a:ext>
            </a:extLst>
          </p:cNvPr>
          <p:cNvGrpSpPr/>
          <p:nvPr/>
        </p:nvGrpSpPr>
        <p:grpSpPr>
          <a:xfrm>
            <a:off x="9421810" y="1898342"/>
            <a:ext cx="1868491" cy="1401039"/>
            <a:chOff x="6284910" y="2558220"/>
            <a:chExt cx="1868491" cy="174156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F9C0734-C193-44CC-88F8-5B9935F83F27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A349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8EBAFCA-CCB6-4F3F-91CD-D3260513C187}"/>
                </a:ext>
              </a:extLst>
            </p:cNvPr>
            <p:cNvSpPr txBox="1"/>
            <p:nvPr/>
          </p:nvSpPr>
          <p:spPr>
            <a:xfrm>
              <a:off x="6419817" y="2750086"/>
              <a:ext cx="1598676" cy="103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lang="en-US" sz="4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E0EA5DA-A28D-40B1-8F10-E74550DB3C36}"/>
              </a:ext>
            </a:extLst>
          </p:cNvPr>
          <p:cNvGrpSpPr/>
          <p:nvPr/>
        </p:nvGrpSpPr>
        <p:grpSpPr>
          <a:xfrm>
            <a:off x="6284910" y="1898342"/>
            <a:ext cx="1868491" cy="1401039"/>
            <a:chOff x="6284910" y="2558220"/>
            <a:chExt cx="1868491" cy="1741560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1371E4D-49C7-4C89-A153-E1EB074EAED3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A349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00C664E-72B6-489D-9013-53E4F9870297}"/>
                </a:ext>
              </a:extLst>
            </p:cNvPr>
            <p:cNvSpPr txBox="1"/>
            <p:nvPr/>
          </p:nvSpPr>
          <p:spPr>
            <a:xfrm>
              <a:off x="6419817" y="2750086"/>
              <a:ext cx="1598676" cy="103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endParaRPr lang="en-US" sz="4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7" name="Picture 56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C198BE61-2EF9-45AA-A2F0-F98CD8BEFA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56" t="40199" r="30989" b="44178"/>
          <a:stretch/>
        </p:blipFill>
        <p:spPr>
          <a:xfrm>
            <a:off x="8286776" y="2402160"/>
            <a:ext cx="1067580" cy="4294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6B61D5-1C4A-484C-8FA8-9E41FBBF3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463" y="1846612"/>
            <a:ext cx="5511262" cy="486773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1C0022E-83C2-4530-8698-8835A878887B}"/>
              </a:ext>
            </a:extLst>
          </p:cNvPr>
          <p:cNvGrpSpPr/>
          <p:nvPr/>
        </p:nvGrpSpPr>
        <p:grpSpPr>
          <a:xfrm>
            <a:off x="9421810" y="3429000"/>
            <a:ext cx="1868491" cy="1401039"/>
            <a:chOff x="6284910" y="2558220"/>
            <a:chExt cx="1868491" cy="174156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07F1DA8-C104-427F-ABDF-FACD9D94C3BB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A349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AF78EA5-648E-4666-8426-81218DEB40DD}"/>
                </a:ext>
              </a:extLst>
            </p:cNvPr>
            <p:cNvSpPr txBox="1"/>
            <p:nvPr/>
          </p:nvSpPr>
          <p:spPr>
            <a:xfrm>
              <a:off x="6419817" y="2820395"/>
              <a:ext cx="1598676" cy="103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ái</a:t>
              </a:r>
              <a:endParaRPr lang="en-US" sz="4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18A6A5B-BFF5-4B1D-A2CE-CB3D7697B41F}"/>
              </a:ext>
            </a:extLst>
          </p:cNvPr>
          <p:cNvGrpSpPr/>
          <p:nvPr/>
        </p:nvGrpSpPr>
        <p:grpSpPr>
          <a:xfrm>
            <a:off x="6284910" y="3429000"/>
            <a:ext cx="1868491" cy="1401039"/>
            <a:chOff x="6284910" y="2558220"/>
            <a:chExt cx="1868491" cy="1741560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0AE0BD4-02EB-499C-9835-C9195B154131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A349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DDCC847-3D63-4F31-9456-44B9E502700E}"/>
                </a:ext>
              </a:extLst>
            </p:cNvPr>
            <p:cNvSpPr txBox="1"/>
            <p:nvPr/>
          </p:nvSpPr>
          <p:spPr>
            <a:xfrm>
              <a:off x="6419817" y="2820395"/>
              <a:ext cx="1598676" cy="103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gái</a:t>
              </a:r>
              <a:endParaRPr lang="en-US" sz="4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5" name="Picture 24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C9668440-E9F3-4145-BCC7-475792118A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56" t="40199" r="30989" b="44178"/>
          <a:stretch/>
        </p:blipFill>
        <p:spPr>
          <a:xfrm>
            <a:off x="8286776" y="3932818"/>
            <a:ext cx="1067580" cy="42941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3AFA7A7-6EBC-4FC6-8CE5-A8522DCBDAF4}"/>
              </a:ext>
            </a:extLst>
          </p:cNvPr>
          <p:cNvGrpSpPr/>
          <p:nvPr/>
        </p:nvGrpSpPr>
        <p:grpSpPr>
          <a:xfrm>
            <a:off x="9421810" y="4959658"/>
            <a:ext cx="1868491" cy="1401039"/>
            <a:chOff x="6284910" y="2558220"/>
            <a:chExt cx="1868491" cy="174156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64415EE-C449-4AD9-AA4C-CA3283739DD4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A349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625FD77-D269-42FC-A435-8B1F3D4E50CD}"/>
                </a:ext>
              </a:extLst>
            </p:cNvPr>
            <p:cNvSpPr txBox="1"/>
            <p:nvPr/>
          </p:nvSpPr>
          <p:spPr>
            <a:xfrm>
              <a:off x="6419817" y="2820395"/>
              <a:ext cx="1598676" cy="103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vang</a:t>
              </a:r>
              <a:endParaRPr lang="en-US" sz="4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6D015D-8B1A-4B2C-B87A-1A7464525AC6}"/>
              </a:ext>
            </a:extLst>
          </p:cNvPr>
          <p:cNvGrpSpPr/>
          <p:nvPr/>
        </p:nvGrpSpPr>
        <p:grpSpPr>
          <a:xfrm>
            <a:off x="6245737" y="4959657"/>
            <a:ext cx="1934411" cy="1401039"/>
            <a:chOff x="6245737" y="2558220"/>
            <a:chExt cx="1934411" cy="174156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D0B7795-ECD4-477F-A7E4-24B125B49821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A349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B36D70F-6900-45EE-ACD1-63B772072C83}"/>
                </a:ext>
              </a:extLst>
            </p:cNvPr>
            <p:cNvSpPr txBox="1"/>
            <p:nvPr/>
          </p:nvSpPr>
          <p:spPr>
            <a:xfrm>
              <a:off x="6245737" y="2820395"/>
              <a:ext cx="1934411" cy="103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nhàng</a:t>
              </a:r>
              <a:endParaRPr lang="en-US" sz="4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2" name="Picture 31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8466D9AF-3B9E-4A41-BB1D-18F3744116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56" t="40199" r="30989" b="44178"/>
          <a:stretch/>
        </p:blipFill>
        <p:spPr>
          <a:xfrm>
            <a:off x="8286776" y="5463476"/>
            <a:ext cx="1067580" cy="42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0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BE63F00-CEE1-4D7F-87A7-A672F5C9FC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8000"/>
          </a:blip>
          <a:srcRect t="1369"/>
          <a:stretch/>
        </p:blipFill>
        <p:spPr>
          <a:xfrm>
            <a:off x="2691325" y="2157370"/>
            <a:ext cx="6680765" cy="3253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4D3DB56-2D4C-4255-B2F6-D2151771BE46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F2740FB-1AAC-4CA1-B6B4-EC8F49563CB9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FD0486D-8F83-4616-ACF3-44EC89937AC6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F9D40521-4C45-4038-B565-58ABF8EE7B95}"/>
              </a:ext>
            </a:extLst>
          </p:cNvPr>
          <p:cNvSpPr/>
          <p:nvPr/>
        </p:nvSpPr>
        <p:spPr>
          <a:xfrm>
            <a:off x="1133185" y="215396"/>
            <a:ext cx="104652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ở cuối các dòng thơ những tiếng cùng vần với nhau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E33B284-6877-4F28-A3FB-1CC36C2A3D93}"/>
              </a:ext>
            </a:extLst>
          </p:cNvPr>
          <p:cNvGrpSpPr/>
          <p:nvPr/>
        </p:nvGrpSpPr>
        <p:grpSpPr>
          <a:xfrm>
            <a:off x="9421810" y="2209839"/>
            <a:ext cx="1868491" cy="1401039"/>
            <a:chOff x="6284910" y="2558220"/>
            <a:chExt cx="1868491" cy="174156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F9C0734-C193-44CC-88F8-5B9935F83F27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A349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8EBAFCA-CCB6-4F3F-91CD-D3260513C187}"/>
                </a:ext>
              </a:extLst>
            </p:cNvPr>
            <p:cNvSpPr txBox="1"/>
            <p:nvPr/>
          </p:nvSpPr>
          <p:spPr>
            <a:xfrm>
              <a:off x="6419817" y="2750086"/>
              <a:ext cx="1598676" cy="103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tài</a:t>
              </a:r>
              <a:endParaRPr lang="en-US" sz="4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E0EA5DA-A28D-40B1-8F10-E74550DB3C36}"/>
              </a:ext>
            </a:extLst>
          </p:cNvPr>
          <p:cNvGrpSpPr/>
          <p:nvPr/>
        </p:nvGrpSpPr>
        <p:grpSpPr>
          <a:xfrm>
            <a:off x="6284910" y="2209839"/>
            <a:ext cx="1868491" cy="1401039"/>
            <a:chOff x="6284910" y="2558220"/>
            <a:chExt cx="1868491" cy="1741560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1371E4D-49C7-4C89-A153-E1EB074EAED3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A349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00C664E-72B6-489D-9013-53E4F9870297}"/>
                </a:ext>
              </a:extLst>
            </p:cNvPr>
            <p:cNvSpPr txBox="1"/>
            <p:nvPr/>
          </p:nvSpPr>
          <p:spPr>
            <a:xfrm>
              <a:off x="6419817" y="2750086"/>
              <a:ext cx="1598676" cy="103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trai</a:t>
              </a:r>
              <a:endParaRPr lang="en-US" sz="4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7" name="Picture 56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C198BE61-2EF9-45AA-A2F0-F98CD8BEFA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56" t="40199" r="30989" b="44178"/>
          <a:stretch/>
        </p:blipFill>
        <p:spPr>
          <a:xfrm>
            <a:off x="8286776" y="2713657"/>
            <a:ext cx="1067580" cy="42941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1C0022E-83C2-4530-8698-8835A878887B}"/>
              </a:ext>
            </a:extLst>
          </p:cNvPr>
          <p:cNvGrpSpPr/>
          <p:nvPr/>
        </p:nvGrpSpPr>
        <p:grpSpPr>
          <a:xfrm>
            <a:off x="9421810" y="4222817"/>
            <a:ext cx="1868491" cy="1401039"/>
            <a:chOff x="6284910" y="2558220"/>
            <a:chExt cx="1868491" cy="174156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07F1DA8-C104-427F-ABDF-FACD9D94C3BB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A349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AF78EA5-648E-4666-8426-81218DEB40DD}"/>
                </a:ext>
              </a:extLst>
            </p:cNvPr>
            <p:cNvSpPr txBox="1"/>
            <p:nvPr/>
          </p:nvSpPr>
          <p:spPr>
            <a:xfrm>
              <a:off x="6419817" y="2820395"/>
              <a:ext cx="1598676" cy="103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endParaRPr lang="en-US" sz="4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18A6A5B-BFF5-4B1D-A2CE-CB3D7697B41F}"/>
              </a:ext>
            </a:extLst>
          </p:cNvPr>
          <p:cNvGrpSpPr/>
          <p:nvPr/>
        </p:nvGrpSpPr>
        <p:grpSpPr>
          <a:xfrm>
            <a:off x="6284910" y="4222817"/>
            <a:ext cx="1868491" cy="1401039"/>
            <a:chOff x="6284910" y="2558220"/>
            <a:chExt cx="1868491" cy="1741560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0AE0BD4-02EB-499C-9835-C9195B154131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A349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DDCC847-3D63-4F31-9456-44B9E502700E}"/>
                </a:ext>
              </a:extLst>
            </p:cNvPr>
            <p:cNvSpPr txBox="1"/>
            <p:nvPr/>
          </p:nvSpPr>
          <p:spPr>
            <a:xfrm>
              <a:off x="6419817" y="2820395"/>
              <a:ext cx="1598676" cy="103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endParaRPr lang="en-US" sz="4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5" name="Picture 24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C9668440-E9F3-4145-BCC7-475792118A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56" t="40199" r="30989" b="44178"/>
          <a:stretch/>
        </p:blipFill>
        <p:spPr>
          <a:xfrm>
            <a:off x="8286776" y="4726635"/>
            <a:ext cx="1067580" cy="429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0F0193-379C-4C27-929C-C1670BE83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949" y="1728317"/>
            <a:ext cx="5840474" cy="470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6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74A0B-8B00-4D5B-A199-1636436FA6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E11EC1-E936-429B-8648-3E4D9E3804E5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B54E7A-C1C5-462C-B2EE-4D5EEC974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133788"/>
            <a:ext cx="9455716" cy="13234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71B53E-1B01-4722-94EB-4136D922F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41" y="2420024"/>
            <a:ext cx="11181033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8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4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04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287383" y="3181958"/>
            <a:ext cx="773423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TRẢ LỜI CÂU HỎI</a:t>
            </a:r>
            <a:endParaRPr lang="zh-CN" altLang="en-US" sz="72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99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a. Vì sao hôm nay bạn nhỏ đi học một mình?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b. Trường của bạn nhỏ có đặc điểm gì?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c. Cảnh trên đường đến trường có gì?</a:t>
            </a:r>
          </a:p>
          <a:p>
            <a:pPr algn="ctr"/>
            <a:r>
              <a:rPr lang="vi-VN" b="1" i="0" dirty="0">
                <a:effectLst/>
                <a:latin typeface="#9Slide01 Noi dung ngan" panose="00000600000000000000" pitchFamily="2" charset="0"/>
              </a:rPr>
              <a:t>Hướng dẫn trả lời:</a:t>
            </a:r>
            <a:endParaRPr lang="vi-VN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a. Hôm nay bạn nhỏ đi học một mình vì mẹ bận lên nương.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b. Trường của bạn nhỏ be bé, nằm lặng giữa rừng cây.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c. Cảnh trên đường đến trường có hương rừng thơm, đồi vắng, nước suối trong, lá cọ.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5BB62A-5F38-4B55-8BBC-176C24D511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8000"/>
          </a:blip>
          <a:srcRect t="1369"/>
          <a:stretch/>
        </p:blipFill>
        <p:spPr>
          <a:xfrm>
            <a:off x="2691325" y="3570531"/>
            <a:ext cx="6680765" cy="3253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127038"/>
            <a:ext cx="113272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6461F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Những trò chơi nào được nói tới trong bài?</a:t>
            </a:r>
            <a:endParaRPr lang="en-US" sz="5400" b="1" dirty="0">
              <a:solidFill>
                <a:srgbClr val="6461F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209752" y="2794452"/>
            <a:ext cx="105299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trò chơi được nói tới trong bài là: </a:t>
            </a:r>
            <a:r>
              <a:rPr lang="vi-VN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 dây, đá cầu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909563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71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a. Vì sao hôm nay bạn nhỏ đi học một mình?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b. Trường của bạn nhỏ có đặc điểm gì?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c. Cảnh trên đường đến trường có gì?</a:t>
            </a:r>
          </a:p>
          <a:p>
            <a:pPr algn="ctr"/>
            <a:r>
              <a:rPr lang="vi-VN" b="1" i="0" dirty="0">
                <a:effectLst/>
                <a:latin typeface="#9Slide01 Noi dung ngan" panose="00000600000000000000" pitchFamily="2" charset="0"/>
              </a:rPr>
              <a:t>Hướng dẫn trả lời:</a:t>
            </a:r>
            <a:endParaRPr lang="vi-VN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a. Hôm nay bạn nhỏ đi học một mình vì mẹ bận lên nương.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b. Trường của bạn nhỏ be bé, nằm lặng giữa rừng cây.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c. Cảnh trên đường đến trường có hương rừng thơm, đồi vắng, nước suối trong, lá cọ.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5BB62A-5F38-4B55-8BBC-176C24D511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8000"/>
          </a:blip>
          <a:srcRect t="1369"/>
          <a:stretch/>
        </p:blipFill>
        <p:spPr>
          <a:xfrm>
            <a:off x="2691325" y="3598240"/>
            <a:ext cx="6680765" cy="3253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127038"/>
            <a:ext cx="113272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6461F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Những từ ngữ nào cho biết các bạn chơi trò chơi rất giỏi?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209752" y="2794452"/>
            <a:ext cx="105299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từ ngữ cho biết các bạn chơi trò chơi rất giỏi là: </a:t>
            </a:r>
            <a:r>
              <a:rPr lang="vi-VN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 nhàng, bay vun vút, vòng quay đều, móc rất tài</a:t>
            </a: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909563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543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a. Vì sao hôm nay bạn nhỏ đi học một mình?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b. Trường của bạn nhỏ có đặc điểm gì?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c. Cảnh trên đường đến trường có gì?</a:t>
            </a:r>
          </a:p>
          <a:p>
            <a:pPr algn="ctr"/>
            <a:r>
              <a:rPr lang="vi-VN" b="1" i="0" dirty="0">
                <a:effectLst/>
                <a:latin typeface="#9Slide01 Noi dung ngan" panose="00000600000000000000" pitchFamily="2" charset="0"/>
              </a:rPr>
              <a:t>Hướng dẫn trả lời:</a:t>
            </a:r>
            <a:endParaRPr lang="vi-VN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a. Hôm nay bạn nhỏ đi học một mình vì mẹ bận lên nương.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b. Trường của bạn nhỏ be bé, nằm lặng giữa rừng cây.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c. Cảnh trên đường đến trường có hương rừng thơm, đồi vắng, nước suối trong, lá cọ.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5BB62A-5F38-4B55-8BBC-176C24D511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8000"/>
          </a:blip>
          <a:srcRect t="1369"/>
          <a:stretch/>
        </p:blipFill>
        <p:spPr>
          <a:xfrm>
            <a:off x="2691325" y="3611418"/>
            <a:ext cx="6680765" cy="3092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127038"/>
            <a:ext cx="113272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6461F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Giờ ra chơi của các bạn như thế nào?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209752" y="2794452"/>
            <a:ext cx="105299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 của các bạn rất vui, rộn tiếng cười hòa vang.</a:t>
            </a:r>
            <a:endParaRPr lang="vi-VN" sz="4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909563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313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4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05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1097530" y="3054878"/>
            <a:ext cx="6696744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HỌC THUỘC LÒNG</a:t>
            </a:r>
            <a:endParaRPr lang="zh-CN" altLang="en-US" sz="66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117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FED031-77FC-4006-A616-B878C68DC483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6B7235-43FD-410C-A8CE-6C9434D58643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82D511-25CD-42B6-879D-78BD89EF3ED4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55A19039-AA44-45F2-9CBC-61C61D2DCA23}"/>
              </a:ext>
            </a:extLst>
          </p:cNvPr>
          <p:cNvSpPr/>
          <p:nvPr/>
        </p:nvSpPr>
        <p:spPr>
          <a:xfrm>
            <a:off x="1170864" y="273356"/>
            <a:ext cx="106329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endParaRPr lang="zh-CN" altLang="en-US" sz="48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64DD96-A84F-4079-BCF0-78F3838E9691}"/>
              </a:ext>
            </a:extLst>
          </p:cNvPr>
          <p:cNvSpPr/>
          <p:nvPr/>
        </p:nvSpPr>
        <p:spPr>
          <a:xfrm>
            <a:off x="3212555" y="993383"/>
            <a:ext cx="52612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en-US" altLang="zh-CN" sz="4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5D5E49-AEB3-46D8-9E89-F75918F0B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449" y="1373666"/>
            <a:ext cx="4885914" cy="4529278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A1136E-1D1A-4D7A-8C33-CF90BA56F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83" y="1601824"/>
            <a:ext cx="5394029" cy="2837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003057-607E-491D-B793-227641C55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6322" y="3972232"/>
            <a:ext cx="5678549" cy="283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0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3" y="1704630"/>
            <a:ext cx="1354859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01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1097530" y="3054878"/>
            <a:ext cx="669674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KHỞI ĐỘNG</a:t>
            </a:r>
            <a:endParaRPr lang="zh-CN" altLang="en-US" sz="80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11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FED031-77FC-4006-A616-B878C68DC483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6B7235-43FD-410C-A8CE-6C9434D58643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82D511-25CD-42B6-879D-78BD89EF3ED4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55A19039-AA44-45F2-9CBC-61C61D2DCA23}"/>
              </a:ext>
            </a:extLst>
          </p:cNvPr>
          <p:cNvSpPr/>
          <p:nvPr/>
        </p:nvSpPr>
        <p:spPr>
          <a:xfrm>
            <a:off x="1170864" y="273356"/>
            <a:ext cx="106329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endParaRPr lang="zh-CN" altLang="en-US" sz="48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64DD96-A84F-4079-BCF0-78F3838E9691}"/>
              </a:ext>
            </a:extLst>
          </p:cNvPr>
          <p:cNvSpPr/>
          <p:nvPr/>
        </p:nvSpPr>
        <p:spPr>
          <a:xfrm>
            <a:off x="2756909" y="1038025"/>
            <a:ext cx="52612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en-US" altLang="zh-CN" sz="4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5D5E49-AEB3-46D8-9E89-F75918F0B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449" y="1373666"/>
            <a:ext cx="4885914" cy="4529278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EB1D73-10DD-4743-8A80-9E213318A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28" y="1581795"/>
            <a:ext cx="5438103" cy="2440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5C1F11-4421-4316-BDAE-CB3C4A900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978" y="3970227"/>
            <a:ext cx="5718544" cy="244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FED031-77FC-4006-A616-B878C68DC483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6B7235-43FD-410C-A8CE-6C9434D58643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82D511-25CD-42B6-879D-78BD89EF3ED4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55A19039-AA44-45F2-9CBC-61C61D2DCA23}"/>
              </a:ext>
            </a:extLst>
          </p:cNvPr>
          <p:cNvSpPr/>
          <p:nvPr/>
        </p:nvSpPr>
        <p:spPr>
          <a:xfrm>
            <a:off x="1170864" y="273356"/>
            <a:ext cx="106329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4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endParaRPr lang="zh-CN" altLang="en-US" sz="48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64DD96-A84F-4079-BCF0-78F3838E9691}"/>
              </a:ext>
            </a:extLst>
          </p:cNvPr>
          <p:cNvSpPr/>
          <p:nvPr/>
        </p:nvSpPr>
        <p:spPr>
          <a:xfrm>
            <a:off x="2756909" y="1038025"/>
            <a:ext cx="52612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en-US" altLang="zh-CN" sz="4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5D5E49-AEB3-46D8-9E89-F75918F0B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449" y="1373666"/>
            <a:ext cx="4885914" cy="4529278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E65DCE-0744-430B-BEF0-CF30381FC7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8255"/>
          <a:stretch/>
        </p:blipFill>
        <p:spPr>
          <a:xfrm>
            <a:off x="573324" y="1618729"/>
            <a:ext cx="1726328" cy="24921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CCBE07-AA74-42A8-B56A-A47F8DF9EA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5078"/>
          <a:stretch/>
        </p:blipFill>
        <p:spPr>
          <a:xfrm>
            <a:off x="2299651" y="3972233"/>
            <a:ext cx="1997046" cy="249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7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4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06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1097530" y="3054878"/>
            <a:ext cx="669674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TRÒ  CHƠI</a:t>
            </a:r>
            <a:endParaRPr lang="zh-CN" altLang="en-US" sz="80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634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BCC81E-D886-4A6D-8A24-F62664BCF7EA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BAEC798-1EA3-4694-9759-EE2485002E15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7608F77-F7EB-48D6-9102-38BA72D9F30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90F6AC1D-78D6-4B7E-8F6A-9BBA1BC32B2C}"/>
              </a:ext>
            </a:extLst>
          </p:cNvPr>
          <p:cNvSpPr/>
          <p:nvPr/>
        </p:nvSpPr>
        <p:spPr>
          <a:xfrm>
            <a:off x="1143157" y="1090698"/>
            <a:ext cx="6339192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zh-CN" altLang="en-US" sz="43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2880A5D-7DA7-43F5-BE42-1721A16F9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88" y="44569"/>
            <a:ext cx="4145639" cy="1542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07A8C3-7CE2-4CA2-B039-F945C94DA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234" y="1984203"/>
            <a:ext cx="5145816" cy="2948496"/>
          </a:xfrm>
          <a:prstGeom prst="roundRect">
            <a:avLst/>
          </a:prstGeom>
          <a:ln>
            <a:solidFill>
              <a:srgbClr val="A349A4"/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2134D8-5923-4BCD-A77E-3185715F0E2E}"/>
              </a:ext>
            </a:extLst>
          </p:cNvPr>
          <p:cNvGrpSpPr/>
          <p:nvPr/>
        </p:nvGrpSpPr>
        <p:grpSpPr>
          <a:xfrm>
            <a:off x="694544" y="1984203"/>
            <a:ext cx="5145817" cy="3403795"/>
            <a:chOff x="694544" y="2457808"/>
            <a:chExt cx="5145817" cy="340379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33526AC-D4FA-4E3D-85A4-3BF573DBD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9115"/>
            <a:stretch/>
          </p:blipFill>
          <p:spPr>
            <a:xfrm>
              <a:off x="694544" y="2457808"/>
              <a:ext cx="5145817" cy="2948496"/>
            </a:xfrm>
            <a:prstGeom prst="roundRect">
              <a:avLst/>
            </a:prstGeom>
            <a:ln>
              <a:solidFill>
                <a:srgbClr val="A349A4"/>
              </a:solidFill>
            </a:ln>
          </p:spPr>
        </p:pic>
        <p:pic>
          <p:nvPicPr>
            <p:cNvPr id="13" name="Picture 12" descr="A picture containing sport, dancer, doll&#10;&#10;Description automatically generated">
              <a:extLst>
                <a:ext uri="{FF2B5EF4-FFF2-40B4-BE49-F238E27FC236}">
                  <a16:creationId xmlns:a16="http://schemas.microsoft.com/office/drawing/2014/main" id="{7F092166-2040-40DC-8824-87743E67C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99" y="2870753"/>
              <a:ext cx="4724400" cy="2990850"/>
            </a:xfrm>
            <a:prstGeom prst="rect">
              <a:avLst/>
            </a:prstGeom>
          </p:spPr>
        </p:pic>
      </p:grpSp>
      <p:sp>
        <p:nvSpPr>
          <p:cNvPr id="17" name="8">
            <a:extLst>
              <a:ext uri="{FF2B5EF4-FFF2-40B4-BE49-F238E27FC236}">
                <a16:creationId xmlns:a16="http://schemas.microsoft.com/office/drawing/2014/main" id="{912AE887-07D5-4FC5-8E8D-1F6F1D98C72E}"/>
              </a:ext>
            </a:extLst>
          </p:cNvPr>
          <p:cNvSpPr/>
          <p:nvPr/>
        </p:nvSpPr>
        <p:spPr>
          <a:xfrm>
            <a:off x="2158603" y="4896410"/>
            <a:ext cx="2452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000" b="1" dirty="0">
                <a:solidFill>
                  <a:srgbClr val="6461F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vi-VN" sz="4000" b="1" dirty="0">
                <a:solidFill>
                  <a:srgbClr val="6461F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uổi bắt</a:t>
            </a:r>
          </a:p>
        </p:txBody>
      </p:sp>
      <p:sp>
        <p:nvSpPr>
          <p:cNvPr id="18" name="8">
            <a:extLst>
              <a:ext uri="{FF2B5EF4-FFF2-40B4-BE49-F238E27FC236}">
                <a16:creationId xmlns:a16="http://schemas.microsoft.com/office/drawing/2014/main" id="{7531FA0C-4C29-48A3-8E15-76EFC7835A1F}"/>
              </a:ext>
            </a:extLst>
          </p:cNvPr>
          <p:cNvSpPr/>
          <p:nvPr/>
        </p:nvSpPr>
        <p:spPr>
          <a:xfrm>
            <a:off x="6966574" y="4896410"/>
            <a:ext cx="41244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6461F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vi-VN" sz="4000" b="1" dirty="0">
                <a:solidFill>
                  <a:srgbClr val="6461F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ồng rắn lên mây</a:t>
            </a:r>
          </a:p>
        </p:txBody>
      </p:sp>
    </p:spTree>
    <p:extLst>
      <p:ext uri="{BB962C8B-B14F-4D97-AF65-F5344CB8AC3E}">
        <p14:creationId xmlns:p14="http://schemas.microsoft.com/office/powerpoint/2010/main" val="197572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1253">
            <a:extLst>
              <a:ext uri="{FF2B5EF4-FFF2-40B4-BE49-F238E27FC236}">
                <a16:creationId xmlns:a16="http://schemas.microsoft.com/office/drawing/2014/main" id="{3EBA3D9D-0D93-4D6E-BC2A-146B49D05729}"/>
              </a:ext>
            </a:extLst>
          </p:cNvPr>
          <p:cNvSpPr/>
          <p:nvPr/>
        </p:nvSpPr>
        <p:spPr>
          <a:xfrm>
            <a:off x="1869969" y="597473"/>
            <a:ext cx="8344348" cy="3853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0" h="20986" extrusionOk="0">
                <a:moveTo>
                  <a:pt x="7677" y="0"/>
                </a:moveTo>
                <a:cubicBezTo>
                  <a:pt x="6328" y="0"/>
                  <a:pt x="4979" y="678"/>
                  <a:pt x="3950" y="2034"/>
                </a:cubicBezTo>
                <a:cubicBezTo>
                  <a:pt x="2558" y="3866"/>
                  <a:pt x="2110" y="6470"/>
                  <a:pt x="2601" y="8801"/>
                </a:cubicBezTo>
                <a:cubicBezTo>
                  <a:pt x="1921" y="8722"/>
                  <a:pt x="1220" y="9010"/>
                  <a:pt x="700" y="9695"/>
                </a:cubicBezTo>
                <a:cubicBezTo>
                  <a:pt x="-233" y="10923"/>
                  <a:pt x="-233" y="12914"/>
                  <a:pt x="700" y="14142"/>
                </a:cubicBezTo>
                <a:cubicBezTo>
                  <a:pt x="1179" y="14773"/>
                  <a:pt x="1812" y="15074"/>
                  <a:pt x="2439" y="15057"/>
                </a:cubicBezTo>
                <a:cubicBezTo>
                  <a:pt x="2563" y="16127"/>
                  <a:pt x="2933" y="17158"/>
                  <a:pt x="3559" y="17982"/>
                </a:cubicBezTo>
                <a:cubicBezTo>
                  <a:pt x="4992" y="19868"/>
                  <a:pt x="7239" y="20014"/>
                  <a:pt x="8806" y="18436"/>
                </a:cubicBezTo>
                <a:cubicBezTo>
                  <a:pt x="8944" y="18682"/>
                  <a:pt x="9091" y="18920"/>
                  <a:pt x="9260" y="19142"/>
                </a:cubicBezTo>
                <a:cubicBezTo>
                  <a:pt x="11127" y="21600"/>
                  <a:pt x="14152" y="21600"/>
                  <a:pt x="16019" y="19142"/>
                </a:cubicBezTo>
                <a:cubicBezTo>
                  <a:pt x="16752" y="18177"/>
                  <a:pt x="17193" y="16976"/>
                  <a:pt x="17350" y="15724"/>
                </a:cubicBezTo>
                <a:cubicBezTo>
                  <a:pt x="18335" y="16240"/>
                  <a:pt x="19501" y="15975"/>
                  <a:pt x="20298" y="14926"/>
                </a:cubicBezTo>
                <a:cubicBezTo>
                  <a:pt x="21367" y="13518"/>
                  <a:pt x="21367" y="11237"/>
                  <a:pt x="20298" y="9830"/>
                </a:cubicBezTo>
                <a:cubicBezTo>
                  <a:pt x="19771" y="9136"/>
                  <a:pt x="19083" y="8787"/>
                  <a:pt x="18392" y="8777"/>
                </a:cubicBezTo>
                <a:cubicBezTo>
                  <a:pt x="18612" y="6979"/>
                  <a:pt x="18201" y="5074"/>
                  <a:pt x="17148" y="3687"/>
                </a:cubicBezTo>
                <a:cubicBezTo>
                  <a:pt x="15711" y="1795"/>
                  <a:pt x="13538" y="1468"/>
                  <a:pt x="11842" y="2697"/>
                </a:cubicBezTo>
                <a:cubicBezTo>
                  <a:pt x="11707" y="2468"/>
                  <a:pt x="11564" y="2244"/>
                  <a:pt x="11404" y="2034"/>
                </a:cubicBezTo>
                <a:cubicBezTo>
                  <a:pt x="10375" y="678"/>
                  <a:pt x="9026" y="0"/>
                  <a:pt x="7677" y="0"/>
                </a:cubicBezTo>
                <a:close/>
              </a:path>
            </a:pathLst>
          </a:custGeom>
          <a:solidFill>
            <a:srgbClr val="9491F5"/>
          </a:solidFill>
          <a:ln w="19050" cmpd="sng">
            <a:solidFill>
              <a:srgbClr val="FFFFFF"/>
            </a:solidFill>
            <a:miter lim="400000"/>
          </a:ln>
          <a:effectLst>
            <a:outerShdw blurRad="50800" dist="127000" dir="2700000" rotWithShape="0">
              <a:srgbClr val="000000">
                <a:alpha val="25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4267" dirty="0"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F978FB-2F04-4949-878E-AADAE3ABA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1234942"/>
            <a:ext cx="6629400" cy="257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B2DFE94F-D78D-49DA-90D0-CED7095EFE3E}"/>
              </a:ext>
            </a:extLst>
          </p:cNvPr>
          <p:cNvSpPr/>
          <p:nvPr/>
        </p:nvSpPr>
        <p:spPr>
          <a:xfrm>
            <a:off x="1310647" y="368137"/>
            <a:ext cx="10366728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300" b="1" dirty="0">
                <a:solidFill>
                  <a:srgbClr val="A349A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300" b="1" dirty="0" err="1">
                <a:solidFill>
                  <a:srgbClr val="A349A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300" b="1" dirty="0">
                <a:solidFill>
                  <a:srgbClr val="A349A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A349A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4300" b="1" dirty="0">
                <a:solidFill>
                  <a:srgbClr val="A349A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lang="en-US" altLang="zh-CN" sz="4300" b="1" dirty="0" err="1">
                <a:solidFill>
                  <a:srgbClr val="A349A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4300" b="1" dirty="0">
                <a:solidFill>
                  <a:srgbClr val="A349A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A349A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300" b="1" dirty="0">
                <a:solidFill>
                  <a:srgbClr val="A349A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A349A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300" b="1" dirty="0">
                <a:solidFill>
                  <a:srgbClr val="A349A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A349A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300" b="1" dirty="0">
                <a:solidFill>
                  <a:srgbClr val="A349A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A349A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300" b="1" dirty="0">
                <a:solidFill>
                  <a:srgbClr val="A349A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A349A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endParaRPr lang="zh-CN" altLang="en-US" sz="4300" b="1" dirty="0">
              <a:solidFill>
                <a:srgbClr val="A349A4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591898-C67D-48B0-93E9-9FE3C6239F33}"/>
              </a:ext>
            </a:extLst>
          </p:cNvPr>
          <p:cNvGrpSpPr/>
          <p:nvPr/>
        </p:nvGrpSpPr>
        <p:grpSpPr>
          <a:xfrm>
            <a:off x="357313" y="208350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8777B22-5C68-4A08-AC48-A47056538B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2FACE7-A577-437E-AFB0-B03F2D36FED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56D2EF7-8694-4875-A173-ABEF7D1F8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380" y="1133562"/>
            <a:ext cx="6599758" cy="4942773"/>
          </a:xfrm>
          <a:prstGeom prst="rect">
            <a:avLst/>
          </a:prstGeom>
        </p:spPr>
      </p:pic>
      <p:sp>
        <p:nvSpPr>
          <p:cNvPr id="18" name="8">
            <a:extLst>
              <a:ext uri="{FF2B5EF4-FFF2-40B4-BE49-F238E27FC236}">
                <a16:creationId xmlns:a16="http://schemas.microsoft.com/office/drawing/2014/main" id="{8D23C77E-9D5F-4B42-A732-775892BD9588}"/>
              </a:ext>
            </a:extLst>
          </p:cNvPr>
          <p:cNvSpPr/>
          <p:nvPr/>
        </p:nvSpPr>
        <p:spPr>
          <a:xfrm>
            <a:off x="330271" y="1674293"/>
            <a:ext cx="495624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algn="ctr"/>
            <a:endParaRPr lang="zh-CN" altLang="en-US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9" name="8">
            <a:extLst>
              <a:ext uri="{FF2B5EF4-FFF2-40B4-BE49-F238E27FC236}">
                <a16:creationId xmlns:a16="http://schemas.microsoft.com/office/drawing/2014/main" id="{2964BFB7-088B-4493-A486-55CE96E47F72}"/>
              </a:ext>
            </a:extLst>
          </p:cNvPr>
          <p:cNvSpPr/>
          <p:nvPr/>
        </p:nvSpPr>
        <p:spPr>
          <a:xfrm>
            <a:off x="394180" y="4203864"/>
            <a:ext cx="489233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92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3768474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02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TextBox 76">
            <a:extLst>
              <a:ext uri="{FF2B5EF4-FFF2-40B4-BE49-F238E27FC236}">
                <a16:creationId xmlns:a16="http://schemas.microsoft.com/office/drawing/2014/main" id="{E558BF5A-71D9-4878-982B-814A09D5146A}"/>
              </a:ext>
            </a:extLst>
          </p:cNvPr>
          <p:cNvSpPr txBox="1"/>
          <p:nvPr/>
        </p:nvSpPr>
        <p:spPr>
          <a:xfrm>
            <a:off x="1097530" y="3054878"/>
            <a:ext cx="669674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C860C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ĐỌC</a:t>
            </a:r>
            <a:endParaRPr lang="zh-CN" altLang="en-US" sz="8000" dirty="0">
              <a:solidFill>
                <a:srgbClr val="C860C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814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DAE099-16A9-4093-B289-435BE233AA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369"/>
          <a:stretch/>
        </p:blipFill>
        <p:spPr>
          <a:xfrm>
            <a:off x="1988630" y="1564850"/>
            <a:ext cx="8071617" cy="3930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7F3572-50A5-4247-AFBD-AAB674209799}"/>
              </a:ext>
            </a:extLst>
          </p:cNvPr>
          <p:cNvSpPr/>
          <p:nvPr/>
        </p:nvSpPr>
        <p:spPr>
          <a:xfrm>
            <a:off x="3348767" y="565062"/>
            <a:ext cx="49322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en-US" altLang="zh-CN" sz="4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340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DAE099-16A9-4093-B289-435BE233AA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8000"/>
          </a:blip>
          <a:srcRect t="1369"/>
          <a:stretch/>
        </p:blipFill>
        <p:spPr>
          <a:xfrm>
            <a:off x="2691325" y="2157370"/>
            <a:ext cx="6680765" cy="3253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7F3572-50A5-4247-AFBD-AAB674209799}"/>
              </a:ext>
            </a:extLst>
          </p:cNvPr>
          <p:cNvSpPr/>
          <p:nvPr/>
        </p:nvSpPr>
        <p:spPr>
          <a:xfrm>
            <a:off x="3348767" y="565062"/>
            <a:ext cx="49322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en-US" altLang="zh-CN" sz="4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D6A32E-517D-4958-9916-CBB5D41DC9EB}"/>
              </a:ext>
            </a:extLst>
          </p:cNvPr>
          <p:cNvSpPr txBox="1"/>
          <p:nvPr/>
        </p:nvSpPr>
        <p:spPr>
          <a:xfrm>
            <a:off x="6677892" y="1225813"/>
            <a:ext cx="5240318" cy="5632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kia, ấy bạn trai</a:t>
            </a:r>
            <a:b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cầu bay vun vút</a:t>
            </a:r>
            <a:b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chân móc rất tài</a:t>
            </a:r>
            <a:b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nắng hồng lên ngực.</a:t>
            </a:r>
          </a:p>
          <a:p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chơi vừa chấm dứt</a:t>
            </a:r>
            <a:b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 chim non vội vàng</a:t>
            </a:r>
            <a:b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hàng nhanh vào lớp</a:t>
            </a:r>
            <a:b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 mới sang trang.</a:t>
            </a:r>
          </a:p>
          <a:p>
            <a:pPr algn="r"/>
            <a:r>
              <a:rPr lang="vi-VN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Lãm Thắng)</a:t>
            </a:r>
            <a:endParaRPr lang="en-US" altLang="zh-CN" sz="2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B9E83D-5555-455B-A8B4-E7FF43C79D28}"/>
              </a:ext>
            </a:extLst>
          </p:cNvPr>
          <p:cNvSpPr txBox="1"/>
          <p:nvPr/>
        </p:nvSpPr>
        <p:spPr>
          <a:xfrm>
            <a:off x="569901" y="1225814"/>
            <a:ext cx="5014940" cy="5632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báo giờ ra chơi</a:t>
            </a:r>
            <a:b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đàn chim áo trắng</a:t>
            </a:r>
            <a:b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sách vở mau thôi</a:t>
            </a:r>
            <a:b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ra ngoài sân nắng.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vi-VN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đây bạn gái</a:t>
            </a:r>
            <a:b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  <a:b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 quay đều êm ái</a:t>
            </a:r>
            <a:b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oà</a:t>
            </a:r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vang.</a:t>
            </a:r>
          </a:p>
          <a:p>
            <a:endParaRPr lang="vi-VN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7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DAE099-16A9-4093-B289-435BE233AA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8000"/>
          </a:blip>
          <a:srcRect t="1369"/>
          <a:stretch/>
        </p:blipFill>
        <p:spPr>
          <a:xfrm>
            <a:off x="2691325" y="2157370"/>
            <a:ext cx="6680765" cy="3253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7F3572-50A5-4247-AFBD-AAB674209799}"/>
              </a:ext>
            </a:extLst>
          </p:cNvPr>
          <p:cNvSpPr/>
          <p:nvPr/>
        </p:nvSpPr>
        <p:spPr>
          <a:xfrm>
            <a:off x="3348767" y="565062"/>
            <a:ext cx="49322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en-US" altLang="zh-CN" sz="4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D6A32E-517D-4958-9916-CBB5D41DC9EB}"/>
              </a:ext>
            </a:extLst>
          </p:cNvPr>
          <p:cNvSpPr txBox="1"/>
          <p:nvPr/>
        </p:nvSpPr>
        <p:spPr>
          <a:xfrm>
            <a:off x="6677892" y="1225813"/>
            <a:ext cx="5240318" cy="5632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kia, ấy bạn trai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cầu bay </a:t>
            </a:r>
            <a:r>
              <a:rPr lang="vi-VN" sz="3600" dirty="0">
                <a:solidFill>
                  <a:srgbClr val="6461F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 vút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chân móc rất tài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nắng hồng lên ngực.</a:t>
            </a:r>
          </a:p>
          <a:p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chơi vừa </a:t>
            </a:r>
            <a:r>
              <a:rPr lang="vi-VN" sz="3600" dirty="0">
                <a:solidFill>
                  <a:srgbClr val="6461F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 dứt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 chim non vội vàng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hàng nhanh vào lớp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 mới sang trang.</a:t>
            </a:r>
          </a:p>
          <a:p>
            <a:pPr algn="r"/>
            <a:r>
              <a:rPr lang="vi-VN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Lãm Thắng)</a:t>
            </a:r>
            <a:endParaRPr lang="en-US" altLang="zh-CN" sz="2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B9E83D-5555-455B-A8B4-E7FF43C79D28}"/>
              </a:ext>
            </a:extLst>
          </p:cNvPr>
          <p:cNvSpPr txBox="1"/>
          <p:nvPr/>
        </p:nvSpPr>
        <p:spPr>
          <a:xfrm>
            <a:off x="569901" y="1225814"/>
            <a:ext cx="5014940" cy="5632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báo giờ ra chơi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đàn chim áo trắng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sách vở mau thôi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ra ngoài sân nắng.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đây bạn gái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</a:t>
            </a:r>
            <a:r>
              <a:rPr lang="vi-VN" sz="3600" dirty="0">
                <a:solidFill>
                  <a:srgbClr val="6461F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 nhàng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 quay đều êm ái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oà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vang.</a:t>
            </a:r>
          </a:p>
          <a:p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0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7">
            <a:extLst>
              <a:ext uri="{FF2B5EF4-FFF2-40B4-BE49-F238E27FC236}">
                <a16:creationId xmlns:a16="http://schemas.microsoft.com/office/drawing/2014/main" id="{28AD67BC-515D-4771-A774-8C446D925CFF}"/>
              </a:ext>
            </a:extLst>
          </p:cNvPr>
          <p:cNvSpPr/>
          <p:nvPr/>
        </p:nvSpPr>
        <p:spPr>
          <a:xfrm>
            <a:off x="988529" y="1579897"/>
            <a:ext cx="91440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8">
            <a:extLst>
              <a:ext uri="{FF2B5EF4-FFF2-40B4-BE49-F238E27FC236}">
                <a16:creationId xmlns:a16="http://schemas.microsoft.com/office/drawing/2014/main" id="{D1B7402B-A2F9-4EA5-B2C5-243F5009AE00}"/>
              </a:ext>
            </a:extLst>
          </p:cNvPr>
          <p:cNvSpPr txBox="1"/>
          <p:nvPr/>
        </p:nvSpPr>
        <p:spPr>
          <a:xfrm>
            <a:off x="2088614" y="1502933"/>
            <a:ext cx="2681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nhịp</a:t>
            </a:r>
            <a:r>
              <a:rPr lang="en-US" altLang="zh-CN" sz="4000" dirty="0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nhàng</a:t>
            </a:r>
            <a:endParaRPr lang="zh-CN" altLang="en-US" sz="40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1" name="9">
            <a:extLst>
              <a:ext uri="{FF2B5EF4-FFF2-40B4-BE49-F238E27FC236}">
                <a16:creationId xmlns:a16="http://schemas.microsoft.com/office/drawing/2014/main" id="{20E5A550-B272-4D55-932C-32E76C8702CE}"/>
              </a:ext>
            </a:extLst>
          </p:cNvPr>
          <p:cNvSpPr txBox="1"/>
          <p:nvPr/>
        </p:nvSpPr>
        <p:spPr>
          <a:xfrm>
            <a:off x="2117188" y="2173821"/>
            <a:ext cx="2652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endParaRPr lang="zh-CN" altLang="en-US" sz="32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2" name="10">
            <a:extLst>
              <a:ext uri="{FF2B5EF4-FFF2-40B4-BE49-F238E27FC236}">
                <a16:creationId xmlns:a16="http://schemas.microsoft.com/office/drawing/2014/main" id="{96722776-8BA8-41C2-B4B3-C9A995AB124E}"/>
              </a:ext>
            </a:extLst>
          </p:cNvPr>
          <p:cNvSpPr txBox="1"/>
          <p:nvPr/>
        </p:nvSpPr>
        <p:spPr>
          <a:xfrm>
            <a:off x="1140930" y="1579897"/>
            <a:ext cx="628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dirty="0">
                <a:solidFill>
                  <a:srgbClr val="8EB4E3"/>
                </a:solidFill>
                <a:cs typeface="+mn-ea"/>
                <a:sym typeface="+mn-lt"/>
              </a:rPr>
              <a:t>01</a:t>
            </a:r>
            <a:endParaRPr lang="zh-CN" altLang="en-US" sz="3200" b="1" dirty="0">
              <a:solidFill>
                <a:srgbClr val="8EB4E3"/>
              </a:solidFill>
              <a:cs typeface="+mn-ea"/>
              <a:sym typeface="+mn-lt"/>
            </a:endParaRPr>
          </a:p>
        </p:txBody>
      </p:sp>
      <p:sp>
        <p:nvSpPr>
          <p:cNvPr id="43" name="11">
            <a:extLst>
              <a:ext uri="{FF2B5EF4-FFF2-40B4-BE49-F238E27FC236}">
                <a16:creationId xmlns:a16="http://schemas.microsoft.com/office/drawing/2014/main" id="{58A27676-2233-4633-9F96-8A8EE550478C}"/>
              </a:ext>
            </a:extLst>
          </p:cNvPr>
          <p:cNvSpPr/>
          <p:nvPr/>
        </p:nvSpPr>
        <p:spPr>
          <a:xfrm>
            <a:off x="988529" y="2164672"/>
            <a:ext cx="914401" cy="152341"/>
          </a:xfrm>
          <a:prstGeom prst="rect">
            <a:avLst/>
          </a:prstGeom>
          <a:solidFill>
            <a:srgbClr val="B7B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13">
            <a:extLst>
              <a:ext uri="{FF2B5EF4-FFF2-40B4-BE49-F238E27FC236}">
                <a16:creationId xmlns:a16="http://schemas.microsoft.com/office/drawing/2014/main" id="{6F1A91E4-5EF9-40BC-84D3-C7F7C70D6574}"/>
              </a:ext>
            </a:extLst>
          </p:cNvPr>
          <p:cNvSpPr txBox="1"/>
          <p:nvPr/>
        </p:nvSpPr>
        <p:spPr>
          <a:xfrm>
            <a:off x="8795499" y="1505991"/>
            <a:ext cx="1955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vun</a:t>
            </a:r>
            <a:r>
              <a:rPr lang="en-US" altLang="zh-CN" sz="4000" dirty="0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9491F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vút</a:t>
            </a:r>
            <a:endParaRPr lang="zh-CN" altLang="en-US" sz="40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6" name="14">
            <a:extLst>
              <a:ext uri="{FF2B5EF4-FFF2-40B4-BE49-F238E27FC236}">
                <a16:creationId xmlns:a16="http://schemas.microsoft.com/office/drawing/2014/main" id="{6CCEBC79-E4C0-4BBE-9815-2BA5F2249DF1}"/>
              </a:ext>
            </a:extLst>
          </p:cNvPr>
          <p:cNvSpPr txBox="1"/>
          <p:nvPr/>
        </p:nvSpPr>
        <p:spPr>
          <a:xfrm>
            <a:off x="8824074" y="2176879"/>
            <a:ext cx="2652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endParaRPr lang="zh-CN" altLang="en-US" sz="3200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7" name="15">
            <a:extLst>
              <a:ext uri="{FF2B5EF4-FFF2-40B4-BE49-F238E27FC236}">
                <a16:creationId xmlns:a16="http://schemas.microsoft.com/office/drawing/2014/main" id="{A5E2E3EE-3CCA-4C53-9B79-19494D90D6D8}"/>
              </a:ext>
            </a:extLst>
          </p:cNvPr>
          <p:cNvSpPr txBox="1"/>
          <p:nvPr/>
        </p:nvSpPr>
        <p:spPr>
          <a:xfrm>
            <a:off x="7847816" y="1582955"/>
            <a:ext cx="628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dirty="0">
                <a:solidFill>
                  <a:srgbClr val="8EB4E3"/>
                </a:solidFill>
                <a:cs typeface="+mn-ea"/>
                <a:sym typeface="+mn-lt"/>
              </a:rPr>
              <a:t>02</a:t>
            </a:r>
            <a:endParaRPr lang="zh-CN" altLang="en-US" sz="3200" b="1" dirty="0">
              <a:solidFill>
                <a:srgbClr val="8EB4E3"/>
              </a:solidFill>
              <a:cs typeface="+mn-ea"/>
              <a:sym typeface="+mn-lt"/>
            </a:endParaRPr>
          </a:p>
        </p:txBody>
      </p:sp>
      <p:sp>
        <p:nvSpPr>
          <p:cNvPr id="48" name="16">
            <a:extLst>
              <a:ext uri="{FF2B5EF4-FFF2-40B4-BE49-F238E27FC236}">
                <a16:creationId xmlns:a16="http://schemas.microsoft.com/office/drawing/2014/main" id="{E7ACC072-AF38-44DD-A90D-B6F8D3160067}"/>
              </a:ext>
            </a:extLst>
          </p:cNvPr>
          <p:cNvSpPr/>
          <p:nvPr/>
        </p:nvSpPr>
        <p:spPr>
          <a:xfrm>
            <a:off x="7695415" y="2167730"/>
            <a:ext cx="914401" cy="152341"/>
          </a:xfrm>
          <a:prstGeom prst="rect">
            <a:avLst/>
          </a:prstGeom>
          <a:solidFill>
            <a:srgbClr val="B7B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ECBAE96-997F-48C9-9589-B356DC5AB1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369"/>
          <a:stretch/>
        </p:blipFill>
        <p:spPr>
          <a:xfrm>
            <a:off x="1902930" y="2819870"/>
            <a:ext cx="8071617" cy="3211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195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/>
      <p:bldP spid="42" grpId="0"/>
      <p:bldP spid="43" grpId="0" animBg="1"/>
      <p:bldP spid="45" grpId="0"/>
      <p:bldP spid="46" grpId="0"/>
      <p:bldP spid="47" grpId="0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DAE099-16A9-4093-B289-435BE233AA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8000"/>
          </a:blip>
          <a:srcRect t="1369"/>
          <a:stretch/>
        </p:blipFill>
        <p:spPr>
          <a:xfrm>
            <a:off x="2691325" y="2157370"/>
            <a:ext cx="6680765" cy="3253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7F3572-50A5-4247-AFBD-AAB674209799}"/>
              </a:ext>
            </a:extLst>
          </p:cNvPr>
          <p:cNvSpPr/>
          <p:nvPr/>
        </p:nvSpPr>
        <p:spPr>
          <a:xfrm>
            <a:off x="3348767" y="565062"/>
            <a:ext cx="49322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en-US" altLang="zh-CN" sz="4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D6A32E-517D-4958-9916-CBB5D41DC9EB}"/>
              </a:ext>
            </a:extLst>
          </p:cNvPr>
          <p:cNvSpPr txBox="1"/>
          <p:nvPr/>
        </p:nvSpPr>
        <p:spPr>
          <a:xfrm>
            <a:off x="6677892" y="1225813"/>
            <a:ext cx="5240318" cy="5632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kia, ấy bạn trai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cầu bay </a:t>
            </a:r>
            <a:r>
              <a:rPr lang="vi-VN" sz="3600" dirty="0">
                <a:solidFill>
                  <a:srgbClr val="6461F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 vút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chân móc rất tài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nắng hồng lên ngực.</a:t>
            </a:r>
          </a:p>
          <a:p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chơi vừa chấm dứt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 chim non vội vàng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hàng nhanh vào lớp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 mới sang trang.</a:t>
            </a:r>
          </a:p>
          <a:p>
            <a:pPr algn="r"/>
            <a:r>
              <a:rPr lang="vi-VN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Lãm Thắng)</a:t>
            </a:r>
            <a:endParaRPr lang="en-US" altLang="zh-CN" sz="2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B9E83D-5555-455B-A8B4-E7FF43C79D28}"/>
              </a:ext>
            </a:extLst>
          </p:cNvPr>
          <p:cNvSpPr txBox="1"/>
          <p:nvPr/>
        </p:nvSpPr>
        <p:spPr>
          <a:xfrm>
            <a:off x="569901" y="1225814"/>
            <a:ext cx="5014940" cy="5632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báo giờ ra chơi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đàn chim áo trắng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sách vở mau thôi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ra ngoài sân nắng.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đây bạn gái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</a:t>
            </a:r>
            <a:r>
              <a:rPr lang="vi-VN" sz="3600" dirty="0">
                <a:solidFill>
                  <a:srgbClr val="6461F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 nhàng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 quay đều êm ái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oà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vang.</a:t>
            </a:r>
          </a:p>
          <a:p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9639B-8819-44C8-974B-9F902CDCC0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181191" y="1235789"/>
            <a:ext cx="504497" cy="549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B6DC6A-8041-4D49-988A-A142BD753A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180021" y="3963891"/>
            <a:ext cx="504497" cy="5492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CC2AC-BC28-405B-A328-760C0DE8D3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6201397" y="1252415"/>
            <a:ext cx="567559" cy="6214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831CD9-5EAA-466D-A906-A773FDC7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68" t="13524" r="14167" b="31013"/>
          <a:stretch/>
        </p:blipFill>
        <p:spPr>
          <a:xfrm>
            <a:off x="6266084" y="3963891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5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589</TotalTime>
  <Words>991</Words>
  <Application>Microsoft Office PowerPoint</Application>
  <PresentationFormat>Widescreen</PresentationFormat>
  <Paragraphs>136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Arial-Rounded</vt:lpstr>
      <vt:lpstr>Calibri Light</vt:lpstr>
      <vt:lpstr>#9Slide01 Noi dung ngan</vt:lpstr>
      <vt:lpstr>Calibri</vt:lpstr>
      <vt:lpstr>Arial Black</vt:lpstr>
      <vt:lpstr>Arial</vt:lpstr>
      <vt:lpstr>HL Hoctro</vt:lpstr>
      <vt:lpstr>.VnArial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490</cp:revision>
  <dcterms:created xsi:type="dcterms:W3CDTF">2021-08-06T07:04:41Z</dcterms:created>
  <dcterms:modified xsi:type="dcterms:W3CDTF">2023-02-28T15:22:48Z</dcterms:modified>
  <cp:category>9Slide.vn</cp:category>
</cp:coreProperties>
</file>