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7" r:id="rId2"/>
    <p:sldId id="299" r:id="rId3"/>
    <p:sldId id="258" r:id="rId4"/>
    <p:sldId id="300" r:id="rId5"/>
    <p:sldId id="283" r:id="rId6"/>
    <p:sldId id="311" r:id="rId7"/>
    <p:sldId id="286" r:id="rId8"/>
    <p:sldId id="312" r:id="rId9"/>
    <p:sldId id="313" r:id="rId10"/>
    <p:sldId id="301" r:id="rId11"/>
    <p:sldId id="314" r:id="rId12"/>
    <p:sldId id="315" r:id="rId13"/>
    <p:sldId id="316" r:id="rId14"/>
    <p:sldId id="287" r:id="rId15"/>
    <p:sldId id="317" r:id="rId16"/>
    <p:sldId id="318" r:id="rId17"/>
    <p:sldId id="302" r:id="rId18"/>
    <p:sldId id="278" r:id="rId19"/>
    <p:sldId id="321" r:id="rId20"/>
    <p:sldId id="322" r:id="rId21"/>
    <p:sldId id="323" r:id="rId22"/>
    <p:sldId id="324" r:id="rId23"/>
    <p:sldId id="297" r:id="rId24"/>
  </p:sldIdLst>
  <p:sldSz cx="12192000" cy="6858000"/>
  <p:notesSz cx="6858000" cy="9144000"/>
  <p:embeddedFontLst>
    <p:embeddedFont>
      <p:font typeface="#9Slide01 Noi dung ngan" panose="020B0604020202020204" charset="0"/>
      <p:regular r:id="rId26"/>
    </p:embeddedFont>
    <p:embeddedFont>
      <p:font typeface=".VnArial" panose="020B7200000000000000" pitchFamily="34" charset="0"/>
      <p:regular r:id="rId27"/>
      <p:bold r:id="rId28"/>
      <p:italic r:id="rId29"/>
      <p:boldItalic r:id="rId30"/>
    </p:embeddedFont>
    <p:embeddedFont>
      <p:font typeface="Arial Black" panose="020B0A04020102020204" pitchFamily="34" charset="0"/>
      <p:bold r:id="rId31"/>
    </p:embeddedFont>
    <p:embeddedFont>
      <p:font typeface="Arial-Rounded" panose="020B0500000000000000" pitchFamily="3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HL Hoctro" panose="02000000000000000000" pitchFamily="2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61F1"/>
    <a:srgbClr val="AC72AF"/>
    <a:srgbClr val="9491F5"/>
    <a:srgbClr val="6D6AF2"/>
    <a:srgbClr val="F2701F"/>
    <a:srgbClr val="9BE7FF"/>
    <a:srgbClr val="B7B0F7"/>
    <a:srgbClr val="FBF9FB"/>
    <a:srgbClr val="EC8966"/>
    <a:srgbClr val="DA94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howGuides="1">
      <p:cViewPr varScale="1">
        <p:scale>
          <a:sx n="63" d="100"/>
          <a:sy n="63" d="100"/>
        </p:scale>
        <p:origin x="91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bé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trẻ</a:t>
            </a:r>
            <a:r>
              <a:rPr lang="en-US" b="0" i="0" dirty="0">
                <a:effectLst/>
                <a:latin typeface="Arial" panose="020B0604020202020204" pitchFamily="34" charset="0"/>
              </a:rPr>
              <a:t> ;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vắng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nắng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;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thì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27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err="1">
                <a:effectLst/>
                <a:latin typeface="Arial" panose="020B0604020202020204" pitchFamily="34" charset="0"/>
              </a:rPr>
              <a:t>bé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trẻ</a:t>
            </a:r>
            <a:r>
              <a:rPr lang="en-US" b="0" i="0" dirty="0">
                <a:effectLst/>
                <a:latin typeface="Arial" panose="020B0604020202020204" pitchFamily="34" charset="0"/>
              </a:rPr>
              <a:t> ;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vắng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nắng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;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thì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45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95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77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24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AAB68A-179B-4AC0-891F-FEC2033FD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553" y="-69013"/>
            <a:ext cx="12371567" cy="7021903"/>
          </a:xfrm>
          <a:prstGeom prst="rect">
            <a:avLst/>
          </a:prstGeom>
        </p:spPr>
      </p:pic>
      <p:pic>
        <p:nvPicPr>
          <p:cNvPr id="6" name="Picture 5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ECE76C91-536A-4670-9605-5A6383BFE2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3" y="-1"/>
            <a:ext cx="12017889" cy="6668219"/>
          </a:xfrm>
          <a:prstGeom prst="rect">
            <a:avLst/>
          </a:prstGeom>
        </p:spPr>
      </p:pic>
      <p:pic>
        <p:nvPicPr>
          <p:cNvPr id="3" name="5">
            <a:extLst>
              <a:ext uri="{FF2B5EF4-FFF2-40B4-BE49-F238E27FC236}">
                <a16:creationId xmlns:a16="http://schemas.microsoft.com/office/drawing/2014/main" id="{2058B88A-550C-4250-9F57-D08371888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592" y="1656272"/>
            <a:ext cx="3374583" cy="5201728"/>
          </a:xfrm>
          <a:prstGeom prst="rect">
            <a:avLst/>
          </a:prstGeom>
        </p:spPr>
      </p:pic>
      <p:pic>
        <p:nvPicPr>
          <p:cNvPr id="5" name="6">
            <a:extLst>
              <a:ext uri="{FF2B5EF4-FFF2-40B4-BE49-F238E27FC236}">
                <a16:creationId xmlns:a16="http://schemas.microsoft.com/office/drawing/2014/main" id="{09B8A0BD-706F-4680-8289-98E1B18E32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6838"/>
            <a:ext cx="1273051" cy="18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DD933D-3EC8-42D8-997D-FCD61109BB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6180" y="-51757"/>
            <a:ext cx="12362943" cy="700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CAA13A-15DB-4EBC-B8C7-27AAA64EA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180" y="-51757"/>
            <a:ext cx="12362943" cy="7004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28239F-9A2E-4432-ABD8-8BBC2D7CD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pic>
        <p:nvPicPr>
          <p:cNvPr id="8" name="5">
            <a:extLst>
              <a:ext uri="{FF2B5EF4-FFF2-40B4-BE49-F238E27FC236}">
                <a16:creationId xmlns:a16="http://schemas.microsoft.com/office/drawing/2014/main" id="{5C9C677E-3AD9-49D9-B55B-6563E58436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098" y="0"/>
            <a:ext cx="4449077" cy="6858000"/>
          </a:xfrm>
          <a:prstGeom prst="rect">
            <a:avLst/>
          </a:prstGeom>
        </p:spPr>
      </p:pic>
      <p:pic>
        <p:nvPicPr>
          <p:cNvPr id="9" name="6">
            <a:extLst>
              <a:ext uri="{FF2B5EF4-FFF2-40B4-BE49-F238E27FC236}">
                <a16:creationId xmlns:a16="http://schemas.microsoft.com/office/drawing/2014/main" id="{1BFD43C0-2193-4358-882E-062B7FD66F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6838"/>
            <a:ext cx="1273051" cy="18911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69DDF00-DEB8-4BC4-B970-3FFADE970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180" y="-51757"/>
            <a:ext cx="12362943" cy="7004647"/>
          </a:xfrm>
          <a:prstGeom prst="rect">
            <a:avLst/>
          </a:prstGeom>
        </p:spPr>
      </p:pic>
      <p:sp>
        <p:nvSpPr>
          <p:cNvPr id="11" name="1">
            <a:extLst>
              <a:ext uri="{FF2B5EF4-FFF2-40B4-BE49-F238E27FC236}">
                <a16:creationId xmlns:a16="http://schemas.microsoft.com/office/drawing/2014/main" id="{E53A512F-DC66-4A24-89BA-5135613D8AF1}"/>
              </a:ext>
            </a:extLst>
          </p:cNvPr>
          <p:cNvSpPr/>
          <p:nvPr userDrawn="1"/>
        </p:nvSpPr>
        <p:spPr>
          <a:xfrm>
            <a:off x="203200" y="200025"/>
            <a:ext cx="11767127" cy="591434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">
            <a:extLst>
              <a:ext uri="{FF2B5EF4-FFF2-40B4-BE49-F238E27FC236}">
                <a16:creationId xmlns:a16="http://schemas.microsoft.com/office/drawing/2014/main" id="{BAA50BD4-55AC-4F33-890A-729EE2AD2467}"/>
              </a:ext>
            </a:extLst>
          </p:cNvPr>
          <p:cNvSpPr/>
          <p:nvPr userDrawn="1"/>
        </p:nvSpPr>
        <p:spPr>
          <a:xfrm>
            <a:off x="495300" y="782291"/>
            <a:ext cx="11201400" cy="227194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A283F034-7352-4CB2-AA94-40FDEAA1347C}"/>
              </a:ext>
            </a:extLst>
          </p:cNvPr>
          <p:cNvSpPr/>
          <p:nvPr userDrawn="1"/>
        </p:nvSpPr>
        <p:spPr>
          <a:xfrm>
            <a:off x="814531" y="201889"/>
            <a:ext cx="3461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6D6A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  <a:endParaRPr lang="zh-CN" altLang="en-US" dirty="0">
              <a:solidFill>
                <a:srgbClr val="6D6AF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6">
            <a:extLst>
              <a:ext uri="{FF2B5EF4-FFF2-40B4-BE49-F238E27FC236}">
                <a16:creationId xmlns:a16="http://schemas.microsoft.com/office/drawing/2014/main" id="{94CF60F9-E977-4F4A-A4C5-6109F5FA15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121" y="281113"/>
            <a:ext cx="596348" cy="72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23">
            <a:extLst>
              <a:ext uri="{FF2B5EF4-FFF2-40B4-BE49-F238E27FC236}">
                <a16:creationId xmlns:a16="http://schemas.microsoft.com/office/drawing/2014/main" id="{F06BE623-D4CA-407D-9B79-EE2FAA4AED60}"/>
              </a:ext>
            </a:extLst>
          </p:cNvPr>
          <p:cNvGrpSpPr/>
          <p:nvPr userDrawn="1"/>
        </p:nvGrpSpPr>
        <p:grpSpPr>
          <a:xfrm>
            <a:off x="-1" y="0"/>
            <a:ext cx="12192000" cy="6857999"/>
            <a:chOff x="883" y="847"/>
            <a:chExt cx="17434" cy="9107"/>
          </a:xfrm>
          <a:effectLst/>
        </p:grpSpPr>
        <p:pic>
          <p:nvPicPr>
            <p:cNvPr id="15" name="24" descr="背景3">
              <a:extLst>
                <a:ext uri="{FF2B5EF4-FFF2-40B4-BE49-F238E27FC236}">
                  <a16:creationId xmlns:a16="http://schemas.microsoft.com/office/drawing/2014/main" id="{07B21503-005A-46BE-88DB-38CCDBE0D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25" descr="背景3">
              <a:extLst>
                <a:ext uri="{FF2B5EF4-FFF2-40B4-BE49-F238E27FC236}">
                  <a16:creationId xmlns:a16="http://schemas.microsoft.com/office/drawing/2014/main" id="{EA59364E-D1F5-437F-ADAF-072E55B77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24D8949-6EAA-4B44-BB16-B13A99B152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6432" y="3943678"/>
            <a:ext cx="9419136" cy="28470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A34B32-0427-4F29-9EEE-0411D6FB29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0928" y="4705744"/>
            <a:ext cx="9230144" cy="20850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A99F9E-93A7-4933-8053-8AD365ECAC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4602" y="4565524"/>
            <a:ext cx="9004572" cy="22252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6D01E5-246F-49A0-8E2D-3A2B0E87319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726" y="72383"/>
            <a:ext cx="12034547" cy="6718374"/>
          </a:xfrm>
          <a:prstGeom prst="rect">
            <a:avLst/>
          </a:prstGeom>
        </p:spPr>
      </p:pic>
      <p:pic>
        <p:nvPicPr>
          <p:cNvPr id="10" name="Picture 9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73634B79-DDF7-444F-8D64-C7D2B764768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3" y="-1"/>
            <a:ext cx="12017889" cy="66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7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7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7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CE46281C-256E-4768-8EAF-0F4EDECC2D0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1</a:t>
            </a:r>
            <a:endParaRPr lang="en-US" sz="3733" b="1" kern="0" dirty="0">
              <a:solidFill>
                <a:schemeClr val="tx1">
                  <a:lumMod val="75000"/>
                  <a:lumOff val="25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74A0B-8B00-4D5B-A199-1636436FA6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11EC1-E936-429B-8648-3E4D9E3804E5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54E7A-C1C5-462C-B2EE-4D5EEC97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133788"/>
            <a:ext cx="9455716" cy="1323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2A22A-639A-4D17-BE79-875702169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658" y="2420024"/>
            <a:ext cx="9516681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4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03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287383" y="3181958"/>
            <a:ext cx="7734236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TÌM TIẾNG CÙNG VẦN</a:t>
            </a:r>
            <a:endParaRPr lang="zh-CN" altLang="en-US" sz="66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746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D3DB56-2D4C-4255-B2F6-D2151771BE46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F2740FB-1AAC-4CA1-B6B4-EC8F49563CB9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FD0486D-8F83-4616-ACF3-44EC89937AC6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F9D40521-4C45-4038-B565-58ABF8EE7B95}"/>
              </a:ext>
            </a:extLst>
          </p:cNvPr>
          <p:cNvSpPr/>
          <p:nvPr/>
        </p:nvSpPr>
        <p:spPr>
          <a:xfrm>
            <a:off x="1133185" y="215396"/>
            <a:ext cx="108397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ở cuối các dòng thơ những tiếng cùng vần với nhau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7DDEF-CCE3-48EB-BB3D-F1D6CC9B5A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0"/>
          <a:stretch/>
        </p:blipFill>
        <p:spPr>
          <a:xfrm>
            <a:off x="1530763" y="2386238"/>
            <a:ext cx="8878595" cy="2962913"/>
          </a:xfrm>
          <a:prstGeom prst="rect">
            <a:avLst/>
          </a:prstGeom>
          <a:ln>
            <a:solidFill>
              <a:srgbClr val="9491F5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22C7D0A-987B-4102-8D89-3477FB4223F1}"/>
              </a:ext>
            </a:extLst>
          </p:cNvPr>
          <p:cNvGrpSpPr/>
          <p:nvPr/>
        </p:nvGrpSpPr>
        <p:grpSpPr>
          <a:xfrm>
            <a:off x="2160295" y="2951130"/>
            <a:ext cx="8368889" cy="1877731"/>
            <a:chOff x="2411503" y="2579343"/>
            <a:chExt cx="8368889" cy="187773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7BF05E2-61E7-4518-BF27-67E2D5EB3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503" y="2579343"/>
              <a:ext cx="3109229" cy="187773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71D024-B545-456B-9EE5-243430E2C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1163" y="2579343"/>
              <a:ext cx="3109229" cy="1877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130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53E499-B82A-492C-8570-4CB015334067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0331AD2-916D-4C34-91FC-547B9949CE25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AACB57-E81F-4318-8B14-60A8E6BD557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A34072AE-6FDD-4455-AEA1-DC46F31A7163}"/>
              </a:ext>
            </a:extLst>
          </p:cNvPr>
          <p:cNvSpPr/>
          <p:nvPr/>
        </p:nvSpPr>
        <p:spPr>
          <a:xfrm>
            <a:off x="1166378" y="215396"/>
            <a:ext cx="108065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ở cuối các dòng thơ những tiếng cùng vần với nhau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7BB51B-A616-43DF-9CCA-21E0F864E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38" y="1708822"/>
            <a:ext cx="7549383" cy="4482427"/>
          </a:xfrm>
          <a:prstGeom prst="rect">
            <a:avLst/>
          </a:prstGeom>
        </p:spPr>
      </p:pic>
      <p:pic>
        <p:nvPicPr>
          <p:cNvPr id="14" name="Picture 13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7B5C3A63-E58B-4316-894F-3969FED337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56" t="40199" r="30989" b="44178"/>
          <a:stretch/>
        </p:blipFill>
        <p:spPr>
          <a:xfrm>
            <a:off x="9777512" y="2360440"/>
            <a:ext cx="666751" cy="3333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02DB6AD-AFE9-45B7-9A87-13883F281AD5}"/>
              </a:ext>
            </a:extLst>
          </p:cNvPr>
          <p:cNvGrpSpPr/>
          <p:nvPr/>
        </p:nvGrpSpPr>
        <p:grpSpPr>
          <a:xfrm>
            <a:off x="8421102" y="1836566"/>
            <a:ext cx="1362075" cy="1381125"/>
            <a:chOff x="8421102" y="1846612"/>
            <a:chExt cx="1362075" cy="1381125"/>
          </a:xfrm>
        </p:grpSpPr>
        <p:pic>
          <p:nvPicPr>
            <p:cNvPr id="10" name="Picture 9" descr="A pink cloud in the sky&#10;&#10;Description automatically generated with low confidence">
              <a:extLst>
                <a:ext uri="{FF2B5EF4-FFF2-40B4-BE49-F238E27FC236}">
                  <a16:creationId xmlns:a16="http://schemas.microsoft.com/office/drawing/2014/main" id="{DE4C1953-5D4B-46A4-8FAF-E244170DA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1102" y="1846612"/>
              <a:ext cx="1362075" cy="138112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FD29298-AB89-4B84-B235-C62EDB604DE3}"/>
                </a:ext>
              </a:extLst>
            </p:cNvPr>
            <p:cNvSpPr txBox="1"/>
            <p:nvPr/>
          </p:nvSpPr>
          <p:spPr>
            <a:xfrm>
              <a:off x="8559165" y="2106286"/>
              <a:ext cx="10668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45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60515E4-CD0E-46FA-9D76-25C837555026}"/>
              </a:ext>
            </a:extLst>
          </p:cNvPr>
          <p:cNvGrpSpPr/>
          <p:nvPr/>
        </p:nvGrpSpPr>
        <p:grpSpPr>
          <a:xfrm>
            <a:off x="10394282" y="1836566"/>
            <a:ext cx="1362075" cy="1381125"/>
            <a:chOff x="10394282" y="1846612"/>
            <a:chExt cx="1362075" cy="1381125"/>
          </a:xfrm>
        </p:grpSpPr>
        <p:pic>
          <p:nvPicPr>
            <p:cNvPr id="11" name="Picture 10" descr="A pink cloud in the sky&#10;&#10;Description automatically generated with low confidence">
              <a:extLst>
                <a:ext uri="{FF2B5EF4-FFF2-40B4-BE49-F238E27FC236}">
                  <a16:creationId xmlns:a16="http://schemas.microsoft.com/office/drawing/2014/main" id="{99F929E0-AC2A-4AF9-A605-1DA1CEAFB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4282" y="1846612"/>
              <a:ext cx="1362075" cy="13811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7B1663-9CC4-4384-8F34-81868A11C258}"/>
                </a:ext>
              </a:extLst>
            </p:cNvPr>
            <p:cNvSpPr txBox="1"/>
            <p:nvPr/>
          </p:nvSpPr>
          <p:spPr>
            <a:xfrm>
              <a:off x="10546682" y="2106286"/>
              <a:ext cx="10668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trẻ</a:t>
              </a:r>
              <a:endParaRPr lang="en-US" sz="45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07BE309-23A4-4BF3-866D-19B2042941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799" t="15984" r="19799" b="25890"/>
          <a:stretch/>
        </p:blipFill>
        <p:spPr>
          <a:xfrm>
            <a:off x="8025095" y="1838321"/>
            <a:ext cx="504497" cy="549268"/>
          </a:xfrm>
          <a:prstGeom prst="rect">
            <a:avLst/>
          </a:prstGeom>
        </p:spPr>
      </p:pic>
      <p:pic>
        <p:nvPicPr>
          <p:cNvPr id="37" name="Picture 36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569FF0B3-D233-4FCB-AC16-7EE82A603C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56" t="40199" r="30989" b="44178"/>
          <a:stretch/>
        </p:blipFill>
        <p:spPr>
          <a:xfrm>
            <a:off x="9777512" y="5301416"/>
            <a:ext cx="666751" cy="33337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966000E6-6BF9-4403-ABB5-364601F6471C}"/>
              </a:ext>
            </a:extLst>
          </p:cNvPr>
          <p:cNvGrpSpPr/>
          <p:nvPr/>
        </p:nvGrpSpPr>
        <p:grpSpPr>
          <a:xfrm>
            <a:off x="8421102" y="4777542"/>
            <a:ext cx="1362075" cy="1381125"/>
            <a:chOff x="8421102" y="1846612"/>
            <a:chExt cx="1362075" cy="1381125"/>
          </a:xfrm>
        </p:grpSpPr>
        <p:pic>
          <p:nvPicPr>
            <p:cNvPr id="39" name="Picture 38" descr="A pink cloud in the sky&#10;&#10;Description automatically generated with low confidence">
              <a:extLst>
                <a:ext uri="{FF2B5EF4-FFF2-40B4-BE49-F238E27FC236}">
                  <a16:creationId xmlns:a16="http://schemas.microsoft.com/office/drawing/2014/main" id="{6E22DAE1-42B8-4790-86F0-310E5DBDE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1102" y="1846612"/>
              <a:ext cx="1362075" cy="1381125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78ACA72-9826-44CA-86E2-D7142712FBB6}"/>
                </a:ext>
              </a:extLst>
            </p:cNvPr>
            <p:cNvSpPr txBox="1"/>
            <p:nvPr/>
          </p:nvSpPr>
          <p:spPr>
            <a:xfrm>
              <a:off x="8559165" y="2106286"/>
              <a:ext cx="10668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endParaRPr lang="en-US" sz="45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8BF1291-6743-42BA-81CD-708C532960E0}"/>
              </a:ext>
            </a:extLst>
          </p:cNvPr>
          <p:cNvGrpSpPr/>
          <p:nvPr/>
        </p:nvGrpSpPr>
        <p:grpSpPr>
          <a:xfrm>
            <a:off x="10394282" y="4777542"/>
            <a:ext cx="1362075" cy="1381125"/>
            <a:chOff x="10394282" y="1846612"/>
            <a:chExt cx="1362075" cy="1381125"/>
          </a:xfrm>
        </p:grpSpPr>
        <p:pic>
          <p:nvPicPr>
            <p:cNvPr id="42" name="Picture 41" descr="A pink cloud in the sky&#10;&#10;Description automatically generated with low confidence">
              <a:extLst>
                <a:ext uri="{FF2B5EF4-FFF2-40B4-BE49-F238E27FC236}">
                  <a16:creationId xmlns:a16="http://schemas.microsoft.com/office/drawing/2014/main" id="{43562E10-EB2B-4D6C-AF8A-DBD158155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4282" y="1846612"/>
              <a:ext cx="1362075" cy="1381125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FCE6EDB-4C36-473A-B180-42AC48AE348A}"/>
                </a:ext>
              </a:extLst>
            </p:cNvPr>
            <p:cNvSpPr txBox="1"/>
            <p:nvPr/>
          </p:nvSpPr>
          <p:spPr>
            <a:xfrm>
              <a:off x="10546682" y="2106286"/>
              <a:ext cx="10668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endParaRPr lang="en-US" sz="45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7E466E97-9D8D-4D78-83B7-EF52EA448F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976" t="11560" r="18072" b="22677"/>
          <a:stretch/>
        </p:blipFill>
        <p:spPr>
          <a:xfrm>
            <a:off x="7962033" y="4777542"/>
            <a:ext cx="567559" cy="621437"/>
          </a:xfrm>
          <a:prstGeom prst="rect">
            <a:avLst/>
          </a:prstGeom>
        </p:spPr>
      </p:pic>
      <p:pic>
        <p:nvPicPr>
          <p:cNvPr id="54" name="Picture 53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2717E1ED-62F1-44AF-B9D0-60D11CA585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56" t="40199" r="30989" b="44178"/>
          <a:stretch/>
        </p:blipFill>
        <p:spPr>
          <a:xfrm>
            <a:off x="9777512" y="3843825"/>
            <a:ext cx="666751" cy="333375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BDC68409-0364-4D5A-B6D6-F9F93374378C}"/>
              </a:ext>
            </a:extLst>
          </p:cNvPr>
          <p:cNvGrpSpPr/>
          <p:nvPr/>
        </p:nvGrpSpPr>
        <p:grpSpPr>
          <a:xfrm>
            <a:off x="8421102" y="3319951"/>
            <a:ext cx="1374307" cy="1381125"/>
            <a:chOff x="8421102" y="1846612"/>
            <a:chExt cx="1374307" cy="1381125"/>
          </a:xfrm>
        </p:grpSpPr>
        <p:pic>
          <p:nvPicPr>
            <p:cNvPr id="56" name="Picture 55" descr="A pink cloud in the sky&#10;&#10;Description automatically generated with low confidence">
              <a:extLst>
                <a:ext uri="{FF2B5EF4-FFF2-40B4-BE49-F238E27FC236}">
                  <a16:creationId xmlns:a16="http://schemas.microsoft.com/office/drawing/2014/main" id="{AA1D02A6-8075-41A5-AE89-36EB3D8C3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1102" y="1846612"/>
              <a:ext cx="1362075" cy="1381125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0875D51-509E-4EEA-AFB0-55E697D906BB}"/>
                </a:ext>
              </a:extLst>
            </p:cNvPr>
            <p:cNvSpPr txBox="1"/>
            <p:nvPr/>
          </p:nvSpPr>
          <p:spPr>
            <a:xfrm>
              <a:off x="8468978" y="2122753"/>
              <a:ext cx="13264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9EC70D9-2A2D-448D-8FF8-9904D5D3C2FE}"/>
              </a:ext>
            </a:extLst>
          </p:cNvPr>
          <p:cNvGrpSpPr/>
          <p:nvPr/>
        </p:nvGrpSpPr>
        <p:grpSpPr>
          <a:xfrm>
            <a:off x="10394282" y="3319951"/>
            <a:ext cx="1362075" cy="1381125"/>
            <a:chOff x="10394282" y="1846612"/>
            <a:chExt cx="1362075" cy="1381125"/>
          </a:xfrm>
        </p:grpSpPr>
        <p:pic>
          <p:nvPicPr>
            <p:cNvPr id="59" name="Picture 58" descr="A pink cloud in the sky&#10;&#10;Description automatically generated with low confidence">
              <a:extLst>
                <a:ext uri="{FF2B5EF4-FFF2-40B4-BE49-F238E27FC236}">
                  <a16:creationId xmlns:a16="http://schemas.microsoft.com/office/drawing/2014/main" id="{53F3060E-11B4-4671-A0FD-04CAEC76D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4282" y="1846612"/>
              <a:ext cx="1362075" cy="138112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8D99D1A-4B2D-4C74-BA95-3F48CCCEE90A}"/>
                </a:ext>
              </a:extLst>
            </p:cNvPr>
            <p:cNvSpPr txBox="1"/>
            <p:nvPr/>
          </p:nvSpPr>
          <p:spPr>
            <a:xfrm>
              <a:off x="10428495" y="2125094"/>
              <a:ext cx="13264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CD298F2B-2312-467E-970E-A01A4A26AF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976" t="11560" r="18072" b="22677"/>
          <a:stretch/>
        </p:blipFill>
        <p:spPr>
          <a:xfrm>
            <a:off x="7962033" y="3319951"/>
            <a:ext cx="567559" cy="6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4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4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04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287383" y="3181958"/>
            <a:ext cx="773423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TRẢ LỜI CÂU HỎI</a:t>
            </a:r>
            <a:endParaRPr lang="zh-CN" altLang="en-US" sz="72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99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a. Vì sao hôm nay bạn nhỏ đi học một mình?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b. Trường của bạn nhỏ có đặc điểm gì?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c. Cảnh trên đường đến trường có gì?</a:t>
            </a:r>
          </a:p>
          <a:p>
            <a:pPr algn="ctr"/>
            <a:r>
              <a:rPr lang="vi-VN" b="1" i="0" dirty="0">
                <a:effectLst/>
                <a:latin typeface="#9Slide01 Noi dung ngan" panose="00000600000000000000" pitchFamily="2" charset="0"/>
              </a:rPr>
              <a:t>Hướng dẫn trả lời:</a:t>
            </a:r>
            <a:endParaRPr lang="vi-VN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a. Hôm nay bạn nhỏ đi học một mình vì mẹ bận lên nương.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b. Trường của bạn nhỏ be bé, nằm lặng giữa rừng cây.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c. Cảnh trên đường đến trường có hương rừng thơm, đồi vắng, nước suối trong, lá cọ.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3E6D31-E00C-4C55-9D0F-BD61E0536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218" y="4622242"/>
            <a:ext cx="5988417" cy="1955760"/>
          </a:xfrm>
          <a:prstGeom prst="roundRect">
            <a:avLst>
              <a:gd name="adj" fmla="val 16667"/>
            </a:avLst>
          </a:prstGeom>
          <a:ln>
            <a:solidFill>
              <a:srgbClr val="6D6AF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127038"/>
            <a:ext cx="113272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b="1" dirty="0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5400" b="1" dirty="0" err="1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5400" b="1" dirty="0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5400" b="1" dirty="0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5400" b="1" dirty="0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5400" b="1" dirty="0" err="1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5400" b="1" dirty="0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5400" b="1" dirty="0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5400" b="1" dirty="0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5400" b="1" dirty="0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5400" b="1" dirty="0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5400" b="1" dirty="0">
                <a:solidFill>
                  <a:srgbClr val="6461F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209752" y="2842580"/>
            <a:ext cx="105299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bạn nhỏ đi học một mình vì mẹ bận lên nương.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957691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71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a. Vì sao hôm nay bạn nhỏ đi học một mình?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b. Trường của bạn nhỏ có đặc điểm gì?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c. Cảnh trên đường đến trường có gì?</a:t>
            </a:r>
          </a:p>
          <a:p>
            <a:pPr algn="ctr"/>
            <a:r>
              <a:rPr lang="vi-VN" b="1" i="0" dirty="0">
                <a:effectLst/>
                <a:latin typeface="#9Slide01 Noi dung ngan" panose="00000600000000000000" pitchFamily="2" charset="0"/>
              </a:rPr>
              <a:t>Hướng dẫn trả lời:</a:t>
            </a:r>
            <a:endParaRPr lang="vi-VN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a. Hôm nay bạn nhỏ đi học một mình vì mẹ bận lên nương.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b. Trường của bạn nhỏ be bé, nằm lặng giữa rừng cây.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c. Cảnh trên đường đến trường có hương rừng thơm, đồi vắng, nước suối trong, lá cọ.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3E6D31-E00C-4C55-9D0F-BD61E0536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218" y="4622242"/>
            <a:ext cx="5988417" cy="1955760"/>
          </a:xfrm>
          <a:prstGeom prst="roundRect">
            <a:avLst>
              <a:gd name="adj" fmla="val 16667"/>
            </a:avLst>
          </a:prstGeom>
          <a:ln>
            <a:solidFill>
              <a:srgbClr val="6D6AF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127038"/>
            <a:ext cx="113272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6461F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Trường của bạn nhỏ có đặc điểm gì?</a:t>
            </a:r>
            <a:endParaRPr lang="en-US" sz="5400" b="1" dirty="0">
              <a:solidFill>
                <a:srgbClr val="6461F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209752" y="2842580"/>
            <a:ext cx="105299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của bạn nhỏ be bé, nằm lặng giữa rừng cây.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957691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50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a. Vì sao hôm nay bạn nhỏ đi học một mình?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b. Trường của bạn nhỏ có đặc điểm gì?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c. Cảnh trên đường đến trường có gì?</a:t>
            </a:r>
          </a:p>
          <a:p>
            <a:pPr algn="ctr"/>
            <a:r>
              <a:rPr lang="vi-VN" b="1" i="0" dirty="0">
                <a:effectLst/>
                <a:latin typeface="#9Slide01 Noi dung ngan" panose="00000600000000000000" pitchFamily="2" charset="0"/>
              </a:rPr>
              <a:t>Hướng dẫn trả lời:</a:t>
            </a:r>
            <a:endParaRPr lang="vi-VN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a. Hôm nay bạn nhỏ đi học một mình vì mẹ bận lên nương.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b. Trường của bạn nhỏ be bé, nằm lặng giữa rừng cây.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c. Cảnh trên đường đến trường có hương rừng thơm, đồi vắng, nước suối trong, lá cọ.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3E6D31-E00C-4C55-9D0F-BD61E0536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218" y="4622242"/>
            <a:ext cx="5988417" cy="1955760"/>
          </a:xfrm>
          <a:prstGeom prst="roundRect">
            <a:avLst>
              <a:gd name="adj" fmla="val 16667"/>
            </a:avLst>
          </a:prstGeom>
          <a:ln>
            <a:solidFill>
              <a:srgbClr val="6D6AF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127038"/>
            <a:ext cx="11327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6461F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Cảnh trên đường đến trường có gì?</a:t>
            </a:r>
            <a:endParaRPr lang="en-US" sz="5400" b="1" dirty="0">
              <a:solidFill>
                <a:srgbClr val="6461F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209752" y="2038717"/>
            <a:ext cx="1052996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 trên đường đến trường có hương rừng thơm, đồi vắng, nước suối trong, lá cọ.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153828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67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4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05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1097530" y="3054878"/>
            <a:ext cx="6696744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HỌC THUỘC LÒNG</a:t>
            </a:r>
            <a:endParaRPr lang="zh-CN" altLang="en-US" sz="66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117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ED031-77FC-4006-A616-B878C68DC483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6B7235-43FD-410C-A8CE-6C9434D58643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82D511-25CD-42B6-879D-78BD89EF3ED4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55A19039-AA44-45F2-9CBC-61C61D2DCA23}"/>
              </a:ext>
            </a:extLst>
          </p:cNvPr>
          <p:cNvSpPr/>
          <p:nvPr/>
        </p:nvSpPr>
        <p:spPr>
          <a:xfrm>
            <a:off x="1170864" y="273356"/>
            <a:ext cx="10632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zh-CN" altLang="en-US" sz="54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64DD96-A84F-4079-BCF0-78F3838E9691}"/>
              </a:ext>
            </a:extLst>
          </p:cNvPr>
          <p:cNvSpPr/>
          <p:nvPr/>
        </p:nvSpPr>
        <p:spPr>
          <a:xfrm>
            <a:off x="2294289" y="1132036"/>
            <a:ext cx="26541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học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B28E06-8752-467D-ABC7-381C9E594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715" y="2289905"/>
            <a:ext cx="5261286" cy="2960619"/>
          </a:xfrm>
          <a:prstGeom prst="roundRect">
            <a:avLst>
              <a:gd name="adj" fmla="val 16667"/>
            </a:avLst>
          </a:prstGeom>
          <a:ln>
            <a:solidFill>
              <a:srgbClr val="6D6AF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3EFD62-7054-4E0F-9AAE-4631E25BE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170" y="1785042"/>
            <a:ext cx="5432007" cy="466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0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ED031-77FC-4006-A616-B878C68DC483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6B7235-43FD-410C-A8CE-6C9434D58643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82D511-25CD-42B6-879D-78BD89EF3ED4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55A19039-AA44-45F2-9CBC-61C61D2DCA23}"/>
              </a:ext>
            </a:extLst>
          </p:cNvPr>
          <p:cNvSpPr/>
          <p:nvPr/>
        </p:nvSpPr>
        <p:spPr>
          <a:xfrm>
            <a:off x="1170864" y="283404"/>
            <a:ext cx="10632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zh-CN" altLang="en-US" sz="54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64DD96-A84F-4079-BCF0-78F3838E9691}"/>
              </a:ext>
            </a:extLst>
          </p:cNvPr>
          <p:cNvSpPr/>
          <p:nvPr/>
        </p:nvSpPr>
        <p:spPr>
          <a:xfrm>
            <a:off x="2294289" y="1132036"/>
            <a:ext cx="26541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học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B28E06-8752-467D-ABC7-381C9E594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715" y="2289905"/>
            <a:ext cx="5261286" cy="2960619"/>
          </a:xfrm>
          <a:prstGeom prst="roundRect">
            <a:avLst>
              <a:gd name="adj" fmla="val 16667"/>
            </a:avLst>
          </a:prstGeom>
          <a:ln>
            <a:solidFill>
              <a:srgbClr val="6D6AF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CEEE03-AF20-4ADD-94AE-0DE461741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99" y="1658263"/>
            <a:ext cx="5054322" cy="475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3" y="1704630"/>
            <a:ext cx="1354859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01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1097530" y="3054878"/>
            <a:ext cx="669674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KHỞI ĐỘNG</a:t>
            </a:r>
            <a:endParaRPr lang="zh-CN" altLang="en-US" sz="80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11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ED031-77FC-4006-A616-B878C68DC483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6B7235-43FD-410C-A8CE-6C9434D58643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82D511-25CD-42B6-879D-78BD89EF3ED4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55A19039-AA44-45F2-9CBC-61C61D2DCA23}"/>
              </a:ext>
            </a:extLst>
          </p:cNvPr>
          <p:cNvSpPr/>
          <p:nvPr/>
        </p:nvSpPr>
        <p:spPr>
          <a:xfrm>
            <a:off x="1170864" y="293452"/>
            <a:ext cx="10632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zh-CN" altLang="en-US" sz="54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64DD96-A84F-4079-BCF0-78F3838E9691}"/>
              </a:ext>
            </a:extLst>
          </p:cNvPr>
          <p:cNvSpPr/>
          <p:nvPr/>
        </p:nvSpPr>
        <p:spPr>
          <a:xfrm>
            <a:off x="2294289" y="1132036"/>
            <a:ext cx="26541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học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B28E06-8752-467D-ABC7-381C9E594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715" y="2289905"/>
            <a:ext cx="5261286" cy="2960619"/>
          </a:xfrm>
          <a:prstGeom prst="roundRect">
            <a:avLst>
              <a:gd name="adj" fmla="val 16667"/>
            </a:avLst>
          </a:prstGeom>
          <a:ln>
            <a:solidFill>
              <a:srgbClr val="6D6AF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B01F3F-33A3-4573-B6D4-6674E124F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66" y="1656107"/>
            <a:ext cx="5054322" cy="475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6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4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06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1097530" y="3054878"/>
            <a:ext cx="669674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HÁT</a:t>
            </a:r>
            <a:endParaRPr lang="zh-CN" altLang="en-US" sz="80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634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BCC81E-D886-4A6D-8A24-F62664BCF7E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BAEC798-1EA3-4694-9759-EE2485002E15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7608F77-F7EB-48D6-9102-38BA72D9F30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B757A46A-350D-4B71-A11D-2C02A1C67FC3}"/>
              </a:ext>
            </a:extLst>
          </p:cNvPr>
          <p:cNvSpPr/>
          <p:nvPr/>
        </p:nvSpPr>
        <p:spPr>
          <a:xfrm>
            <a:off x="1170864" y="293452"/>
            <a:ext cx="10632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zh-CN" altLang="en-US" sz="54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F22650-813D-4AF3-98F2-2A9F80820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110" y="1435463"/>
            <a:ext cx="7557436" cy="448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572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1253">
            <a:extLst>
              <a:ext uri="{FF2B5EF4-FFF2-40B4-BE49-F238E27FC236}">
                <a16:creationId xmlns:a16="http://schemas.microsoft.com/office/drawing/2014/main" id="{3EBA3D9D-0D93-4D6E-BC2A-146B49D05729}"/>
              </a:ext>
            </a:extLst>
          </p:cNvPr>
          <p:cNvSpPr/>
          <p:nvPr/>
        </p:nvSpPr>
        <p:spPr>
          <a:xfrm>
            <a:off x="1869969" y="597473"/>
            <a:ext cx="8344348" cy="3853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0" h="20986" extrusionOk="0">
                <a:moveTo>
                  <a:pt x="7677" y="0"/>
                </a:moveTo>
                <a:cubicBezTo>
                  <a:pt x="6328" y="0"/>
                  <a:pt x="4979" y="678"/>
                  <a:pt x="3950" y="2034"/>
                </a:cubicBezTo>
                <a:cubicBezTo>
                  <a:pt x="2558" y="3866"/>
                  <a:pt x="2110" y="6470"/>
                  <a:pt x="2601" y="8801"/>
                </a:cubicBezTo>
                <a:cubicBezTo>
                  <a:pt x="1921" y="8722"/>
                  <a:pt x="1220" y="9010"/>
                  <a:pt x="700" y="9695"/>
                </a:cubicBezTo>
                <a:cubicBezTo>
                  <a:pt x="-233" y="10923"/>
                  <a:pt x="-233" y="12914"/>
                  <a:pt x="700" y="14142"/>
                </a:cubicBezTo>
                <a:cubicBezTo>
                  <a:pt x="1179" y="14773"/>
                  <a:pt x="1812" y="15074"/>
                  <a:pt x="2439" y="15057"/>
                </a:cubicBezTo>
                <a:cubicBezTo>
                  <a:pt x="2563" y="16127"/>
                  <a:pt x="2933" y="17158"/>
                  <a:pt x="3559" y="17982"/>
                </a:cubicBezTo>
                <a:cubicBezTo>
                  <a:pt x="4992" y="19868"/>
                  <a:pt x="7239" y="20014"/>
                  <a:pt x="8806" y="18436"/>
                </a:cubicBezTo>
                <a:cubicBezTo>
                  <a:pt x="8944" y="18682"/>
                  <a:pt x="9091" y="18920"/>
                  <a:pt x="9260" y="19142"/>
                </a:cubicBezTo>
                <a:cubicBezTo>
                  <a:pt x="11127" y="21600"/>
                  <a:pt x="14152" y="21600"/>
                  <a:pt x="16019" y="19142"/>
                </a:cubicBezTo>
                <a:cubicBezTo>
                  <a:pt x="16752" y="18177"/>
                  <a:pt x="17193" y="16976"/>
                  <a:pt x="17350" y="15724"/>
                </a:cubicBezTo>
                <a:cubicBezTo>
                  <a:pt x="18335" y="16240"/>
                  <a:pt x="19501" y="15975"/>
                  <a:pt x="20298" y="14926"/>
                </a:cubicBezTo>
                <a:cubicBezTo>
                  <a:pt x="21367" y="13518"/>
                  <a:pt x="21367" y="11237"/>
                  <a:pt x="20298" y="9830"/>
                </a:cubicBezTo>
                <a:cubicBezTo>
                  <a:pt x="19771" y="9136"/>
                  <a:pt x="19083" y="8787"/>
                  <a:pt x="18392" y="8777"/>
                </a:cubicBezTo>
                <a:cubicBezTo>
                  <a:pt x="18612" y="6979"/>
                  <a:pt x="18201" y="5074"/>
                  <a:pt x="17148" y="3687"/>
                </a:cubicBezTo>
                <a:cubicBezTo>
                  <a:pt x="15711" y="1795"/>
                  <a:pt x="13538" y="1468"/>
                  <a:pt x="11842" y="2697"/>
                </a:cubicBezTo>
                <a:cubicBezTo>
                  <a:pt x="11707" y="2468"/>
                  <a:pt x="11564" y="2244"/>
                  <a:pt x="11404" y="2034"/>
                </a:cubicBezTo>
                <a:cubicBezTo>
                  <a:pt x="10375" y="678"/>
                  <a:pt x="9026" y="0"/>
                  <a:pt x="7677" y="0"/>
                </a:cubicBezTo>
                <a:close/>
              </a:path>
            </a:pathLst>
          </a:custGeom>
          <a:solidFill>
            <a:srgbClr val="9491F5"/>
          </a:solidFill>
          <a:ln w="19050" cmpd="sng">
            <a:solidFill>
              <a:srgbClr val="FFFFFF"/>
            </a:solidFill>
            <a:miter lim="400000"/>
          </a:ln>
          <a:effectLst>
            <a:outerShdw blurRad="50800" dist="127000" dir="2700000" rotWithShape="0">
              <a:srgbClr val="000000">
                <a:alpha val="25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4267" dirty="0"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003AF1-C41D-4A37-97FF-A8AD51496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087" y="1276142"/>
            <a:ext cx="5487908" cy="263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B2DFE94F-D78D-49DA-90D0-CED7095EFE3E}"/>
              </a:ext>
            </a:extLst>
          </p:cNvPr>
          <p:cNvSpPr/>
          <p:nvPr/>
        </p:nvSpPr>
        <p:spPr>
          <a:xfrm>
            <a:off x="1399135" y="338641"/>
            <a:ext cx="103667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4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591898-C67D-48B0-93E9-9FE3C6239F33}"/>
              </a:ext>
            </a:extLst>
          </p:cNvPr>
          <p:cNvGrpSpPr/>
          <p:nvPr/>
        </p:nvGrpSpPr>
        <p:grpSpPr>
          <a:xfrm>
            <a:off x="426137" y="29683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8777B22-5C68-4A08-AC48-A47056538B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2FACE7-A577-437E-AFB0-B03F2D36FED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64081D3-22E6-407A-830C-0475C53AE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785" y="1969857"/>
            <a:ext cx="7430429" cy="2818121"/>
          </a:xfrm>
          <a:prstGeom prst="roundRect">
            <a:avLst>
              <a:gd name="adj" fmla="val 10245"/>
            </a:avLst>
          </a:prstGeom>
          <a:ln>
            <a:solidFill>
              <a:srgbClr val="6D6AF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8">
            <a:extLst>
              <a:ext uri="{FF2B5EF4-FFF2-40B4-BE49-F238E27FC236}">
                <a16:creationId xmlns:a16="http://schemas.microsoft.com/office/drawing/2014/main" id="{8D23C77E-9D5F-4B42-A732-775892BD9588}"/>
              </a:ext>
            </a:extLst>
          </p:cNvPr>
          <p:cNvSpPr/>
          <p:nvPr/>
        </p:nvSpPr>
        <p:spPr>
          <a:xfrm>
            <a:off x="648929" y="4787978"/>
            <a:ext cx="106908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9" name="8">
            <a:extLst>
              <a:ext uri="{FF2B5EF4-FFF2-40B4-BE49-F238E27FC236}">
                <a16:creationId xmlns:a16="http://schemas.microsoft.com/office/drawing/2014/main" id="{2964BFB7-088B-4493-A486-55CE96E47F72}"/>
              </a:ext>
            </a:extLst>
          </p:cNvPr>
          <p:cNvSpPr/>
          <p:nvPr/>
        </p:nvSpPr>
        <p:spPr>
          <a:xfrm>
            <a:off x="648929" y="5468875"/>
            <a:ext cx="112438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xúc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9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4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02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1097530" y="3054878"/>
            <a:ext cx="669674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ĐỌC</a:t>
            </a:r>
            <a:endParaRPr lang="zh-CN" altLang="en-US" sz="80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814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7F3572-50A5-4247-AFBD-AAB674209799}"/>
              </a:ext>
            </a:extLst>
          </p:cNvPr>
          <p:cNvSpPr/>
          <p:nvPr/>
        </p:nvSpPr>
        <p:spPr>
          <a:xfrm>
            <a:off x="2867045" y="646283"/>
            <a:ext cx="26541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học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F9D310-AFED-4EC9-B7CC-E4A2AE64B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237" y="269616"/>
            <a:ext cx="5988417" cy="2942168"/>
          </a:xfrm>
          <a:prstGeom prst="roundRect">
            <a:avLst>
              <a:gd name="adj" fmla="val 16667"/>
            </a:avLst>
          </a:prstGeom>
          <a:ln>
            <a:solidFill>
              <a:srgbClr val="6D6AF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D6A32E-517D-4958-9916-CBB5D41DC9EB}"/>
              </a:ext>
            </a:extLst>
          </p:cNvPr>
          <p:cNvSpPr txBox="1"/>
          <p:nvPr/>
        </p:nvSpPr>
        <p:spPr>
          <a:xfrm>
            <a:off x="6299814" y="3278459"/>
            <a:ext cx="5517046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Hương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rừng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thơm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đồi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vắng</a:t>
            </a:r>
            <a:endParaRPr lang="en-US" sz="36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Nước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suối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trong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thầm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thì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…</a:t>
            </a: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Cọ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xòe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ô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che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nắng</a:t>
            </a:r>
            <a:endParaRPr lang="en-US" sz="36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Râm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mát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đường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đi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.</a:t>
            </a:r>
            <a:endParaRPr lang="en-US" sz="2000" dirty="0"/>
          </a:p>
          <a:p>
            <a:pPr algn="ctr"/>
            <a:r>
              <a:rPr lang="en-US" sz="3600" dirty="0"/>
              <a:t>       </a:t>
            </a:r>
            <a:r>
              <a:rPr lang="en-US" sz="2800" i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( </a:t>
            </a:r>
            <a:r>
              <a:rPr lang="en-US" sz="2800" i="1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Hoàng</a:t>
            </a:r>
            <a:r>
              <a:rPr lang="en-US" sz="2800" i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Minh </a:t>
            </a:r>
            <a:r>
              <a:rPr lang="en-US" sz="2800" i="1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Chính</a:t>
            </a:r>
            <a:r>
              <a:rPr lang="en-US" sz="2800" i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)</a:t>
            </a:r>
            <a:endParaRPr lang="en-US" sz="3600" i="1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B9E83D-5555-455B-A8B4-E7FF43C79D28}"/>
              </a:ext>
            </a:extLst>
          </p:cNvPr>
          <p:cNvSpPr txBox="1"/>
          <p:nvPr/>
        </p:nvSpPr>
        <p:spPr>
          <a:xfrm>
            <a:off x="634558" y="1354169"/>
            <a:ext cx="5014940" cy="4832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Hôm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qua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tới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trường</a:t>
            </a:r>
            <a:endParaRPr lang="en-US" sz="36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Mẹ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dắt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tay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từng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bước</a:t>
            </a:r>
            <a:endParaRPr lang="en-US" sz="36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Hôm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nay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mẹ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lên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nương</a:t>
            </a:r>
            <a:endParaRPr lang="en-US" sz="36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Một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mình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tới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lớp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.</a:t>
            </a:r>
          </a:p>
          <a:p>
            <a:endParaRPr lang="en-US" sz="20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Trường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của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be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bé</a:t>
            </a:r>
            <a:endParaRPr lang="en-US" sz="36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Nằm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lặng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giữa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rừng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cây</a:t>
            </a:r>
            <a:endParaRPr lang="en-US" sz="36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Cô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giáo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tre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trẻ</a:t>
            </a:r>
            <a:endParaRPr lang="en-US" sz="36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Dạy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hát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rất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hay.</a:t>
            </a:r>
          </a:p>
        </p:txBody>
      </p:sp>
    </p:spTree>
    <p:extLst>
      <p:ext uri="{BB962C8B-B14F-4D97-AF65-F5344CB8AC3E}">
        <p14:creationId xmlns:p14="http://schemas.microsoft.com/office/powerpoint/2010/main" val="25034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7F3572-50A5-4247-AFBD-AAB674209799}"/>
              </a:ext>
            </a:extLst>
          </p:cNvPr>
          <p:cNvSpPr/>
          <p:nvPr/>
        </p:nvSpPr>
        <p:spPr>
          <a:xfrm>
            <a:off x="2867045" y="646283"/>
            <a:ext cx="26541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học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F9D310-AFED-4EC9-B7CC-E4A2AE64B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237" y="269616"/>
            <a:ext cx="5988417" cy="2942168"/>
          </a:xfrm>
          <a:prstGeom prst="roundRect">
            <a:avLst>
              <a:gd name="adj" fmla="val 16667"/>
            </a:avLst>
          </a:prstGeom>
          <a:ln>
            <a:solidFill>
              <a:srgbClr val="6D6AF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D6A32E-517D-4958-9916-CBB5D41DC9EB}"/>
              </a:ext>
            </a:extLst>
          </p:cNvPr>
          <p:cNvSpPr txBox="1"/>
          <p:nvPr/>
        </p:nvSpPr>
        <p:spPr>
          <a:xfrm>
            <a:off x="6299814" y="3278459"/>
            <a:ext cx="5517046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Hương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rừng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thơm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rgbClr val="6461F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đồi</a:t>
            </a:r>
            <a:r>
              <a:rPr lang="en-US" sz="3600" dirty="0">
                <a:solidFill>
                  <a:srgbClr val="6461F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rgbClr val="6461F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vắng</a:t>
            </a:r>
            <a:endParaRPr lang="en-US" sz="3600" dirty="0">
              <a:solidFill>
                <a:srgbClr val="6461F1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Nước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suối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trong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thầm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thì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…</a:t>
            </a: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Cọ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xòe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ô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che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nắng</a:t>
            </a:r>
            <a:endParaRPr lang="en-US" sz="36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solidFill>
                  <a:srgbClr val="6461F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Râm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mát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đường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đi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.</a:t>
            </a:r>
            <a:endParaRPr lang="en-US" sz="2000" dirty="0"/>
          </a:p>
          <a:p>
            <a:pPr algn="ctr"/>
            <a:r>
              <a:rPr lang="en-US" sz="3600" dirty="0"/>
              <a:t>       </a:t>
            </a:r>
            <a:r>
              <a:rPr lang="en-US" sz="2800" i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( </a:t>
            </a:r>
            <a:r>
              <a:rPr lang="en-US" sz="2800" i="1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Hoàng</a:t>
            </a:r>
            <a:r>
              <a:rPr lang="en-US" sz="2800" i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Minh </a:t>
            </a:r>
            <a:r>
              <a:rPr lang="en-US" sz="2800" i="1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Chính</a:t>
            </a:r>
            <a:r>
              <a:rPr lang="en-US" sz="2800" i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)</a:t>
            </a:r>
            <a:endParaRPr lang="en-US" sz="3600" i="1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B9E83D-5555-455B-A8B4-E7FF43C79D28}"/>
              </a:ext>
            </a:extLst>
          </p:cNvPr>
          <p:cNvSpPr txBox="1"/>
          <p:nvPr/>
        </p:nvSpPr>
        <p:spPr>
          <a:xfrm>
            <a:off x="634558" y="1354169"/>
            <a:ext cx="5014940" cy="4832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Hôm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qua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tới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trường</a:t>
            </a:r>
            <a:endParaRPr lang="en-US" sz="36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Mẹ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dắt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tay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rgbClr val="6461F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từng</a:t>
            </a:r>
            <a:r>
              <a:rPr lang="en-US" sz="3600" dirty="0">
                <a:solidFill>
                  <a:srgbClr val="6461F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rgbClr val="6461F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bước</a:t>
            </a:r>
            <a:endParaRPr lang="en-US" sz="3600" dirty="0">
              <a:solidFill>
                <a:srgbClr val="6461F1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Hôm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nay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mẹ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rgbClr val="6461F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lên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nương</a:t>
            </a:r>
            <a:endParaRPr lang="en-US" sz="36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Một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mình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tới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lớp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.</a:t>
            </a:r>
          </a:p>
          <a:p>
            <a:endParaRPr lang="en-US" sz="20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Trường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của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>
                <a:solidFill>
                  <a:srgbClr val="6461F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be </a:t>
            </a:r>
            <a:r>
              <a:rPr lang="en-US" sz="3600" dirty="0" err="1">
                <a:solidFill>
                  <a:srgbClr val="6461F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bé</a:t>
            </a:r>
            <a:endParaRPr lang="en-US" sz="3600" dirty="0">
              <a:solidFill>
                <a:srgbClr val="6461F1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Nằm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rgbClr val="6461F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lặng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giữa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rừng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cây</a:t>
            </a:r>
            <a:endParaRPr lang="en-US" sz="36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Cô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giáo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tre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trẻ</a:t>
            </a:r>
            <a:endParaRPr lang="en-US" sz="36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Dạy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hát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rất</a:t>
            </a:r>
            <a:r>
              <a:rPr lang="en-US" sz="36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hay.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8F3C39-991E-4BA9-A888-556AF924ED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221118" y="1394597"/>
            <a:ext cx="504497" cy="549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EEDB00-4AB3-40A8-95F7-3334292EB7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219948" y="3935885"/>
            <a:ext cx="504497" cy="5492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971666-AAA2-40F6-AC4F-D80DBF1EBC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5822268" y="3315402"/>
            <a:ext cx="567559" cy="6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0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7">
            <a:extLst>
              <a:ext uri="{FF2B5EF4-FFF2-40B4-BE49-F238E27FC236}">
                <a16:creationId xmlns:a16="http://schemas.microsoft.com/office/drawing/2014/main" id="{28AD67BC-515D-4771-A774-8C446D925CFF}"/>
              </a:ext>
            </a:extLst>
          </p:cNvPr>
          <p:cNvSpPr/>
          <p:nvPr/>
        </p:nvSpPr>
        <p:spPr>
          <a:xfrm>
            <a:off x="1400978" y="1671933"/>
            <a:ext cx="91440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8">
            <a:extLst>
              <a:ext uri="{FF2B5EF4-FFF2-40B4-BE49-F238E27FC236}">
                <a16:creationId xmlns:a16="http://schemas.microsoft.com/office/drawing/2014/main" id="{D1B7402B-A2F9-4EA5-B2C5-243F5009AE00}"/>
              </a:ext>
            </a:extLst>
          </p:cNvPr>
          <p:cNvSpPr txBox="1"/>
          <p:nvPr/>
        </p:nvSpPr>
        <p:spPr>
          <a:xfrm>
            <a:off x="2501062" y="1594969"/>
            <a:ext cx="1689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nương</a:t>
            </a:r>
            <a:endParaRPr lang="zh-CN" altLang="en-US" sz="40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1" name="9">
            <a:extLst>
              <a:ext uri="{FF2B5EF4-FFF2-40B4-BE49-F238E27FC236}">
                <a16:creationId xmlns:a16="http://schemas.microsoft.com/office/drawing/2014/main" id="{20E5A550-B272-4D55-932C-32E76C8702CE}"/>
              </a:ext>
            </a:extLst>
          </p:cNvPr>
          <p:cNvSpPr txBox="1"/>
          <p:nvPr/>
        </p:nvSpPr>
        <p:spPr>
          <a:xfrm>
            <a:off x="2529636" y="2265857"/>
            <a:ext cx="5522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trồng trọt ở vùng 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núi</a:t>
            </a:r>
            <a:endParaRPr lang="zh-CN" altLang="en-US" sz="32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2" name="10">
            <a:extLst>
              <a:ext uri="{FF2B5EF4-FFF2-40B4-BE49-F238E27FC236}">
                <a16:creationId xmlns:a16="http://schemas.microsoft.com/office/drawing/2014/main" id="{96722776-8BA8-41C2-B4B3-C9A995AB124E}"/>
              </a:ext>
            </a:extLst>
          </p:cNvPr>
          <p:cNvSpPr txBox="1"/>
          <p:nvPr/>
        </p:nvSpPr>
        <p:spPr>
          <a:xfrm>
            <a:off x="1553379" y="1671933"/>
            <a:ext cx="628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8EB4E3"/>
                </a:solidFill>
                <a:cs typeface="+mn-ea"/>
                <a:sym typeface="+mn-lt"/>
              </a:rPr>
              <a:t>01</a:t>
            </a:r>
            <a:endParaRPr lang="zh-CN" altLang="en-US" sz="3200" b="1" dirty="0">
              <a:solidFill>
                <a:srgbClr val="8EB4E3"/>
              </a:solidFill>
              <a:cs typeface="+mn-ea"/>
              <a:sym typeface="+mn-lt"/>
            </a:endParaRPr>
          </a:p>
        </p:txBody>
      </p:sp>
      <p:sp>
        <p:nvSpPr>
          <p:cNvPr id="43" name="11">
            <a:extLst>
              <a:ext uri="{FF2B5EF4-FFF2-40B4-BE49-F238E27FC236}">
                <a16:creationId xmlns:a16="http://schemas.microsoft.com/office/drawing/2014/main" id="{58A27676-2233-4633-9F96-8A8EE550478C}"/>
              </a:ext>
            </a:extLst>
          </p:cNvPr>
          <p:cNvSpPr/>
          <p:nvPr/>
        </p:nvSpPr>
        <p:spPr>
          <a:xfrm>
            <a:off x="1400978" y="2256708"/>
            <a:ext cx="914401" cy="152341"/>
          </a:xfrm>
          <a:prstGeom prst="rect">
            <a:avLst/>
          </a:prstGeom>
          <a:solidFill>
            <a:srgbClr val="B7B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13">
            <a:extLst>
              <a:ext uri="{FF2B5EF4-FFF2-40B4-BE49-F238E27FC236}">
                <a16:creationId xmlns:a16="http://schemas.microsoft.com/office/drawing/2014/main" id="{6F1A91E4-5EF9-40BC-84D3-C7F7C70D6574}"/>
              </a:ext>
            </a:extLst>
          </p:cNvPr>
          <p:cNvSpPr txBox="1"/>
          <p:nvPr/>
        </p:nvSpPr>
        <p:spPr>
          <a:xfrm>
            <a:off x="2501062" y="3727732"/>
            <a:ext cx="2272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thầm</a:t>
            </a:r>
            <a:r>
              <a:rPr lang="en-US" altLang="zh-CN" sz="4000" dirty="0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thì</a:t>
            </a:r>
            <a:endParaRPr lang="zh-CN" altLang="en-US" sz="40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6" name="14">
            <a:extLst>
              <a:ext uri="{FF2B5EF4-FFF2-40B4-BE49-F238E27FC236}">
                <a16:creationId xmlns:a16="http://schemas.microsoft.com/office/drawing/2014/main" id="{6CCEBC79-E4C0-4BBE-9815-2BA5F2249DF1}"/>
              </a:ext>
            </a:extLst>
          </p:cNvPr>
          <p:cNvSpPr txBox="1"/>
          <p:nvPr/>
        </p:nvSpPr>
        <p:spPr>
          <a:xfrm>
            <a:off x="2529636" y="4398620"/>
            <a:ext cx="7880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đây tiếng suối chảy nhẹ nh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khe khẽ như tiếng người nói th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với nhau</a:t>
            </a:r>
            <a:endParaRPr lang="zh-CN" altLang="en-US" sz="32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7" name="15">
            <a:extLst>
              <a:ext uri="{FF2B5EF4-FFF2-40B4-BE49-F238E27FC236}">
                <a16:creationId xmlns:a16="http://schemas.microsoft.com/office/drawing/2014/main" id="{A5E2E3EE-3CCA-4C53-9B79-19494D90D6D8}"/>
              </a:ext>
            </a:extLst>
          </p:cNvPr>
          <p:cNvSpPr txBox="1"/>
          <p:nvPr/>
        </p:nvSpPr>
        <p:spPr>
          <a:xfrm>
            <a:off x="1553379" y="3804696"/>
            <a:ext cx="628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8EB4E3"/>
                </a:solidFill>
                <a:cs typeface="+mn-ea"/>
                <a:sym typeface="+mn-lt"/>
              </a:rPr>
              <a:t>02</a:t>
            </a:r>
            <a:endParaRPr lang="zh-CN" altLang="en-US" sz="3200" b="1" dirty="0">
              <a:solidFill>
                <a:srgbClr val="8EB4E3"/>
              </a:solidFill>
              <a:cs typeface="+mn-ea"/>
              <a:sym typeface="+mn-lt"/>
            </a:endParaRPr>
          </a:p>
        </p:txBody>
      </p:sp>
      <p:sp>
        <p:nvSpPr>
          <p:cNvPr id="48" name="16">
            <a:extLst>
              <a:ext uri="{FF2B5EF4-FFF2-40B4-BE49-F238E27FC236}">
                <a16:creationId xmlns:a16="http://schemas.microsoft.com/office/drawing/2014/main" id="{E7ACC072-AF38-44DD-A90D-B6F8D3160067}"/>
              </a:ext>
            </a:extLst>
          </p:cNvPr>
          <p:cNvSpPr/>
          <p:nvPr/>
        </p:nvSpPr>
        <p:spPr>
          <a:xfrm>
            <a:off x="1400978" y="4389471"/>
            <a:ext cx="914401" cy="152341"/>
          </a:xfrm>
          <a:prstGeom prst="rect">
            <a:avLst/>
          </a:prstGeom>
          <a:solidFill>
            <a:srgbClr val="B7B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D1D5C8-C391-46B3-B4A2-D19868DF9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636" y="1382162"/>
            <a:ext cx="7132728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5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/>
      <p:bldP spid="42" grpId="0"/>
      <p:bldP spid="43" grpId="0" animBg="1"/>
      <p:bldP spid="45" grpId="0"/>
      <p:bldP spid="46" grpId="0"/>
      <p:bldP spid="47" grpId="0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7F3572-50A5-4247-AFBD-AAB674209799}"/>
              </a:ext>
            </a:extLst>
          </p:cNvPr>
          <p:cNvSpPr/>
          <p:nvPr/>
        </p:nvSpPr>
        <p:spPr>
          <a:xfrm>
            <a:off x="2867045" y="646283"/>
            <a:ext cx="26541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học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F9D310-AFED-4EC9-B7CC-E4A2AE64B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237" y="270214"/>
            <a:ext cx="5988417" cy="2960619"/>
          </a:xfrm>
          <a:prstGeom prst="roundRect">
            <a:avLst>
              <a:gd name="adj" fmla="val 16667"/>
            </a:avLst>
          </a:prstGeom>
          <a:ln>
            <a:solidFill>
              <a:srgbClr val="6D6AF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D6A32E-517D-4958-9916-CBB5D41DC9EB}"/>
              </a:ext>
            </a:extLst>
          </p:cNvPr>
          <p:cNvSpPr txBox="1"/>
          <p:nvPr/>
        </p:nvSpPr>
        <p:spPr>
          <a:xfrm>
            <a:off x="6299814" y="3278459"/>
            <a:ext cx="5517046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Hương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rừng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thơm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đồi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vắng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Nước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suối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trong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thầm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thì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…</a:t>
            </a: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Cọ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xòe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ô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che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nắng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Râm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mát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đường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.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(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Hoàng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Minh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Chính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)</a:t>
            </a:r>
            <a:endParaRPr lang="en-US" sz="3600" i="1" dirty="0">
              <a:solidFill>
                <a:schemeClr val="tx1">
                  <a:lumMod val="85000"/>
                  <a:lumOff val="15000"/>
                </a:schemeClr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B9E83D-5555-455B-A8B4-E7FF43C79D28}"/>
              </a:ext>
            </a:extLst>
          </p:cNvPr>
          <p:cNvSpPr txBox="1"/>
          <p:nvPr/>
        </p:nvSpPr>
        <p:spPr>
          <a:xfrm>
            <a:off x="634558" y="1354169"/>
            <a:ext cx="5014940" cy="4832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Hôm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qua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tới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trường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Mẹ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dắt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tay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từng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bước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Hôm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nay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mẹ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lên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nương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Một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mình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tới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lớp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.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Trường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của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be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bé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Nằm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lặng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giữa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rừng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cây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Cô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giáo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trẻ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Dạy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em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hát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rất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hay.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8F3C39-991E-4BA9-A888-556AF924ED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221118" y="1394597"/>
            <a:ext cx="504497" cy="549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EEDB00-4AB3-40A8-95F7-3334292EB7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219948" y="3935885"/>
            <a:ext cx="504497" cy="5492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971666-AAA2-40F6-AC4F-D80DBF1EBC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5822268" y="3315402"/>
            <a:ext cx="567559" cy="6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3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74A0B-8B00-4D5B-A199-1636436FA6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11EC1-E936-429B-8648-3E4D9E3804E5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54E7A-C1C5-462C-B2EE-4D5EEC97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133788"/>
            <a:ext cx="9455716" cy="1323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2A22A-639A-4D17-BE79-875702169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658" y="2420024"/>
            <a:ext cx="9516681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8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395</TotalTime>
  <Words>794</Words>
  <Application>Microsoft Office PowerPoint</Application>
  <PresentationFormat>Widescreen</PresentationFormat>
  <Paragraphs>140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.VnArial</vt:lpstr>
      <vt:lpstr>HL Hoctro</vt:lpstr>
      <vt:lpstr>Calibri Light</vt:lpstr>
      <vt:lpstr>Calibri</vt:lpstr>
      <vt:lpstr>#9Slide01 Noi dung ngan</vt:lpstr>
      <vt:lpstr>Arial-Rounded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361</cp:revision>
  <dcterms:created xsi:type="dcterms:W3CDTF">2021-08-06T07:04:41Z</dcterms:created>
  <dcterms:modified xsi:type="dcterms:W3CDTF">2023-02-18T13:04:01Z</dcterms:modified>
  <cp:category>9Slide.vn</cp:category>
</cp:coreProperties>
</file>