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60" r:id="rId3"/>
    <p:sldId id="496" r:id="rId4"/>
    <p:sldId id="511" r:id="rId5"/>
    <p:sldId id="261" r:id="rId6"/>
    <p:sldId id="499" r:id="rId7"/>
    <p:sldId id="262" r:id="rId8"/>
    <p:sldId id="494" r:id="rId9"/>
    <p:sldId id="495" r:id="rId10"/>
    <p:sldId id="276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EE"/>
    <a:srgbClr val="9B977E"/>
    <a:srgbClr val="009999"/>
    <a:srgbClr val="BBCE1D"/>
    <a:srgbClr val="C5E0B4"/>
    <a:srgbClr val="924900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37"/>
        <p:guide pos="6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0427-0EAF-451C-9BA3-0137DF591C0D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2722-9A19-4BB8-9F6E-BF77D86EE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19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07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5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4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2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85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2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1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12722-9A19-4BB8-9F6E-BF77D86EEB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45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1430856" y="-910162"/>
            <a:ext cx="5532990" cy="811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7247462" y="944017"/>
            <a:ext cx="4279900" cy="5753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5332944" y="4249056"/>
            <a:ext cx="1972728" cy="11592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4804"/>
          <a:stretch>
            <a:fillRect/>
          </a:stretch>
        </p:blipFill>
        <p:spPr>
          <a:xfrm>
            <a:off x="0" y="0"/>
            <a:ext cx="2081707" cy="2410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7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2589"/>
          <a:stretch>
            <a:fillRect/>
          </a:stretch>
        </p:blipFill>
        <p:spPr>
          <a:xfrm>
            <a:off x="0" y="1"/>
            <a:ext cx="2081707" cy="2481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>
            <a:fillRect/>
          </a:stretch>
        </p:blipFill>
        <p:spPr>
          <a:xfrm flipH="1"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4634240" y="-1233194"/>
            <a:ext cx="6153378" cy="90252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22014" r="4095" b="24216"/>
          <a:stretch>
            <a:fillRect/>
          </a:stretch>
        </p:blipFill>
        <p:spPr>
          <a:xfrm>
            <a:off x="-1" y="3429000"/>
            <a:ext cx="3547993" cy="2290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8744604" y="1873213"/>
            <a:ext cx="3478941" cy="4676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843" y="3703687"/>
            <a:ext cx="3257072" cy="233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429896" y="2286000"/>
            <a:ext cx="3171857" cy="4263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58" y="1582793"/>
            <a:ext cx="3172985" cy="4966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6956" b="28171"/>
          <a:stretch>
            <a:fillRect/>
          </a:stretch>
        </p:blipFill>
        <p:spPr>
          <a:xfrm>
            <a:off x="-154453" y="3921060"/>
            <a:ext cx="6225695" cy="2917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1799834" y="2301760"/>
            <a:ext cx="2012127" cy="27047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2557579" y="-2717801"/>
            <a:ext cx="7076843" cy="12293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9AA-9B9D-4628-A56D-54F917604EB6}" type="datetimeFigureOut">
              <a:rPr lang="zh-CN" altLang="en-US" smtClean="0"/>
              <a:t>2023/1/4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2D8F0D-2A00-4420-AA43-D4FF0CE61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16" y="4675211"/>
            <a:ext cx="2384317" cy="2060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579D0-5B4D-1386-5C35-A95F5F78BDEB}"/>
              </a:ext>
            </a:extLst>
          </p:cNvPr>
          <p:cNvSpPr txBox="1"/>
          <p:nvPr/>
        </p:nvSpPr>
        <p:spPr>
          <a:xfrm>
            <a:off x="1429020" y="1534253"/>
            <a:ext cx="590597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XÃ HỘI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</a:p>
          <a:p>
            <a:pPr algn="ctr"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XUNG QUANH EM</a:t>
            </a:r>
            <a:b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1"/>
          <p:cNvSpPr txBox="1"/>
          <p:nvPr/>
        </p:nvSpPr>
        <p:spPr>
          <a:xfrm>
            <a:off x="1692757" y="1563330"/>
            <a:ext cx="6817062" cy="24622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 anchor="t">
            <a:spAutoFit/>
          </a:bodyPr>
          <a:lstStyle/>
          <a:p>
            <a:pPr lvl="0"/>
            <a:r>
              <a:rPr lang="en-US" altLang="zh-CN" sz="8000" b="1">
                <a:ln>
                  <a:noFill/>
                </a:ln>
                <a:solidFill>
                  <a:srgbClr val="009999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TIẾT HỌC KẾT THÚC</a:t>
            </a:r>
            <a:endParaRPr lang="zh-CN" altLang="en-US" sz="8000" b="1" dirty="0">
              <a:ln>
                <a:noFill/>
              </a:ln>
              <a:solidFill>
                <a:srgbClr val="009999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BE63AC-854A-40AB-8FFF-D55FDA3A7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16" y="4272801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.黑体-??" panose="02000500000000000000" pitchFamily="2" charset="-122"/>
                <a:ea typeface=".黑体-??" panose="02000500000000000000" pitchFamily="2" charset="-122"/>
                <a:cs typeface=".黑体-??" panose="02000500000000000000" pitchFamily="2" charset="-122"/>
                <a:sym typeface="+mn-lt"/>
              </a:rPr>
              <a:t>KHÁM PHÁ</a:t>
            </a:r>
            <a:endParaRPr lang="zh-CN" altLang="zh-CN" sz="6000" b="1" noProof="1">
              <a:solidFill>
                <a:srgbClr val="BBCE1D"/>
              </a:solidFill>
              <a:latin typeface=".黑体-??" panose="02000500000000000000" pitchFamily="2" charset="-122"/>
              <a:ea typeface=".黑体-??" panose="02000500000000000000" pitchFamily="2" charset="-122"/>
              <a:cs typeface=".黑体-??" panose="02000500000000000000" pitchFamily="2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9" name="文本框 11"/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B445FC0-959D-429C-8A6A-E1B8F2909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40" y="4081733"/>
            <a:ext cx="2384317" cy="20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AE14F2-0FFB-2D84-6B18-1A434C88EBF2}"/>
              </a:ext>
            </a:extLst>
          </p:cNvPr>
          <p:cNvGrpSpPr/>
          <p:nvPr/>
        </p:nvGrpSpPr>
        <p:grpSpPr>
          <a:xfrm>
            <a:off x="1284450" y="1150925"/>
            <a:ext cx="10353369" cy="5023279"/>
            <a:chOff x="1145904" y="1330036"/>
            <a:chExt cx="10353369" cy="5023279"/>
          </a:xfrm>
        </p:grpSpPr>
        <p:pic>
          <p:nvPicPr>
            <p:cNvPr id="2" name="Content Placeholder 3">
              <a:extLst>
                <a:ext uri="{FF2B5EF4-FFF2-40B4-BE49-F238E27FC236}">
                  <a16:creationId xmlns:a16="http://schemas.microsoft.com/office/drawing/2014/main" id="{068D3192-114F-52C4-CF8D-89EF6EC07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88"/>
            <a:stretch/>
          </p:blipFill>
          <p:spPr>
            <a:xfrm>
              <a:off x="1145904" y="1343891"/>
              <a:ext cx="10353369" cy="500942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C19043-DC48-BDE5-3FA6-A9C872F2F39C}"/>
                </a:ext>
              </a:extLst>
            </p:cNvPr>
            <p:cNvSpPr/>
            <p:nvPr/>
          </p:nvSpPr>
          <p:spPr>
            <a:xfrm>
              <a:off x="1145905" y="1330036"/>
              <a:ext cx="6778896" cy="249382"/>
            </a:xfrm>
            <a:prstGeom prst="rect">
              <a:avLst/>
            </a:prstGeom>
            <a:solidFill>
              <a:srgbClr val="FEEBEE"/>
            </a:solidFill>
            <a:ln>
              <a:solidFill>
                <a:srgbClr val="FE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9EA38F4-48B2-897A-D99D-38FD03F63FD6}"/>
              </a:ext>
            </a:extLst>
          </p:cNvPr>
          <p:cNvSpPr txBox="1">
            <a:spLocks/>
          </p:cNvSpPr>
          <p:nvPr/>
        </p:nvSpPr>
        <p:spPr>
          <a:xfrm>
            <a:off x="1145903" y="683796"/>
            <a:ext cx="1035336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Cùng Minh và Hoa tập làm phóng viên, tìm hiểu và nói về lợi ích của cây ở trường.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223BD1F-8C92-506F-3123-9D02F09496C3}"/>
              </a:ext>
            </a:extLst>
          </p:cNvPr>
          <p:cNvSpPr/>
          <p:nvPr/>
        </p:nvSpPr>
        <p:spPr>
          <a:xfrm>
            <a:off x="3491345" y="3429000"/>
            <a:ext cx="1648691" cy="436418"/>
          </a:xfrm>
          <a:prstGeom prst="wedgeRoundRectCallout">
            <a:avLst>
              <a:gd name="adj1" fmla="val 36310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Tổ chim kìa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DE3D440-6AAE-AC79-7F4A-63658E97C31C}"/>
              </a:ext>
            </a:extLst>
          </p:cNvPr>
          <p:cNvSpPr/>
          <p:nvPr/>
        </p:nvSpPr>
        <p:spPr>
          <a:xfrm>
            <a:off x="5636788" y="2092036"/>
            <a:ext cx="1235067" cy="726362"/>
          </a:xfrm>
          <a:prstGeom prst="wedgeRoundRectCallout">
            <a:avLst>
              <a:gd name="adj1" fmla="val -22514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Mát và dễ chịu quá!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B7086F-9B4E-4638-B9E0-5A2A9F15E478}"/>
              </a:ext>
            </a:extLst>
          </p:cNvPr>
          <p:cNvSpPr/>
          <p:nvPr/>
        </p:nvSpPr>
        <p:spPr>
          <a:xfrm>
            <a:off x="8326582" y="3208331"/>
            <a:ext cx="2867890" cy="726362"/>
          </a:xfrm>
          <a:prstGeom prst="wedgeRoundRectCallout">
            <a:avLst>
              <a:gd name="adj1" fmla="val 3090"/>
              <a:gd name="adj2" fmla="val 70756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Bác ơi, nên trồng thêm cây gì để làm cảnh nữa ạ?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09B3E09-F02A-CA78-A8D7-CB56438DBC7C}"/>
              </a:ext>
            </a:extLst>
          </p:cNvPr>
          <p:cNvSpPr/>
          <p:nvPr/>
        </p:nvSpPr>
        <p:spPr>
          <a:xfrm>
            <a:off x="10501747" y="1037126"/>
            <a:ext cx="1177635" cy="514583"/>
          </a:xfrm>
          <a:prstGeom prst="wedgeRoundRectCallout">
            <a:avLst>
              <a:gd name="adj1" fmla="val -22514"/>
              <a:gd name="adj2" fmla="val 688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ơi, cháu xin hỏi…</a:t>
            </a:r>
          </a:p>
        </p:txBody>
      </p:sp>
    </p:spTree>
    <p:extLst>
      <p:ext uri="{BB962C8B-B14F-4D97-AF65-F5344CB8AC3E}">
        <p14:creationId xmlns:p14="http://schemas.microsoft.com/office/powerpoint/2010/main" val="3227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5">
            <a:extLst>
              <a:ext uri="{FF2B5EF4-FFF2-40B4-BE49-F238E27FC236}">
                <a16:creationId xmlns:a16="http://schemas.microsoft.com/office/drawing/2014/main" id="{50A7236E-3C4E-FCA5-8A89-EEA3657A3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5" y="1807369"/>
            <a:ext cx="2209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1B147AA-7568-2517-A1E9-7728FE95F7A5}"/>
              </a:ext>
            </a:extLst>
          </p:cNvPr>
          <p:cNvSpPr txBox="1">
            <a:spLocks/>
          </p:cNvSpPr>
          <p:nvPr/>
        </p:nvSpPr>
        <p:spPr>
          <a:xfrm>
            <a:off x="1200150" y="731838"/>
            <a:ext cx="1070133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Nói về lợi ích của các cây trong hình dưới đây. </a:t>
            </a:r>
          </a:p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thêm những lợi ích khác của cây ma em biết.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2DDE660-6739-23F3-FECF-E1B11E5EE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0" y="2438400"/>
            <a:ext cx="3025619" cy="2544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B23527-33C3-EEA9-146B-B521A2F9B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7" y="3057526"/>
            <a:ext cx="4038600" cy="3157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A3C01DE-A184-4FE6-EBBD-7DCBBDFB252D}"/>
              </a:ext>
            </a:extLst>
          </p:cNvPr>
          <p:cNvSpPr/>
          <p:nvPr/>
        </p:nvSpPr>
        <p:spPr>
          <a:xfrm>
            <a:off x="3033709" y="34290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FED4FB-C613-6FC2-4C01-08E158049B41}"/>
              </a:ext>
            </a:extLst>
          </p:cNvPr>
          <p:cNvSpPr/>
          <p:nvPr/>
        </p:nvSpPr>
        <p:spPr>
          <a:xfrm>
            <a:off x="6277688" y="4369595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9603AE-79E2-AE57-7D84-663D3D90929C}"/>
              </a:ext>
            </a:extLst>
          </p:cNvPr>
          <p:cNvSpPr/>
          <p:nvPr/>
        </p:nvSpPr>
        <p:spPr>
          <a:xfrm>
            <a:off x="10777537" y="5664202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77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5533CCD-428D-4D3D-88C5-E1C4BD88746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30D5F983-8602-40F0-B866-DCB60F025DEA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61617D0-35FC-469F-82F3-B8E84BB5B649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32E433D7-AFA1-BCAF-A0E7-7148B8096E09}"/>
              </a:ext>
            </a:extLst>
          </p:cNvPr>
          <p:cNvSpPr txBox="1"/>
          <p:nvPr/>
        </p:nvSpPr>
        <p:spPr>
          <a:xfrm>
            <a:off x="3863482" y="2834667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THỰC HÀNH</a:t>
            </a:r>
            <a:endParaRPr lang="zh-CN" altLang="zh-CN" sz="6000" b="1" noProof="1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469E334-D953-24F4-6864-C9E4CA8E707B}"/>
              </a:ext>
            </a:extLst>
          </p:cNvPr>
          <p:cNvSpPr txBox="1">
            <a:spLocks/>
          </p:cNvSpPr>
          <p:nvPr/>
        </p:nvSpPr>
        <p:spPr>
          <a:xfrm>
            <a:off x="2801109" y="7874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và xếp các cây vào đúng nhóm.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113444-D4CF-0A28-FE13-6B8063F61472}"/>
              </a:ext>
            </a:extLst>
          </p:cNvPr>
          <p:cNvSpPr/>
          <p:nvPr/>
        </p:nvSpPr>
        <p:spPr>
          <a:xfrm>
            <a:off x="1457326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bóng mát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746E24-87BC-28AD-27FF-19C9BA665A14}"/>
              </a:ext>
            </a:extLst>
          </p:cNvPr>
          <p:cNvSpPr/>
          <p:nvPr/>
        </p:nvSpPr>
        <p:spPr>
          <a:xfrm>
            <a:off x="4311686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hoa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265E50-6FC8-1F77-FA8B-8E931A70CB12}"/>
              </a:ext>
            </a:extLst>
          </p:cNvPr>
          <p:cNvSpPr/>
          <p:nvPr/>
        </p:nvSpPr>
        <p:spPr>
          <a:xfrm>
            <a:off x="6922187" y="1612037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ăn quả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CBC052-C80B-4E4D-B6A2-74AEB2D76D3B}"/>
              </a:ext>
            </a:extLst>
          </p:cNvPr>
          <p:cNvSpPr/>
          <p:nvPr/>
        </p:nvSpPr>
        <p:spPr>
          <a:xfrm>
            <a:off x="9770269" y="1493574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rau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31D488-28DD-175D-15E5-4159503ACB19}"/>
              </a:ext>
            </a:extLst>
          </p:cNvPr>
          <p:cNvGrpSpPr/>
          <p:nvPr/>
        </p:nvGrpSpPr>
        <p:grpSpPr>
          <a:xfrm>
            <a:off x="1548246" y="3981372"/>
            <a:ext cx="2009775" cy="1740241"/>
            <a:chOff x="1548246" y="3981372"/>
            <a:chExt cx="2009775" cy="17402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15B07D-A2E2-0D70-69B9-E304C7C4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246" y="3981372"/>
              <a:ext cx="2009775" cy="1740241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41CF14-C338-1475-CAFD-578FEB3510F8}"/>
                </a:ext>
              </a:extLst>
            </p:cNvPr>
            <p:cNvSpPr/>
            <p:nvPr/>
          </p:nvSpPr>
          <p:spPr>
            <a:xfrm>
              <a:off x="2975264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702A2E-CA6D-032A-7D75-D76FAFCF3290}"/>
              </a:ext>
            </a:extLst>
          </p:cNvPr>
          <p:cNvGrpSpPr/>
          <p:nvPr/>
        </p:nvGrpSpPr>
        <p:grpSpPr>
          <a:xfrm>
            <a:off x="4017602" y="3981372"/>
            <a:ext cx="2009775" cy="1740241"/>
            <a:chOff x="4017602" y="3981372"/>
            <a:chExt cx="2009775" cy="1740241"/>
          </a:xfrm>
        </p:grpSpPr>
        <p:pic>
          <p:nvPicPr>
            <p:cNvPr id="10" name="Content Placeholder 6">
              <a:extLst>
                <a:ext uri="{FF2B5EF4-FFF2-40B4-BE49-F238E27FC236}">
                  <a16:creationId xmlns:a16="http://schemas.microsoft.com/office/drawing/2014/main" id="{C7A5F180-EF74-D539-DFEF-8CEF8871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602" y="3981372"/>
              <a:ext cx="2009775" cy="1740241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B34FCD-FF3C-1DD0-D4C3-202B2B5800E2}"/>
                </a:ext>
              </a:extLst>
            </p:cNvPr>
            <p:cNvSpPr/>
            <p:nvPr/>
          </p:nvSpPr>
          <p:spPr>
            <a:xfrm>
              <a:off x="5442347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81E855-F42E-A8E7-0B8E-F8DAC04BC523}"/>
              </a:ext>
            </a:extLst>
          </p:cNvPr>
          <p:cNvGrpSpPr/>
          <p:nvPr/>
        </p:nvGrpSpPr>
        <p:grpSpPr>
          <a:xfrm>
            <a:off x="6728114" y="3981371"/>
            <a:ext cx="2009775" cy="1740241"/>
            <a:chOff x="6728114" y="3981371"/>
            <a:chExt cx="2009775" cy="17402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F79291-FF74-4789-6D81-50721DB5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114" y="3981371"/>
              <a:ext cx="2009775" cy="1740241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5C732E-7222-5F26-E85E-D500170B0295}"/>
                </a:ext>
              </a:extLst>
            </p:cNvPr>
            <p:cNvSpPr/>
            <p:nvPr/>
          </p:nvSpPr>
          <p:spPr>
            <a:xfrm>
              <a:off x="8192475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B631B1-FC29-FC56-0BD8-D8D17C9377C4}"/>
              </a:ext>
            </a:extLst>
          </p:cNvPr>
          <p:cNvGrpSpPr/>
          <p:nvPr/>
        </p:nvGrpSpPr>
        <p:grpSpPr>
          <a:xfrm>
            <a:off x="9208294" y="3981372"/>
            <a:ext cx="2009775" cy="1740241"/>
            <a:chOff x="9208294" y="3981372"/>
            <a:chExt cx="2009775" cy="174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DC6AFC-B968-8399-C1D0-FA4E39FF6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3" b="5866"/>
            <a:stretch/>
          </p:blipFill>
          <p:spPr>
            <a:xfrm>
              <a:off x="9208294" y="3981372"/>
              <a:ext cx="2009775" cy="1740241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A48A6E-7416-41BB-8602-8AFBCD200BD9}"/>
                </a:ext>
              </a:extLst>
            </p:cNvPr>
            <p:cNvSpPr/>
            <p:nvPr/>
          </p:nvSpPr>
          <p:spPr>
            <a:xfrm>
              <a:off x="10722769" y="5092705"/>
              <a:ext cx="495300" cy="5505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80E02D-2632-4201-9406-A29CE15F924E}"/>
              </a:ext>
            </a:extLst>
          </p:cNvPr>
          <p:cNvCxnSpPr>
            <a:stCxn id="15" idx="4"/>
            <a:endCxn id="10" idx="0"/>
          </p:cNvCxnSpPr>
          <p:nvPr/>
        </p:nvCxnSpPr>
        <p:spPr>
          <a:xfrm>
            <a:off x="2181226" y="2995091"/>
            <a:ext cx="2841264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3F5BAB-DEA7-E89B-F789-D97137F1C182}"/>
              </a:ext>
            </a:extLst>
          </p:cNvPr>
          <p:cNvCxnSpPr>
            <a:stCxn id="16" idx="4"/>
            <a:endCxn id="13" idx="0"/>
          </p:cNvCxnSpPr>
          <p:nvPr/>
        </p:nvCxnSpPr>
        <p:spPr>
          <a:xfrm flipH="1">
            <a:off x="2553134" y="2995091"/>
            <a:ext cx="2482452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5792FE-AE98-C406-08FB-EE7FCA9375DE}"/>
              </a:ext>
            </a:extLst>
          </p:cNvPr>
          <p:cNvCxnSpPr>
            <a:stCxn id="17" idx="4"/>
            <a:endCxn id="12" idx="0"/>
          </p:cNvCxnSpPr>
          <p:nvPr/>
        </p:nvCxnSpPr>
        <p:spPr>
          <a:xfrm>
            <a:off x="7646087" y="2995091"/>
            <a:ext cx="2567095" cy="98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307AB6-9043-068A-7761-4BE3F5A23C68}"/>
              </a:ext>
            </a:extLst>
          </p:cNvPr>
          <p:cNvCxnSpPr>
            <a:stCxn id="18" idx="4"/>
            <a:endCxn id="14" idx="0"/>
          </p:cNvCxnSpPr>
          <p:nvPr/>
        </p:nvCxnSpPr>
        <p:spPr>
          <a:xfrm flipH="1">
            <a:off x="7733002" y="2876628"/>
            <a:ext cx="2761167" cy="110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6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EFA18C61-F561-4F43-9939-903289D307FD}"/>
              </a:ext>
            </a:extLst>
          </p:cNvPr>
          <p:cNvSpPr txBox="1"/>
          <p:nvPr/>
        </p:nvSpPr>
        <p:spPr>
          <a:xfrm>
            <a:off x="3878230" y="2732704"/>
            <a:ext cx="467151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/>
            <a:r>
              <a:rPr kumimoji="1" lang="en-US" altLang="zh-CN" sz="6000" b="1">
                <a:solidFill>
                  <a:srgbClr val="BBCE1D"/>
                </a:solidFill>
                <a:latin typeface="Arial" panose="020B0604020202020204" pitchFamily="34" charset="0"/>
                <a:ea typeface=".黑体-??" panose="02000500000000000000" pitchFamily="2" charset="-122"/>
                <a:cs typeface="Arial" panose="020B0604020202020204" pitchFamily="34" charset="0"/>
                <a:sym typeface="+mn-lt"/>
              </a:rPr>
              <a:t>VẬN DỤNG</a:t>
            </a:r>
            <a:endParaRPr kumimoji="1" lang="zh-CN" altLang="en-US" sz="6000" b="1" dirty="0">
              <a:solidFill>
                <a:srgbClr val="BBCE1D"/>
              </a:solidFill>
              <a:latin typeface="Arial" panose="020B0604020202020204" pitchFamily="34" charset="0"/>
              <a:ea typeface=".黑体-??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B950FA7-7DFB-4F8C-B3A2-29E05D907505}"/>
              </a:ext>
            </a:extLst>
          </p:cNvPr>
          <p:cNvGrpSpPr/>
          <p:nvPr/>
        </p:nvGrpSpPr>
        <p:grpSpPr>
          <a:xfrm>
            <a:off x="5410643" y="1184464"/>
            <a:ext cx="1370714" cy="1370714"/>
            <a:chOff x="5410643" y="1184464"/>
            <a:chExt cx="1370714" cy="1370714"/>
          </a:xfrm>
        </p:grpSpPr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A5C86DFF-77FC-425B-A393-4C385E832028}"/>
                </a:ext>
              </a:extLst>
            </p:cNvPr>
            <p:cNvSpPr txBox="1"/>
            <p:nvPr/>
          </p:nvSpPr>
          <p:spPr>
            <a:xfrm>
              <a:off x="5496560" y="1361990"/>
              <a:ext cx="1198880" cy="101566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/>
              <a:r>
                <a:rPr lang="en-US" altLang="zh-CN" sz="6600" dirty="0">
                  <a:ln>
                    <a:noFill/>
                  </a:ln>
                  <a:solidFill>
                    <a:srgbClr val="009999"/>
                  </a:solidFill>
                  <a:latin typeface=".黑体-韩语" panose="02000500000000000000" pitchFamily="2" charset="-122"/>
                  <a:ea typeface=".黑体-韩语" panose="02000500000000000000" pitchFamily="2" charset="-122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B662A5-6CB2-4CC3-8960-3B6869640E16}"/>
                </a:ext>
              </a:extLst>
            </p:cNvPr>
            <p:cNvSpPr/>
            <p:nvPr/>
          </p:nvSpPr>
          <p:spPr>
            <a:xfrm>
              <a:off x="5410643" y="1184464"/>
              <a:ext cx="1370714" cy="1370714"/>
            </a:xfrm>
            <a:prstGeom prst="ellipse">
              <a:avLst/>
            </a:prstGeom>
            <a:noFill/>
            <a:ln>
              <a:solidFill>
                <a:srgbClr val="0099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.黑体-韩语" panose="02000500000000000000" pitchFamily="2" charset="-122"/>
                <a:ea typeface=".黑体-韩语" panose="020005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C641-62FE-E898-2786-B5F79F350A13}"/>
              </a:ext>
            </a:extLst>
          </p:cNvPr>
          <p:cNvSpPr txBox="1">
            <a:spLocks/>
          </p:cNvSpPr>
          <p:nvPr/>
        </p:nvSpPr>
        <p:spPr>
          <a:xfrm>
            <a:off x="1281881" y="340737"/>
            <a:ext cx="1010387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thích trồng cây gì? Nói về lợi ích của cây đó.</a:t>
            </a:r>
          </a:p>
          <a:p>
            <a:b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15E05-2843-FDBF-679A-C5569C8A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09" y="1837025"/>
            <a:ext cx="7664971" cy="3919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185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93818-7B6C-71C9-ED6B-D5FF91A98349}"/>
              </a:ext>
            </a:extLst>
          </p:cNvPr>
          <p:cNvSpPr txBox="1"/>
          <p:nvPr/>
        </p:nvSpPr>
        <p:spPr>
          <a:xfrm>
            <a:off x="3532908" y="1248431"/>
            <a:ext cx="55972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được trồng để cho bóng mát, làm cảnh, làm thức ăn, lấy gỗ.....</a:t>
            </a:r>
          </a:p>
          <a:p>
            <a:pPr marL="0" indent="0" algn="just">
              <a:buNone/>
            </a:pP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鞋匠的儿子-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z2hwo10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178</Words>
  <Application>Microsoft Office PowerPoint</Application>
  <PresentationFormat>Widescreen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.黑体-??</vt:lpstr>
      <vt:lpstr>.黑体-韩语</vt:lpstr>
      <vt:lpstr>Arial</vt:lpstr>
      <vt:lpstr>Times New Roman</vt:lpstr>
      <vt:lpstr>华康方圆体W7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鞋匠的儿子-视频</dc:title>
  <dc:creator>1</dc:creator>
  <cp:lastModifiedBy>Ms Quyen</cp:lastModifiedBy>
  <cp:revision>80</cp:revision>
  <dcterms:created xsi:type="dcterms:W3CDTF">2018-01-30T02:28:00Z</dcterms:created>
  <dcterms:modified xsi:type="dcterms:W3CDTF">2023-01-03T17:24:28Z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2052-10.1.0.7233</vt:lpwstr>
  </property>
</Properties>
</file>