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8" r:id="rId2"/>
    <p:sldId id="260" r:id="rId3"/>
    <p:sldId id="496" r:id="rId4"/>
    <p:sldId id="511" r:id="rId5"/>
    <p:sldId id="261" r:id="rId6"/>
    <p:sldId id="499" r:id="rId7"/>
    <p:sldId id="262" r:id="rId8"/>
    <p:sldId id="494" r:id="rId9"/>
    <p:sldId id="495" r:id="rId10"/>
    <p:sldId id="500" r:id="rId11"/>
    <p:sldId id="276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9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77E"/>
    <a:srgbClr val="009999"/>
    <a:srgbClr val="BBCE1D"/>
    <a:srgbClr val="C5E0B4"/>
    <a:srgbClr val="924900"/>
    <a:srgbClr val="3E1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37"/>
        <p:guide pos="69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20427-0EAF-451C-9BA3-0137DF591C0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2722-9A19-4BB8-9F6E-BF77D86EE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0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191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45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07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75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74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2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85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72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01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6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354"/>
            <a:ext cx="12192000" cy="34761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1430856" y="-910162"/>
            <a:ext cx="5532990" cy="81153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>
            <a:off x="7247462" y="944017"/>
            <a:ext cx="4279900" cy="5753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5332944" y="4249056"/>
            <a:ext cx="1972728" cy="11592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t="24804"/>
          <a:stretch>
            <a:fillRect/>
          </a:stretch>
        </p:blipFill>
        <p:spPr>
          <a:xfrm>
            <a:off x="0" y="0"/>
            <a:ext cx="2081707" cy="2410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73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t="22589"/>
          <a:stretch>
            <a:fillRect/>
          </a:stretch>
        </p:blipFill>
        <p:spPr>
          <a:xfrm>
            <a:off x="0" y="1"/>
            <a:ext cx="2081707" cy="24812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5"/>
          <a:stretch>
            <a:fillRect/>
          </a:stretch>
        </p:blipFill>
        <p:spPr>
          <a:xfrm flipH="1">
            <a:off x="0" y="3404354"/>
            <a:ext cx="12192000" cy="3476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4634240" y="-1233194"/>
            <a:ext cx="6153378" cy="902523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22014" r="4095" b="24216"/>
          <a:stretch>
            <a:fillRect/>
          </a:stretch>
        </p:blipFill>
        <p:spPr>
          <a:xfrm>
            <a:off x="-1" y="3429000"/>
            <a:ext cx="3547993" cy="2290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>
            <a:off x="8744604" y="1873213"/>
            <a:ext cx="3478941" cy="4676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4843" y="3703687"/>
            <a:ext cx="3257072" cy="23342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 flipH="1">
            <a:off x="429896" y="2286000"/>
            <a:ext cx="3171857" cy="4263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8258" y="1582793"/>
            <a:ext cx="3172985" cy="49668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6956" b="28171"/>
          <a:stretch>
            <a:fillRect/>
          </a:stretch>
        </p:blipFill>
        <p:spPr>
          <a:xfrm>
            <a:off x="-154453" y="3921060"/>
            <a:ext cx="6225695" cy="2917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 flipH="1">
            <a:off x="1799834" y="2301760"/>
            <a:ext cx="2012127" cy="2704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2557579" y="-2717801"/>
            <a:ext cx="7076843" cy="12293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2D8F0D-2A00-4420-AA43-D4FF0CE61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16" y="4675211"/>
            <a:ext cx="2384317" cy="2060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579D0-5B4D-1386-5C35-A95F5F78BDEB}"/>
              </a:ext>
            </a:extLst>
          </p:cNvPr>
          <p:cNvSpPr txBox="1"/>
          <p:nvPr/>
        </p:nvSpPr>
        <p:spPr>
          <a:xfrm>
            <a:off x="1429020" y="1534253"/>
            <a:ext cx="590597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NHIÊN XÃ HỘI</a:t>
            </a:r>
          </a:p>
          <a:p>
            <a:pPr algn="ctr"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14: </a:t>
            </a:r>
          </a:p>
          <a:p>
            <a:pPr algn="ctr"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XUNG QUANH EM</a:t>
            </a:r>
            <a:b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D950-912C-095A-941A-C07158344A36}"/>
              </a:ext>
            </a:extLst>
          </p:cNvPr>
          <p:cNvSpPr txBox="1">
            <a:spLocks/>
          </p:cNvSpPr>
          <p:nvPr/>
        </p:nvSpPr>
        <p:spPr>
          <a:xfrm>
            <a:off x="1519084" y="698090"/>
            <a:ext cx="102058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Vẽ, tô màu và ghi tên các bộ phận cây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31663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1"/>
          <p:cNvSpPr txBox="1"/>
          <p:nvPr/>
        </p:nvSpPr>
        <p:spPr>
          <a:xfrm>
            <a:off x="1692757" y="1563330"/>
            <a:ext cx="6817062" cy="246221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altLang="zh-CN" sz="8000" b="1">
                <a:ln>
                  <a:noFill/>
                </a:ln>
                <a:solidFill>
                  <a:srgbClr val="009999"/>
                </a:solidFill>
                <a:latin typeface="Arial" panose="020B0604020202020204" pitchFamily="34" charset="0"/>
                <a:ea typeface=".黑体-??" panose="02000500000000000000" pitchFamily="2" charset="-122"/>
                <a:cs typeface="Arial" panose="020B0604020202020204" pitchFamily="34" charset="0"/>
                <a:sym typeface="+mn-lt"/>
              </a:rPr>
              <a:t>TIẾT HỌC KẾT THÚC</a:t>
            </a:r>
            <a:endParaRPr lang="zh-CN" altLang="en-US" sz="8000" b="1" dirty="0">
              <a:ln>
                <a:noFill/>
              </a:ln>
              <a:solidFill>
                <a:srgbClr val="009999"/>
              </a:solidFill>
              <a:latin typeface="Arial" panose="020B0604020202020204" pitchFamily="34" charset="0"/>
              <a:ea typeface=".黑体-??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BE63AC-854A-40AB-8FFF-D55FDA3A7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16" y="4272801"/>
            <a:ext cx="2384317" cy="20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63482" y="2834667"/>
            <a:ext cx="46715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/>
            <a:r>
              <a:rPr kumimoji="1" lang="en-US" altLang="zh-CN" sz="6000" b="1">
                <a:solidFill>
                  <a:srgbClr val="BBCE1D"/>
                </a:solidFill>
                <a:latin typeface=".黑体-??" panose="02000500000000000000" pitchFamily="2" charset="-122"/>
                <a:ea typeface=".黑体-??" panose="02000500000000000000" pitchFamily="2" charset="-122"/>
                <a:cs typeface=".黑体-??" panose="02000500000000000000" pitchFamily="2" charset="-122"/>
                <a:sym typeface="+mn-lt"/>
              </a:rPr>
              <a:t>KHÁM PHÁ</a:t>
            </a:r>
            <a:endParaRPr lang="zh-CN" altLang="zh-CN" sz="6000" b="1" noProof="1">
              <a:solidFill>
                <a:srgbClr val="BBCE1D"/>
              </a:solidFill>
              <a:latin typeface=".黑体-??" panose="02000500000000000000" pitchFamily="2" charset="-122"/>
              <a:ea typeface=".黑体-??" panose="02000500000000000000" pitchFamily="2" charset="-122"/>
              <a:cs typeface=".黑体-??" panose="02000500000000000000" pitchFamily="2" charset="-122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10643" y="1184464"/>
            <a:ext cx="1370714" cy="1370714"/>
            <a:chOff x="5410643" y="1184464"/>
            <a:chExt cx="1370714" cy="1370714"/>
          </a:xfrm>
        </p:grpSpPr>
        <p:sp>
          <p:nvSpPr>
            <p:cNvPr id="9" name="文本框 11"/>
            <p:cNvSpPr txBox="1"/>
            <p:nvPr/>
          </p:nvSpPr>
          <p:spPr>
            <a:xfrm>
              <a:off x="5496560" y="1361990"/>
              <a:ext cx="1198880" cy="10156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/>
              <a:r>
                <a:rPr lang="en-US" altLang="zh-CN" sz="6600" dirty="0">
                  <a:ln>
                    <a:noFill/>
                  </a:ln>
                  <a:solidFill>
                    <a:srgbClr val="009999"/>
                  </a:solidFill>
                  <a:latin typeface=".黑体-韩语" panose="02000500000000000000" pitchFamily="2" charset="-122"/>
                  <a:ea typeface=".黑体-韩语" panose="02000500000000000000" pitchFamily="2" charset="-122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5410643" y="1184464"/>
              <a:ext cx="1370714" cy="1370714"/>
            </a:xfrm>
            <a:prstGeom prst="ellipse">
              <a:avLst/>
            </a:prstGeom>
            <a:noFill/>
            <a:ln>
              <a:solidFill>
                <a:srgbClr val="00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.黑体-韩语" panose="02000500000000000000" pitchFamily="2" charset="-122"/>
                <a:ea typeface=".黑体-韩语" panose="02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B445FC0-959D-429C-8A6A-E1B8F2909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40" y="4081733"/>
            <a:ext cx="2384317" cy="20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EA38F4-48B2-897A-D99D-38FD03F63FD6}"/>
              </a:ext>
            </a:extLst>
          </p:cNvPr>
          <p:cNvSpPr txBox="1">
            <a:spLocks/>
          </p:cNvSpPr>
          <p:nvPr/>
        </p:nvSpPr>
        <p:spPr>
          <a:xfrm>
            <a:off x="2600632" y="68334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</a:rPr>
              <a:t>Cây gồm  những bộ phận nào?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918C6E0-F315-940D-83AA-A7E192FE0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9364" r="16487" b="13596"/>
          <a:stretch/>
        </p:blipFill>
        <p:spPr>
          <a:xfrm>
            <a:off x="2851355" y="1524000"/>
            <a:ext cx="6990736" cy="446565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6DBBA47-F8EA-C4A5-1722-443A79ABE5F5}"/>
              </a:ext>
            </a:extLst>
          </p:cNvPr>
          <p:cNvSpPr/>
          <p:nvPr/>
        </p:nvSpPr>
        <p:spPr>
          <a:xfrm>
            <a:off x="1725561" y="2116394"/>
            <a:ext cx="2821859" cy="1369141"/>
          </a:xfrm>
          <a:prstGeom prst="wedgeRoundRectCallout">
            <a:avLst>
              <a:gd name="adj1" fmla="val 49342"/>
              <a:gd name="adj2" fmla="val 586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Đây là bộ phận của cây gì?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FF2E1A2-B3E1-C6E3-9607-183CEC60F8FD}"/>
              </a:ext>
            </a:extLst>
          </p:cNvPr>
          <p:cNvSpPr/>
          <p:nvPr/>
        </p:nvSpPr>
        <p:spPr>
          <a:xfrm>
            <a:off x="7951387" y="1517855"/>
            <a:ext cx="3372916" cy="1123336"/>
          </a:xfrm>
          <a:prstGeom prst="wedgeRoundRectCallout">
            <a:avLst>
              <a:gd name="adj1" fmla="val -56753"/>
              <a:gd name="adj2" fmla="val 289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Theo bạn rễ cây nằm ở đâu?</a:t>
            </a:r>
          </a:p>
        </p:txBody>
      </p:sp>
    </p:spTree>
    <p:extLst>
      <p:ext uri="{BB962C8B-B14F-4D97-AF65-F5344CB8AC3E}">
        <p14:creationId xmlns:p14="http://schemas.microsoft.com/office/powerpoint/2010/main" val="32279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13C4A5-BBE8-3F5A-F038-EC7DDE64A6CB}"/>
              </a:ext>
            </a:extLst>
          </p:cNvPr>
          <p:cNvSpPr/>
          <p:nvPr/>
        </p:nvSpPr>
        <p:spPr>
          <a:xfrm flipV="1">
            <a:off x="4135685" y="4730173"/>
            <a:ext cx="1724170" cy="1361310"/>
          </a:xfrm>
          <a:custGeom>
            <a:avLst/>
            <a:gdLst>
              <a:gd name="connsiteX0" fmla="*/ 0 w 1553029"/>
              <a:gd name="connsiteY0" fmla="*/ 914400 h 914400"/>
              <a:gd name="connsiteX1" fmla="*/ 696686 w 1553029"/>
              <a:gd name="connsiteY1" fmla="*/ 0 h 914400"/>
              <a:gd name="connsiteX2" fmla="*/ 1553029 w 1553029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029" h="914400">
                <a:moveTo>
                  <a:pt x="0" y="914400"/>
                </a:moveTo>
                <a:lnTo>
                  <a:pt x="696686" y="0"/>
                </a:lnTo>
                <a:lnTo>
                  <a:pt x="1553029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2E1304D-69DB-7DA5-86C2-89FDC080F7F3}"/>
              </a:ext>
            </a:extLst>
          </p:cNvPr>
          <p:cNvSpPr/>
          <p:nvPr/>
        </p:nvSpPr>
        <p:spPr>
          <a:xfrm flipV="1">
            <a:off x="4510124" y="4105975"/>
            <a:ext cx="1315007" cy="681759"/>
          </a:xfrm>
          <a:custGeom>
            <a:avLst/>
            <a:gdLst>
              <a:gd name="connsiteX0" fmla="*/ 0 w 1553029"/>
              <a:gd name="connsiteY0" fmla="*/ 914400 h 914400"/>
              <a:gd name="connsiteX1" fmla="*/ 696686 w 1553029"/>
              <a:gd name="connsiteY1" fmla="*/ 0 h 914400"/>
              <a:gd name="connsiteX2" fmla="*/ 1553029 w 1553029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029" h="914400">
                <a:moveTo>
                  <a:pt x="0" y="914400"/>
                </a:moveTo>
                <a:lnTo>
                  <a:pt x="696686" y="0"/>
                </a:lnTo>
                <a:lnTo>
                  <a:pt x="1553029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6D06575-F546-4DB9-0ADC-2796B4CBEDE6}"/>
              </a:ext>
            </a:extLst>
          </p:cNvPr>
          <p:cNvSpPr/>
          <p:nvPr/>
        </p:nvSpPr>
        <p:spPr>
          <a:xfrm>
            <a:off x="4550206" y="1858282"/>
            <a:ext cx="1309649" cy="880543"/>
          </a:xfrm>
          <a:custGeom>
            <a:avLst/>
            <a:gdLst>
              <a:gd name="connsiteX0" fmla="*/ 0 w 1553029"/>
              <a:gd name="connsiteY0" fmla="*/ 914400 h 914400"/>
              <a:gd name="connsiteX1" fmla="*/ 696686 w 1553029"/>
              <a:gd name="connsiteY1" fmla="*/ 0 h 914400"/>
              <a:gd name="connsiteX2" fmla="*/ 1553029 w 1553029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029" h="914400">
                <a:moveTo>
                  <a:pt x="0" y="914400"/>
                </a:moveTo>
                <a:lnTo>
                  <a:pt x="696686" y="0"/>
                </a:lnTo>
                <a:lnTo>
                  <a:pt x="1553029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465FD84F-C8B6-90EB-F5E3-FFA7ABB9C935}"/>
              </a:ext>
            </a:extLst>
          </p:cNvPr>
          <p:cNvSpPr/>
          <p:nvPr/>
        </p:nvSpPr>
        <p:spPr>
          <a:xfrm rot="5400000">
            <a:off x="-1224183" y="125210"/>
            <a:ext cx="491836" cy="5472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F476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6950FC8B-9361-3EAF-4165-F78358F586C2}"/>
              </a:ext>
            </a:extLst>
          </p:cNvPr>
          <p:cNvSpPr/>
          <p:nvPr/>
        </p:nvSpPr>
        <p:spPr>
          <a:xfrm rot="5400000">
            <a:off x="-1224183" y="734810"/>
            <a:ext cx="491836" cy="5472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D1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35CDF493-DE20-BCA6-F6DA-4877A6440F8B}"/>
              </a:ext>
            </a:extLst>
          </p:cNvPr>
          <p:cNvSpPr/>
          <p:nvPr/>
        </p:nvSpPr>
        <p:spPr>
          <a:xfrm rot="5400000">
            <a:off x="-1224183" y="1344410"/>
            <a:ext cx="491836" cy="54725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6D6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4AD87A-858F-C254-07A6-9C898A526FAE}"/>
              </a:ext>
            </a:extLst>
          </p:cNvPr>
          <p:cNvCxnSpPr>
            <a:cxnSpLocks/>
            <a:stCxn id="27" idx="6"/>
            <a:endCxn id="10" idx="1"/>
          </p:cNvCxnSpPr>
          <p:nvPr/>
        </p:nvCxnSpPr>
        <p:spPr>
          <a:xfrm flipV="1">
            <a:off x="4827811" y="3386600"/>
            <a:ext cx="1032044" cy="588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E8C9F3-39F2-FE0E-5D17-3BFD2A1935C3}"/>
              </a:ext>
            </a:extLst>
          </p:cNvPr>
          <p:cNvSpPr/>
          <p:nvPr/>
        </p:nvSpPr>
        <p:spPr>
          <a:xfrm>
            <a:off x="5847702" y="182431"/>
            <a:ext cx="2882580" cy="987539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E6E6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4EE52D-0AD0-19F9-A7DE-FF23E5655479}"/>
              </a:ext>
            </a:extLst>
          </p:cNvPr>
          <p:cNvSpPr/>
          <p:nvPr/>
        </p:nvSpPr>
        <p:spPr>
          <a:xfrm>
            <a:off x="5859855" y="2892831"/>
            <a:ext cx="2931243" cy="987537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D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CD6F16-5A33-0B2D-2480-26648D2A4970}"/>
              </a:ext>
            </a:extLst>
          </p:cNvPr>
          <p:cNvSpPr/>
          <p:nvPr/>
        </p:nvSpPr>
        <p:spPr>
          <a:xfrm>
            <a:off x="5842529" y="4298017"/>
            <a:ext cx="2937864" cy="987538"/>
          </a:xfrm>
          <a:prstGeom prst="roundRect">
            <a:avLst>
              <a:gd name="adj" fmla="val 48438"/>
            </a:avLst>
          </a:prstGeom>
          <a:noFill/>
          <a:ln w="57150">
            <a:solidFill>
              <a:srgbClr val="06D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6FEA05-A0EE-FA5D-1272-EE7FE8E51437}"/>
              </a:ext>
            </a:extLst>
          </p:cNvPr>
          <p:cNvGrpSpPr/>
          <p:nvPr/>
        </p:nvGrpSpPr>
        <p:grpSpPr>
          <a:xfrm>
            <a:off x="1689674" y="2026342"/>
            <a:ext cx="3010561" cy="2967086"/>
            <a:chOff x="82099" y="2036874"/>
            <a:chExt cx="3010561" cy="296708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FB72D80E-4783-CC1D-352B-344E9BBFA850}"/>
                </a:ext>
              </a:extLst>
            </p:cNvPr>
            <p:cNvSpPr/>
            <p:nvPr/>
          </p:nvSpPr>
          <p:spPr>
            <a:xfrm rot="11700000">
              <a:off x="82099" y="2036874"/>
              <a:ext cx="2967086" cy="2967086"/>
            </a:xfrm>
            <a:prstGeom prst="arc">
              <a:avLst>
                <a:gd name="adj1" fmla="val 6567769"/>
                <a:gd name="adj2" fmla="val 1271282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04D714-ADE5-C5BB-3C87-B2E8EF79B33B}"/>
                </a:ext>
              </a:extLst>
            </p:cNvPr>
            <p:cNvGrpSpPr/>
            <p:nvPr/>
          </p:nvGrpSpPr>
          <p:grpSpPr>
            <a:xfrm>
              <a:off x="233929" y="2094986"/>
              <a:ext cx="2858731" cy="2790995"/>
              <a:chOff x="233929" y="2094986"/>
              <a:chExt cx="2858731" cy="2790995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6C4BC4AB-9249-6780-308C-339D50098998}"/>
                  </a:ext>
                </a:extLst>
              </p:cNvPr>
              <p:cNvSpPr/>
              <p:nvPr/>
            </p:nvSpPr>
            <p:spPr>
              <a:xfrm rot="7200000">
                <a:off x="267797" y="2061118"/>
                <a:ext cx="2790995" cy="2858731"/>
              </a:xfrm>
              <a:prstGeom prst="arc">
                <a:avLst>
                  <a:gd name="adj1" fmla="val 16200000"/>
                  <a:gd name="adj2" fmla="val 12243937"/>
                </a:avLst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1EFA0AB-9301-21A9-6E63-2183A4AA8B0C}"/>
                  </a:ext>
                </a:extLst>
              </p:cNvPr>
              <p:cNvGrpSpPr/>
              <p:nvPr/>
            </p:nvGrpSpPr>
            <p:grpSpPr>
              <a:xfrm>
                <a:off x="287570" y="2230059"/>
                <a:ext cx="2674374" cy="2500091"/>
                <a:chOff x="287570" y="2230059"/>
                <a:chExt cx="2674374" cy="2500091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D6F85BE-628E-54CD-D744-3A26D88160EE}"/>
                    </a:ext>
                  </a:extLst>
                </p:cNvPr>
                <p:cNvSpPr/>
                <p:nvPr/>
              </p:nvSpPr>
              <p:spPr>
                <a:xfrm>
                  <a:off x="402050" y="2230059"/>
                  <a:ext cx="2500091" cy="2500091"/>
                </a:xfrm>
                <a:prstGeom prst="ellipse">
                  <a:avLst/>
                </a:prstGeom>
                <a:solidFill>
                  <a:srgbClr val="000066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F1DF54-6CDE-4996-DCD6-0157E5385B4D}"/>
                    </a:ext>
                  </a:extLst>
                </p:cNvPr>
                <p:cNvSpPr txBox="1"/>
                <p:nvPr/>
              </p:nvSpPr>
              <p:spPr>
                <a:xfrm>
                  <a:off x="287570" y="2919307"/>
                  <a:ext cx="267437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just">
                    <a:defRPr sz="2000" b="1">
                      <a:solidFill>
                        <a:srgbClr val="EF476F"/>
                      </a:solidFill>
                      <a:latin typeface="Montserrat ExtraBold" panose="00000900000000000000" pitchFamily="2" charset="0"/>
                    </a:defRPr>
                  </a:lvl1pPr>
                </a:lstStyle>
                <a:p>
                  <a:pPr algn="ctr"/>
                  <a:r>
                    <a:rPr lang="en-US" sz="5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Cây</a:t>
                  </a:r>
                  <a:endPara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F9B4887-8862-9464-FF6D-ABAE7644BED0}"/>
              </a:ext>
            </a:extLst>
          </p:cNvPr>
          <p:cNvSpPr txBox="1"/>
          <p:nvPr/>
        </p:nvSpPr>
        <p:spPr>
          <a:xfrm>
            <a:off x="6077336" y="119741"/>
            <a:ext cx="63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99"/>
                </a:solidFill>
                <a:latin typeface="Montserrat ExtraBold" panose="00000900000000000000" pitchFamily="2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4744FE-149D-4042-E93E-8357EBC6FF47}"/>
              </a:ext>
            </a:extLst>
          </p:cNvPr>
          <p:cNvSpPr txBox="1"/>
          <p:nvPr/>
        </p:nvSpPr>
        <p:spPr>
          <a:xfrm>
            <a:off x="6712768" y="309235"/>
            <a:ext cx="63930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>
                <a:solidFill>
                  <a:srgbClr val="00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206FA7-C592-AB3F-5E07-16AF40DD2E64}"/>
              </a:ext>
            </a:extLst>
          </p:cNvPr>
          <p:cNvSpPr txBox="1"/>
          <p:nvPr/>
        </p:nvSpPr>
        <p:spPr>
          <a:xfrm>
            <a:off x="6759736" y="1733916"/>
            <a:ext cx="71372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EF476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endParaRPr lang="en-US" sz="4400" b="1">
              <a:solidFill>
                <a:srgbClr val="EF47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B6E5E9-D8DF-CFEF-6944-9CC7C079322D}"/>
              </a:ext>
            </a:extLst>
          </p:cNvPr>
          <p:cNvSpPr txBox="1"/>
          <p:nvPr/>
        </p:nvSpPr>
        <p:spPr>
          <a:xfrm>
            <a:off x="6759736" y="3136612"/>
            <a:ext cx="72889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endParaRPr lang="en-US" sz="4400" b="1">
              <a:solidFill>
                <a:srgbClr val="FF66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0E57CA-923D-468B-F08A-120C1A4D7CBB}"/>
              </a:ext>
            </a:extLst>
          </p:cNvPr>
          <p:cNvSpPr txBox="1"/>
          <p:nvPr/>
        </p:nvSpPr>
        <p:spPr>
          <a:xfrm>
            <a:off x="6041438" y="1451764"/>
            <a:ext cx="63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EF476F"/>
                </a:solidFill>
                <a:latin typeface="Montserrat ExtraBold" panose="00000900000000000000" pitchFamily="2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999896-022F-05F9-7C41-08B2ED45D3C0}"/>
              </a:ext>
            </a:extLst>
          </p:cNvPr>
          <p:cNvSpPr txBox="1"/>
          <p:nvPr/>
        </p:nvSpPr>
        <p:spPr>
          <a:xfrm>
            <a:off x="6077337" y="2885076"/>
            <a:ext cx="63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6600"/>
                </a:solidFill>
                <a:latin typeface="Montserrat ExtraBold" panose="00000900000000000000" pitchFamily="2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03C082-4344-124F-AF1B-B177ADD1E79F}"/>
              </a:ext>
            </a:extLst>
          </p:cNvPr>
          <p:cNvSpPr/>
          <p:nvPr/>
        </p:nvSpPr>
        <p:spPr>
          <a:xfrm>
            <a:off x="4367963" y="2625038"/>
            <a:ext cx="234808" cy="234808"/>
          </a:xfrm>
          <a:prstGeom prst="ellipse">
            <a:avLst/>
          </a:prstGeom>
          <a:solidFill>
            <a:srgbClr val="EF476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B7F7DCE-15C1-CC9F-28E4-0E724BDB7191}"/>
              </a:ext>
            </a:extLst>
          </p:cNvPr>
          <p:cNvSpPr/>
          <p:nvPr/>
        </p:nvSpPr>
        <p:spPr>
          <a:xfrm>
            <a:off x="4439788" y="3971847"/>
            <a:ext cx="234808" cy="234808"/>
          </a:xfrm>
          <a:prstGeom prst="ellipse">
            <a:avLst/>
          </a:prstGeom>
          <a:solidFill>
            <a:srgbClr val="06D6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CCCCF75-4804-B7C3-438D-F93A019EC575}"/>
              </a:ext>
            </a:extLst>
          </p:cNvPr>
          <p:cNvSpPr/>
          <p:nvPr/>
        </p:nvSpPr>
        <p:spPr>
          <a:xfrm>
            <a:off x="4593003" y="3275078"/>
            <a:ext cx="234808" cy="234808"/>
          </a:xfrm>
          <a:prstGeom prst="ellipse">
            <a:avLst/>
          </a:prstGeom>
          <a:solidFill>
            <a:srgbClr val="FFD1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982329-6B3D-F567-4910-1A7F7981CF08}"/>
              </a:ext>
            </a:extLst>
          </p:cNvPr>
          <p:cNvSpPr/>
          <p:nvPr/>
        </p:nvSpPr>
        <p:spPr>
          <a:xfrm>
            <a:off x="3895167" y="2163786"/>
            <a:ext cx="234808" cy="234808"/>
          </a:xfrm>
          <a:prstGeom prst="ellipse">
            <a:avLst/>
          </a:prstGeom>
          <a:solidFill>
            <a:srgbClr val="00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719A7C-F6C7-1884-AB64-212F2121DEC2}"/>
              </a:ext>
            </a:extLst>
          </p:cNvPr>
          <p:cNvSpPr/>
          <p:nvPr/>
        </p:nvSpPr>
        <p:spPr>
          <a:xfrm>
            <a:off x="4005005" y="4547292"/>
            <a:ext cx="234808" cy="23480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440DB51-40B7-B241-6A3B-6B6A7BBFA50C}"/>
              </a:ext>
            </a:extLst>
          </p:cNvPr>
          <p:cNvSpPr/>
          <p:nvPr/>
        </p:nvSpPr>
        <p:spPr>
          <a:xfrm>
            <a:off x="4070818" y="584473"/>
            <a:ext cx="1789038" cy="1641653"/>
          </a:xfrm>
          <a:custGeom>
            <a:avLst/>
            <a:gdLst>
              <a:gd name="connsiteX0" fmla="*/ 0 w 1553029"/>
              <a:gd name="connsiteY0" fmla="*/ 914400 h 914400"/>
              <a:gd name="connsiteX1" fmla="*/ 696686 w 1553029"/>
              <a:gd name="connsiteY1" fmla="*/ 0 h 914400"/>
              <a:gd name="connsiteX2" fmla="*/ 1553029 w 1553029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3029" h="914400">
                <a:moveTo>
                  <a:pt x="0" y="914400"/>
                </a:moveTo>
                <a:lnTo>
                  <a:pt x="696686" y="0"/>
                </a:lnTo>
                <a:lnTo>
                  <a:pt x="1553029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9E455C-46FE-D0FF-5DE4-2D156AD6A5E7}"/>
              </a:ext>
            </a:extLst>
          </p:cNvPr>
          <p:cNvSpPr/>
          <p:nvPr/>
        </p:nvSpPr>
        <p:spPr>
          <a:xfrm>
            <a:off x="5859855" y="1516471"/>
            <a:ext cx="2931243" cy="987538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EF4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6B3AABE-0A24-FDED-9318-DE47E55D8821}"/>
              </a:ext>
            </a:extLst>
          </p:cNvPr>
          <p:cNvSpPr/>
          <p:nvPr/>
        </p:nvSpPr>
        <p:spPr>
          <a:xfrm>
            <a:off x="5859856" y="5648451"/>
            <a:ext cx="2937864" cy="987538"/>
          </a:xfrm>
          <a:prstGeom prst="roundRect">
            <a:avLst>
              <a:gd name="adj" fmla="val 4843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05E32D-1537-BD32-844B-97A145FB141F}"/>
              </a:ext>
            </a:extLst>
          </p:cNvPr>
          <p:cNvSpPr txBox="1"/>
          <p:nvPr/>
        </p:nvSpPr>
        <p:spPr>
          <a:xfrm>
            <a:off x="6041438" y="4278323"/>
            <a:ext cx="63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6D6A0"/>
                </a:solidFill>
                <a:latin typeface="Montserrat ExtraBold" panose="00000900000000000000" pitchFamily="2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11B6CA-3659-B459-CFD3-8606A3558F58}"/>
              </a:ext>
            </a:extLst>
          </p:cNvPr>
          <p:cNvSpPr txBox="1"/>
          <p:nvPr/>
        </p:nvSpPr>
        <p:spPr>
          <a:xfrm>
            <a:off x="6143454" y="5653277"/>
            <a:ext cx="63543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Montserrat ExtraBold" panose="00000900000000000000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BE8C2E-1CBA-B81D-FF6C-C5EF72828C19}"/>
              </a:ext>
            </a:extLst>
          </p:cNvPr>
          <p:cNvSpPr txBox="1"/>
          <p:nvPr/>
        </p:nvSpPr>
        <p:spPr>
          <a:xfrm>
            <a:off x="6683842" y="4492905"/>
            <a:ext cx="728899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solidFill>
                  <a:srgbClr val="3399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A2284A-9013-5264-EDDA-B277EC643330}"/>
              </a:ext>
            </a:extLst>
          </p:cNvPr>
          <p:cNvSpPr txBox="1"/>
          <p:nvPr/>
        </p:nvSpPr>
        <p:spPr>
          <a:xfrm>
            <a:off x="6778885" y="5868720"/>
            <a:ext cx="72889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Rễ</a:t>
            </a:r>
            <a:endParaRPr lang="en-US" sz="4400" b="1">
              <a:solidFill>
                <a:srgbClr val="FF66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45533CCD-428D-4D3D-88C5-E1C4BD887465}"/>
              </a:ext>
            </a:extLst>
          </p:cNvPr>
          <p:cNvGrpSpPr/>
          <p:nvPr/>
        </p:nvGrpSpPr>
        <p:grpSpPr>
          <a:xfrm>
            <a:off x="5410643" y="1184464"/>
            <a:ext cx="1370714" cy="1370714"/>
            <a:chOff x="5410643" y="1184464"/>
            <a:chExt cx="1370714" cy="1370714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30D5F983-8602-40F0-B866-DCB60F025DEA}"/>
                </a:ext>
              </a:extLst>
            </p:cNvPr>
            <p:cNvSpPr txBox="1"/>
            <p:nvPr/>
          </p:nvSpPr>
          <p:spPr>
            <a:xfrm>
              <a:off x="5496560" y="1361990"/>
              <a:ext cx="1198880" cy="10156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/>
              <a:r>
                <a:rPr lang="en-US" altLang="zh-CN" sz="6600" dirty="0">
                  <a:ln>
                    <a:noFill/>
                  </a:ln>
                  <a:solidFill>
                    <a:srgbClr val="009999"/>
                  </a:solidFill>
                  <a:latin typeface=".黑体-韩语" panose="02000500000000000000" pitchFamily="2" charset="-122"/>
                  <a:ea typeface=".黑体-韩语" panose="02000500000000000000" pitchFamily="2" charset="-122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61617D0-35FC-469F-82F3-B8E84BB5B649}"/>
                </a:ext>
              </a:extLst>
            </p:cNvPr>
            <p:cNvSpPr/>
            <p:nvPr/>
          </p:nvSpPr>
          <p:spPr>
            <a:xfrm>
              <a:off x="5410643" y="1184464"/>
              <a:ext cx="1370714" cy="1370714"/>
            </a:xfrm>
            <a:prstGeom prst="ellipse">
              <a:avLst/>
            </a:prstGeom>
            <a:noFill/>
            <a:ln>
              <a:solidFill>
                <a:srgbClr val="00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.黑体-韩语" panose="02000500000000000000" pitchFamily="2" charset="-122"/>
                <a:ea typeface=".黑体-韩语" panose="02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6">
            <a:extLst>
              <a:ext uri="{FF2B5EF4-FFF2-40B4-BE49-F238E27FC236}">
                <a16:creationId xmlns:a16="http://schemas.microsoft.com/office/drawing/2014/main" id="{32E433D7-AFA1-BCAF-A0E7-7148B8096E09}"/>
              </a:ext>
            </a:extLst>
          </p:cNvPr>
          <p:cNvSpPr txBox="1"/>
          <p:nvPr/>
        </p:nvSpPr>
        <p:spPr>
          <a:xfrm>
            <a:off x="3863482" y="2834667"/>
            <a:ext cx="46715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/>
            <a:r>
              <a:rPr kumimoji="1" lang="en-US" altLang="zh-CN" sz="6000" b="1">
                <a:solidFill>
                  <a:srgbClr val="BBCE1D"/>
                </a:solidFill>
                <a:latin typeface="Arial" panose="020B0604020202020204" pitchFamily="34" charset="0"/>
                <a:ea typeface=".黑体-??" panose="02000500000000000000" pitchFamily="2" charset="-122"/>
                <a:cs typeface="Arial" panose="020B0604020202020204" pitchFamily="34" charset="0"/>
                <a:sym typeface="+mn-lt"/>
              </a:rPr>
              <a:t>THỰC HÀNH</a:t>
            </a:r>
            <a:endParaRPr lang="zh-CN" altLang="zh-CN" sz="6000" b="1" noProof="1">
              <a:solidFill>
                <a:srgbClr val="BBCE1D"/>
              </a:solidFill>
              <a:latin typeface="Arial" panose="020B0604020202020204" pitchFamily="34" charset="0"/>
              <a:ea typeface=".黑体-??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707D0BF-E901-AE5F-AF4B-B79E8D5635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5" t="9677" r="9678" b="12904"/>
          <a:stretch/>
        </p:blipFill>
        <p:spPr>
          <a:xfrm>
            <a:off x="2482645" y="1356852"/>
            <a:ext cx="7226709" cy="4852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73B86-DDBB-C949-5A3A-49399C86686C}"/>
              </a:ext>
            </a:extLst>
          </p:cNvPr>
          <p:cNvSpPr txBox="1"/>
          <p:nvPr/>
        </p:nvSpPr>
        <p:spPr>
          <a:xfrm>
            <a:off x="2344994" y="648965"/>
            <a:ext cx="8275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bộ phận của cây.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818586-23CA-EDC7-867F-7F93691C9486}"/>
              </a:ext>
            </a:extLst>
          </p:cNvPr>
          <p:cNvSpPr/>
          <p:nvPr/>
        </p:nvSpPr>
        <p:spPr>
          <a:xfrm>
            <a:off x="9065343" y="1533831"/>
            <a:ext cx="427703" cy="4277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ACBB09-2020-C727-E1E4-6D550112C243}"/>
              </a:ext>
            </a:extLst>
          </p:cNvPr>
          <p:cNvSpPr/>
          <p:nvPr/>
        </p:nvSpPr>
        <p:spPr>
          <a:xfrm>
            <a:off x="9065340" y="2352366"/>
            <a:ext cx="427703" cy="4277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C554C2-E818-FE1B-904E-C268BEDAF720}"/>
              </a:ext>
            </a:extLst>
          </p:cNvPr>
          <p:cNvSpPr/>
          <p:nvPr/>
        </p:nvSpPr>
        <p:spPr>
          <a:xfrm>
            <a:off x="9065341" y="2894370"/>
            <a:ext cx="427703" cy="4277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5C785F-0984-29DC-A05A-7005E2F18610}"/>
              </a:ext>
            </a:extLst>
          </p:cNvPr>
          <p:cNvSpPr/>
          <p:nvPr/>
        </p:nvSpPr>
        <p:spPr>
          <a:xfrm>
            <a:off x="9065342" y="4254910"/>
            <a:ext cx="427703" cy="4277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03F73D-DAB7-2A6B-1F31-3F278452E41B}"/>
              </a:ext>
            </a:extLst>
          </p:cNvPr>
          <p:cNvSpPr/>
          <p:nvPr/>
        </p:nvSpPr>
        <p:spPr>
          <a:xfrm>
            <a:off x="9065342" y="5073445"/>
            <a:ext cx="427703" cy="4277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196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EFA18C61-F561-4F43-9939-903289D307FD}"/>
              </a:ext>
            </a:extLst>
          </p:cNvPr>
          <p:cNvSpPr txBox="1"/>
          <p:nvPr/>
        </p:nvSpPr>
        <p:spPr>
          <a:xfrm>
            <a:off x="3878230" y="2732704"/>
            <a:ext cx="46715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/>
            <a:r>
              <a:rPr kumimoji="1" lang="en-US" altLang="zh-CN" sz="6000" b="1">
                <a:solidFill>
                  <a:srgbClr val="BBCE1D"/>
                </a:solidFill>
                <a:latin typeface="Arial" panose="020B0604020202020204" pitchFamily="34" charset="0"/>
                <a:ea typeface=".黑体-??" panose="02000500000000000000" pitchFamily="2" charset="-122"/>
                <a:cs typeface="Arial" panose="020B0604020202020204" pitchFamily="34" charset="0"/>
                <a:sym typeface="+mn-lt"/>
              </a:rPr>
              <a:t>VẬN DỤNG</a:t>
            </a:r>
            <a:endParaRPr kumimoji="1" lang="zh-CN" altLang="en-US" sz="6000" b="1" dirty="0">
              <a:solidFill>
                <a:srgbClr val="BBCE1D"/>
              </a:solidFill>
              <a:latin typeface="Arial" panose="020B0604020202020204" pitchFamily="34" charset="0"/>
              <a:ea typeface=".黑体-??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B950FA7-7DFB-4F8C-B3A2-29E05D907505}"/>
              </a:ext>
            </a:extLst>
          </p:cNvPr>
          <p:cNvGrpSpPr/>
          <p:nvPr/>
        </p:nvGrpSpPr>
        <p:grpSpPr>
          <a:xfrm>
            <a:off x="5410643" y="1184464"/>
            <a:ext cx="1370714" cy="1370714"/>
            <a:chOff x="5410643" y="1184464"/>
            <a:chExt cx="1370714" cy="1370714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A5C86DFF-77FC-425B-A393-4C385E832028}"/>
                </a:ext>
              </a:extLst>
            </p:cNvPr>
            <p:cNvSpPr txBox="1"/>
            <p:nvPr/>
          </p:nvSpPr>
          <p:spPr>
            <a:xfrm>
              <a:off x="5496560" y="1361990"/>
              <a:ext cx="1198880" cy="10156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/>
              <a:r>
                <a:rPr lang="en-US" altLang="zh-CN" sz="6600" dirty="0">
                  <a:ln>
                    <a:noFill/>
                  </a:ln>
                  <a:solidFill>
                    <a:srgbClr val="009999"/>
                  </a:solidFill>
                  <a:latin typeface=".黑体-韩语" panose="02000500000000000000" pitchFamily="2" charset="-122"/>
                  <a:ea typeface=".黑体-韩语" panose="02000500000000000000" pitchFamily="2" charset="-122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1B662A5-6CB2-4CC3-8960-3B6869640E16}"/>
                </a:ext>
              </a:extLst>
            </p:cNvPr>
            <p:cNvSpPr/>
            <p:nvPr/>
          </p:nvSpPr>
          <p:spPr>
            <a:xfrm>
              <a:off x="5410643" y="1184464"/>
              <a:ext cx="1370714" cy="1370714"/>
            </a:xfrm>
            <a:prstGeom prst="ellipse">
              <a:avLst/>
            </a:prstGeom>
            <a:noFill/>
            <a:ln>
              <a:solidFill>
                <a:srgbClr val="00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.黑体-韩语" panose="02000500000000000000" pitchFamily="2" charset="-122"/>
                <a:ea typeface=".黑体-韩语" panose="020005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C641-62FE-E898-2786-B5F79F350A13}"/>
              </a:ext>
            </a:extLst>
          </p:cNvPr>
          <p:cNvSpPr txBox="1">
            <a:spLocks/>
          </p:cNvSpPr>
          <p:nvPr/>
        </p:nvSpPr>
        <p:spPr>
          <a:xfrm>
            <a:off x="1281881" y="138098"/>
            <a:ext cx="1010387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Trao đổi với bạn, chỉ và nói tên các bộ phận của cây:</a:t>
            </a:r>
            <a:b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B62D64-48BF-1FFE-2E0E-010F815C6354}"/>
              </a:ext>
            </a:extLst>
          </p:cNvPr>
          <p:cNvGrpSpPr/>
          <p:nvPr/>
        </p:nvGrpSpPr>
        <p:grpSpPr>
          <a:xfrm>
            <a:off x="2165039" y="1688105"/>
            <a:ext cx="3200916" cy="2170470"/>
            <a:chOff x="2091297" y="1906230"/>
            <a:chExt cx="3200916" cy="2170470"/>
          </a:xfrm>
        </p:grpSpPr>
        <p:pic>
          <p:nvPicPr>
            <p:cNvPr id="3" name="Content Placeholder 6">
              <a:extLst>
                <a:ext uri="{FF2B5EF4-FFF2-40B4-BE49-F238E27FC236}">
                  <a16:creationId xmlns:a16="http://schemas.microsoft.com/office/drawing/2014/main" id="{DFD4A2B4-6738-515F-517B-F87BB1D0A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297" y="1906230"/>
              <a:ext cx="3200916" cy="2170470"/>
            </a:xfrm>
            <a:prstGeom prst="roundRect">
              <a:avLst>
                <a:gd name="adj" fmla="val 11111"/>
              </a:avLst>
            </a:prstGeom>
            <a:ln w="1905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DB1CB61-B230-5D26-8553-2AAD6CEDF499}"/>
                </a:ext>
              </a:extLst>
            </p:cNvPr>
            <p:cNvSpPr/>
            <p:nvPr/>
          </p:nvSpPr>
          <p:spPr>
            <a:xfrm>
              <a:off x="4646975" y="3457967"/>
              <a:ext cx="5334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6BB9B1-D445-3589-D974-603F86969DB9}"/>
              </a:ext>
            </a:extLst>
          </p:cNvPr>
          <p:cNvGrpSpPr/>
          <p:nvPr/>
        </p:nvGrpSpPr>
        <p:grpSpPr>
          <a:xfrm>
            <a:off x="7499812" y="1651347"/>
            <a:ext cx="3200917" cy="2121895"/>
            <a:chOff x="7426070" y="1962765"/>
            <a:chExt cx="3200917" cy="21218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E580E3-D0E0-0769-1EEB-09CF6AED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070" y="1962765"/>
              <a:ext cx="3200917" cy="2119620"/>
            </a:xfrm>
            <a:prstGeom prst="roundRect">
              <a:avLst>
                <a:gd name="adj" fmla="val 11111"/>
              </a:avLst>
            </a:prstGeom>
            <a:ln w="1905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0C648D-4621-E23B-418C-7966925F25B4}"/>
                </a:ext>
              </a:extLst>
            </p:cNvPr>
            <p:cNvSpPr/>
            <p:nvPr/>
          </p:nvSpPr>
          <p:spPr>
            <a:xfrm>
              <a:off x="10080631" y="3551260"/>
              <a:ext cx="5334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F1B167-3938-1F69-8DAC-3DEB916AE5C4}"/>
              </a:ext>
            </a:extLst>
          </p:cNvPr>
          <p:cNvGrpSpPr/>
          <p:nvPr/>
        </p:nvGrpSpPr>
        <p:grpSpPr>
          <a:xfrm>
            <a:off x="5101049" y="3966673"/>
            <a:ext cx="3200915" cy="2170470"/>
            <a:chOff x="5012559" y="4084660"/>
            <a:chExt cx="3200915" cy="21704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F09C2B-978E-58D5-EF5D-1460CB179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2559" y="4084660"/>
              <a:ext cx="3200915" cy="2170470"/>
            </a:xfrm>
            <a:prstGeom prst="roundRect">
              <a:avLst>
                <a:gd name="adj" fmla="val 11111"/>
              </a:avLst>
            </a:prstGeom>
            <a:ln w="1905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  <a:reflection blurRad="6350" stA="52000" endA="300" endPos="35000" dir="5400000" sy="-100000" algn="bl" rotWithShape="0"/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F15FFD-F34D-7225-FD4B-29F964451C8C}"/>
                </a:ext>
              </a:extLst>
            </p:cNvPr>
            <p:cNvSpPr/>
            <p:nvPr/>
          </p:nvSpPr>
          <p:spPr>
            <a:xfrm>
              <a:off x="7659694" y="5721730"/>
              <a:ext cx="533400" cy="533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8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93818-7B6C-71C9-ED6B-D5FF91A98349}"/>
              </a:ext>
            </a:extLst>
          </p:cNvPr>
          <p:cNvSpPr txBox="1"/>
          <p:nvPr/>
        </p:nvSpPr>
        <p:spPr>
          <a:xfrm>
            <a:off x="3410564" y="1262286"/>
            <a:ext cx="57186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Kết luận: 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nhiều loại cây. Cây thường có các bộ phận: Rễ, thân, lá, hoa và quả.</a:t>
            </a:r>
          </a:p>
        </p:txBody>
      </p:sp>
    </p:spTree>
    <p:extLst>
      <p:ext uri="{BB962C8B-B14F-4D97-AF65-F5344CB8AC3E}">
        <p14:creationId xmlns:p14="http://schemas.microsoft.com/office/powerpoint/2010/main" val="30832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鞋匠的儿子-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z2hwo10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152</Words>
  <Application>Microsoft Office PowerPoint</Application>
  <PresentationFormat>Widescreen</PresentationFormat>
  <Paragraphs>46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.黑体-??</vt:lpstr>
      <vt:lpstr>.黑体-韩语</vt:lpstr>
      <vt:lpstr>Arial</vt:lpstr>
      <vt:lpstr>Montserrat ExtraBold</vt:lpstr>
      <vt:lpstr>华康方圆体W7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鞋匠的儿子-视频</dc:title>
  <dc:creator>1</dc:creator>
  <cp:lastModifiedBy>Ms Quyen</cp:lastModifiedBy>
  <cp:revision>77</cp:revision>
  <dcterms:created xsi:type="dcterms:W3CDTF">2018-01-30T02:28:00Z</dcterms:created>
  <dcterms:modified xsi:type="dcterms:W3CDTF">2023-01-03T17:24:14Z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2052-10.1.0.7233</vt:lpwstr>
  </property>
</Properties>
</file>