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1" r:id="rId3"/>
    <p:sldId id="262" r:id="rId4"/>
    <p:sldId id="263" r:id="rId5"/>
    <p:sldId id="268" r:id="rId6"/>
    <p:sldId id="265" r:id="rId7"/>
    <p:sldId id="270" r:id="rId8"/>
    <p:sldId id="266" r:id="rId9"/>
    <p:sldId id="271" r:id="rId10"/>
    <p:sldId id="27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9933"/>
    <a:srgbClr val="FF9966"/>
    <a:srgbClr val="967160"/>
    <a:srgbClr val="D60093"/>
    <a:srgbClr val="0A1A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5B97F-84C9-42B9-8ED5-3EAB80916424}" type="datetimeFigureOut">
              <a:rPr lang="en-US" smtClean="0"/>
              <a:t>20-12-22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97A00-12CE-40D0-8D1D-932B46154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6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5B97F-84C9-42B9-8ED5-3EAB80916424}" type="datetimeFigureOut">
              <a:rPr lang="en-US" smtClean="0"/>
              <a:t>20-12-22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97A00-12CE-40D0-8D1D-932B46154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980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5B97F-84C9-42B9-8ED5-3EAB80916424}" type="datetimeFigureOut">
              <a:rPr lang="en-US" smtClean="0"/>
              <a:t>20-12-22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97A00-12CE-40D0-8D1D-932B46154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419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5B97F-84C9-42B9-8ED5-3EAB80916424}" type="datetimeFigureOut">
              <a:rPr lang="en-US" smtClean="0"/>
              <a:t>20-12-22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97A00-12CE-40D0-8D1D-932B46154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861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5B97F-84C9-42B9-8ED5-3EAB80916424}" type="datetimeFigureOut">
              <a:rPr lang="en-US" smtClean="0"/>
              <a:t>20-12-22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97A00-12CE-40D0-8D1D-932B46154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00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5B97F-84C9-42B9-8ED5-3EAB80916424}" type="datetimeFigureOut">
              <a:rPr lang="en-US" smtClean="0"/>
              <a:t>20-12-22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97A00-12CE-40D0-8D1D-932B46154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36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5B97F-84C9-42B9-8ED5-3EAB80916424}" type="datetimeFigureOut">
              <a:rPr lang="en-US" smtClean="0"/>
              <a:t>20-12-22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97A00-12CE-40D0-8D1D-932B46154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697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5B97F-84C9-42B9-8ED5-3EAB80916424}" type="datetimeFigureOut">
              <a:rPr lang="en-US" smtClean="0"/>
              <a:t>20-12-22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97A00-12CE-40D0-8D1D-932B46154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81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5B97F-84C9-42B9-8ED5-3EAB80916424}" type="datetimeFigureOut">
              <a:rPr lang="en-US" smtClean="0"/>
              <a:t>20-12-22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97A00-12CE-40D0-8D1D-932B46154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333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5B97F-84C9-42B9-8ED5-3EAB80916424}" type="datetimeFigureOut">
              <a:rPr lang="en-US" smtClean="0"/>
              <a:t>20-12-22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97A00-12CE-40D0-8D1D-932B46154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453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5B97F-84C9-42B9-8ED5-3EAB80916424}" type="datetimeFigureOut">
              <a:rPr lang="en-US" smtClean="0"/>
              <a:t>20-12-22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97A00-12CE-40D0-8D1D-932B46154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5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5B97F-84C9-42B9-8ED5-3EAB80916424}" type="datetimeFigureOut">
              <a:rPr lang="en-US" smtClean="0"/>
              <a:t>20-12-22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97A00-12CE-40D0-8D1D-932B46154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28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1" cy="670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WordArt 15"/>
          <p:cNvSpPr>
            <a:spLocks noChangeArrowheads="1" noChangeShapeType="1" noTextEdit="1"/>
          </p:cNvSpPr>
          <p:nvPr/>
        </p:nvSpPr>
        <p:spPr bwMode="auto">
          <a:xfrm>
            <a:off x="3429000" y="1528461"/>
            <a:ext cx="5867400" cy="600681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 TOÁN – LỚP 1</a:t>
            </a:r>
          </a:p>
        </p:txBody>
      </p:sp>
      <p:sp>
        <p:nvSpPr>
          <p:cNvPr id="7" name="WordArt 11"/>
          <p:cNvSpPr>
            <a:spLocks noChangeArrowheads="1" noChangeShapeType="1" noTextEdit="1"/>
          </p:cNvSpPr>
          <p:nvPr/>
        </p:nvSpPr>
        <p:spPr bwMode="auto">
          <a:xfrm>
            <a:off x="2895600" y="3048001"/>
            <a:ext cx="6705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 18: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Ôn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phép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cộng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phép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trừ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chemeClr val="accent3">
                  <a:lumMod val="50000"/>
                </a:scheme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Trong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phạm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vi 10 (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Tiết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2)</a:t>
            </a:r>
          </a:p>
        </p:txBody>
      </p:sp>
      <p:sp>
        <p:nvSpPr>
          <p:cNvPr id="5" name="TextBox 13">
            <a:extLst>
              <a:ext uri="{FF2B5EF4-FFF2-40B4-BE49-F238E27FC236}">
                <a16:creationId xmlns:a16="http://schemas.microsoft.com/office/drawing/2014/main" id="{35A94511-4CE6-2A14-1DA1-B6BBEC6E7073}"/>
              </a:ext>
            </a:extLst>
          </p:cNvPr>
          <p:cNvSpPr txBox="1"/>
          <p:nvPr/>
        </p:nvSpPr>
        <p:spPr>
          <a:xfrm>
            <a:off x="4235567" y="607366"/>
            <a:ext cx="4254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0000CC"/>
                </a:solidFill>
              </a:rPr>
              <a:t>TRƯỜNG TIỂU HỌC PHÚC LỢI</a:t>
            </a:r>
          </a:p>
        </p:txBody>
      </p:sp>
    </p:spTree>
    <p:extLst>
      <p:ext uri="{BB962C8B-B14F-4D97-AF65-F5344CB8AC3E}">
        <p14:creationId xmlns:p14="http://schemas.microsoft.com/office/powerpoint/2010/main" val="370016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inh San\Desktop\Giáo án\Hình nền pp\hinh-nen-thiet-ke-bai-giang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636" y="-1"/>
            <a:ext cx="9062840" cy="687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86780" y="2286000"/>
            <a:ext cx="613822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Tiết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học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kết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thúc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 </a:t>
            </a:r>
          </a:p>
          <a:p>
            <a:pPr algn="ctr"/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Cảm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ơn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các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con!</a:t>
            </a:r>
          </a:p>
        </p:txBody>
      </p:sp>
    </p:spTree>
    <p:extLst>
      <p:ext uri="{BB962C8B-B14F-4D97-AF65-F5344CB8AC3E}">
        <p14:creationId xmlns:p14="http://schemas.microsoft.com/office/powerpoint/2010/main" val="215355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39"/>
          <p:cNvSpPr>
            <a:spLocks noChangeArrowheads="1"/>
          </p:cNvSpPr>
          <p:nvPr/>
        </p:nvSpPr>
        <p:spPr bwMode="auto">
          <a:xfrm>
            <a:off x="5795963" y="2921000"/>
            <a:ext cx="6032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400">
                <a:solidFill>
                  <a:srgbClr val="0000FF"/>
                </a:solidFill>
                <a:latin typeface="VNI-Times" pitchFamily="2" charset="0"/>
              </a:rPr>
              <a:t> 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01" y="0"/>
            <a:ext cx="3214252" cy="14725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75382" y="1468614"/>
            <a:ext cx="3332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VNI-Avo" pitchFamily="2" charset="0"/>
              </a:rPr>
              <a:t>1</a:t>
            </a:r>
            <a:r>
              <a:rPr lang="en-US" sz="3600" b="1" dirty="0">
                <a:latin typeface="VNI-Avo" pitchFamily="2" charset="0"/>
              </a:rPr>
              <a:t>. </a:t>
            </a:r>
            <a:r>
              <a:rPr lang="en-US" sz="3600" b="1" dirty="0" err="1">
                <a:latin typeface="VNI-Avo" pitchFamily="2" charset="0"/>
              </a:rPr>
              <a:t>Tính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nhaåm</a:t>
            </a:r>
            <a:endParaRPr lang="en-US" sz="3600" b="1" dirty="0">
              <a:latin typeface="VNI-Avo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16210" y="2161477"/>
            <a:ext cx="995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VNI-Avo" pitchFamily="2" charset="0"/>
              </a:rPr>
              <a:t>a)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9439" y="3985730"/>
            <a:ext cx="886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VNI-Avo" pitchFamily="2" charset="0"/>
              </a:rPr>
              <a:t>b)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148405"/>
              </p:ext>
            </p:extLst>
          </p:nvPr>
        </p:nvGraphicFramePr>
        <p:xfrm>
          <a:off x="753035" y="2250219"/>
          <a:ext cx="10769600" cy="16417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6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4174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926101" y="2188663"/>
            <a:ext cx="2132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VNI-Avo" pitchFamily="2" charset="0"/>
              </a:rPr>
              <a:t>2 + 1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26101" y="3042961"/>
            <a:ext cx="2132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VNI-Avo" pitchFamily="2" charset="0"/>
              </a:rPr>
              <a:t>5 + 2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532063" y="2250219"/>
            <a:ext cx="2132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VNI-Avo" pitchFamily="2" charset="0"/>
              </a:rPr>
              <a:t>3 + 6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510535" y="3061158"/>
            <a:ext cx="2132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VNI-Avo" pitchFamily="2" charset="0"/>
              </a:rPr>
              <a:t>8 + 0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355328" y="2250219"/>
            <a:ext cx="2132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VNI-Avo" pitchFamily="2" charset="0"/>
              </a:rPr>
              <a:t>4 + 5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368775" y="3034264"/>
            <a:ext cx="2132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VNI-Avo" pitchFamily="2" charset="0"/>
              </a:rPr>
              <a:t>2 + 7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9414790"/>
              </p:ext>
            </p:extLst>
          </p:nvPr>
        </p:nvGraphicFramePr>
        <p:xfrm>
          <a:off x="764989" y="4203764"/>
          <a:ext cx="10757646" cy="14746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57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746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926100" y="4080676"/>
            <a:ext cx="2132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VNI-Avo" pitchFamily="2" charset="0"/>
              </a:rPr>
              <a:t>3 – 1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26100" y="4828577"/>
            <a:ext cx="2132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VNI-Avo" pitchFamily="2" charset="0"/>
              </a:rPr>
              <a:t>4 – 2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510534" y="4080676"/>
            <a:ext cx="2132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VNI-Avo" pitchFamily="2" charset="0"/>
              </a:rPr>
              <a:t>9 – 6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532063" y="4836520"/>
            <a:ext cx="2132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VNI-Avo" pitchFamily="2" charset="0"/>
              </a:rPr>
              <a:t>8 – 0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368775" y="4108841"/>
            <a:ext cx="2132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VNI-Avo" pitchFamily="2" charset="0"/>
              </a:rPr>
              <a:t>10 – 4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664611" y="4819475"/>
            <a:ext cx="2132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VNI-Avo" pitchFamily="2" charset="0"/>
              </a:rPr>
              <a:t>6 – 3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224248" y="2228790"/>
            <a:ext cx="12350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VNI-Avo" pitchFamily="2" charset="0"/>
              </a:rPr>
              <a:t>= 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224248" y="3079112"/>
            <a:ext cx="12350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VNI-Avo" pitchFamily="2" charset="0"/>
              </a:rPr>
              <a:t>= 7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928752" y="2274198"/>
            <a:ext cx="12350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VNI-Avo" pitchFamily="2" charset="0"/>
              </a:rPr>
              <a:t>= 9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931855" y="3065665"/>
            <a:ext cx="12350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VNI-Avo" pitchFamily="2" charset="0"/>
              </a:rPr>
              <a:t>= 8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9731094" y="2247471"/>
            <a:ext cx="12350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VNI-Avo" pitchFamily="2" charset="0"/>
              </a:rPr>
              <a:t>= 9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9731094" y="3031516"/>
            <a:ext cx="12350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VNI-Avo" pitchFamily="2" charset="0"/>
              </a:rPr>
              <a:t>= 9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224248" y="4080676"/>
            <a:ext cx="12350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VNI-Avo" pitchFamily="2" charset="0"/>
              </a:rPr>
              <a:t>= 2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235651" y="4845130"/>
            <a:ext cx="12350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VNI-Avo" pitchFamily="2" charset="0"/>
              </a:rPr>
              <a:t>= 2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928752" y="4044488"/>
            <a:ext cx="12350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VNI-Avo" pitchFamily="2" charset="0"/>
              </a:rPr>
              <a:t>= 3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31855" y="4797787"/>
            <a:ext cx="12350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VNI-Avo" pitchFamily="2" charset="0"/>
              </a:rPr>
              <a:t>= 8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9990717" y="4128634"/>
            <a:ext cx="12350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VNI-Avo" pitchFamily="2" charset="0"/>
              </a:rPr>
              <a:t>= 6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9990717" y="4788562"/>
            <a:ext cx="12350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VNI-Avo" pitchFamily="2" charset="0"/>
              </a:rPr>
              <a:t>= 3</a:t>
            </a:r>
          </a:p>
        </p:txBody>
      </p:sp>
    </p:spTree>
    <p:extLst>
      <p:ext uri="{BB962C8B-B14F-4D97-AF65-F5344CB8AC3E}">
        <p14:creationId xmlns:p14="http://schemas.microsoft.com/office/powerpoint/2010/main" val="314688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26363"/>
            <a:ext cx="1196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VNI-Avo" pitchFamily="2" charset="0"/>
              </a:rPr>
              <a:t>2 a)</a:t>
            </a:r>
          </a:p>
        </p:txBody>
      </p:sp>
      <p:sp>
        <p:nvSpPr>
          <p:cNvPr id="6" name="Flowchart: Connector 5"/>
          <p:cNvSpPr/>
          <p:nvPr/>
        </p:nvSpPr>
        <p:spPr>
          <a:xfrm>
            <a:off x="170122" y="1562931"/>
            <a:ext cx="1429321" cy="1388857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74594" y="1598967"/>
            <a:ext cx="1216274" cy="13152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6301905" y="1475699"/>
            <a:ext cx="1628125" cy="1347447"/>
          </a:xfrm>
          <a:prstGeom prst="triangl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eptagon 8"/>
          <p:cNvSpPr/>
          <p:nvPr/>
        </p:nvSpPr>
        <p:spPr>
          <a:xfrm>
            <a:off x="9442313" y="1401118"/>
            <a:ext cx="1557189" cy="1536037"/>
          </a:xfrm>
          <a:prstGeom prst="heptag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12558" y="1828506"/>
            <a:ext cx="7713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VNI-Avo" pitchFamily="2" charset="0"/>
              </a:rPr>
              <a:t>5</a:t>
            </a:r>
          </a:p>
        </p:txBody>
      </p:sp>
      <p:cxnSp>
        <p:nvCxnSpPr>
          <p:cNvPr id="16" name="Straight Arrow Connector 15"/>
          <p:cNvCxnSpPr>
            <a:stCxn id="6" idx="6"/>
            <a:endCxn id="7" idx="1"/>
          </p:cNvCxnSpPr>
          <p:nvPr/>
        </p:nvCxnSpPr>
        <p:spPr>
          <a:xfrm flipV="1">
            <a:off x="1599443" y="2256596"/>
            <a:ext cx="1575151" cy="764"/>
          </a:xfrm>
          <a:prstGeom prst="straightConnector1">
            <a:avLst/>
          </a:prstGeom>
          <a:ln>
            <a:solidFill>
              <a:srgbClr val="0A1A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423938" y="2279988"/>
            <a:ext cx="2147103" cy="2"/>
          </a:xfrm>
          <a:prstGeom prst="straightConnector1">
            <a:avLst/>
          </a:prstGeom>
          <a:ln>
            <a:solidFill>
              <a:srgbClr val="0A1A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7630297" y="2256594"/>
            <a:ext cx="1789116" cy="2"/>
          </a:xfrm>
          <a:prstGeom prst="straightConnector1">
            <a:avLst/>
          </a:prstGeom>
          <a:ln>
            <a:solidFill>
              <a:srgbClr val="0A1A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625690" y="1442585"/>
            <a:ext cx="12994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VNI-Avo" pitchFamily="2" charset="0"/>
              </a:rPr>
              <a:t> + 3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38285" y="1564710"/>
            <a:ext cx="12994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VNI-Avo" pitchFamily="2" charset="0"/>
              </a:rPr>
              <a:t> - 4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243072" y="1562931"/>
            <a:ext cx="12994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VNI-Avo" pitchFamily="2" charset="0"/>
              </a:rPr>
              <a:t> + 6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841067" y="1875887"/>
            <a:ext cx="12994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VNI-Avo" pitchFamily="2" charset="0"/>
              </a:rPr>
              <a:t> 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404039" y="1794855"/>
            <a:ext cx="918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VNI-Avo" pitchFamily="2" charset="0"/>
              </a:rPr>
              <a:t> 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700203" y="1895267"/>
            <a:ext cx="6935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VNI-Avo" pitchFamily="2" charset="0"/>
              </a:rPr>
              <a:t> ?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6746037"/>
              </p:ext>
            </p:extLst>
          </p:nvPr>
        </p:nvGraphicFramePr>
        <p:xfrm>
          <a:off x="655968" y="3357028"/>
          <a:ext cx="2033211" cy="9710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32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71068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-177690" y="3412007"/>
            <a:ext cx="31232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VNI-Avo" pitchFamily="2" charset="0"/>
              </a:rPr>
              <a:t> b) &gt;; &lt;; =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371903" y="4459109"/>
            <a:ext cx="3248429" cy="9555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8586998" y="4432333"/>
            <a:ext cx="3248429" cy="9555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4223461" y="4556880"/>
            <a:ext cx="33340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VNI-Avo" pitchFamily="2" charset="0"/>
              </a:rPr>
              <a:t> 3      9 - 7 </a:t>
            </a:r>
          </a:p>
        </p:txBody>
      </p:sp>
      <p:sp>
        <p:nvSpPr>
          <p:cNvPr id="3" name="Rectangle 2"/>
          <p:cNvSpPr/>
          <p:nvPr/>
        </p:nvSpPr>
        <p:spPr>
          <a:xfrm>
            <a:off x="4856495" y="4556880"/>
            <a:ext cx="947493" cy="89762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4864390" y="4556880"/>
            <a:ext cx="970394" cy="830997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VNI-Avo" pitchFamily="2" charset="0"/>
              </a:rPr>
              <a:t>  ?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0219530" y="4480578"/>
            <a:ext cx="947493" cy="89762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8491031" y="4505435"/>
            <a:ext cx="3450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VNI-Avo" pitchFamily="2" charset="0"/>
              </a:rPr>
              <a:t> 8 + 0      9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0216974" y="4460468"/>
            <a:ext cx="9526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VNI-Avo" pitchFamily="2" charset="0"/>
              </a:rPr>
              <a:t> ?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408360" y="319050"/>
            <a:ext cx="1196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VNI-Avo" pitchFamily="2" charset="0"/>
              </a:rPr>
              <a:t>?</a:t>
            </a:r>
          </a:p>
        </p:txBody>
      </p:sp>
      <p:sp>
        <p:nvSpPr>
          <p:cNvPr id="58" name="Rectangle 57"/>
          <p:cNvSpPr/>
          <p:nvPr/>
        </p:nvSpPr>
        <p:spPr>
          <a:xfrm>
            <a:off x="113288" y="4447714"/>
            <a:ext cx="3248429" cy="9555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94565" y="4502468"/>
            <a:ext cx="3285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VNI-Avo" pitchFamily="2" charset="0"/>
              </a:rPr>
              <a:t>5 + 4 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749168" y="4638102"/>
            <a:ext cx="801710" cy="833718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1533511" y="4533952"/>
            <a:ext cx="985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VNI-Avo" pitchFamily="2" charset="0"/>
              </a:rPr>
              <a:t>  ?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382228" y="4639462"/>
            <a:ext cx="973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VNI-Avo" pitchFamily="2" charset="0"/>
              </a:rPr>
              <a:t>  9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129940" y="451674"/>
            <a:ext cx="1156942" cy="68762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1237665" y="337377"/>
            <a:ext cx="1196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VNI-Avo" pitchFamily="2" charset="0"/>
              </a:rPr>
              <a:t>Soá</a:t>
            </a:r>
            <a:endParaRPr lang="en-US" sz="4000" b="1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579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19293" y="1609050"/>
            <a:ext cx="31232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VNI-Avo" pitchFamily="2" charset="0"/>
              </a:rPr>
              <a:t>2 a) </a:t>
            </a:r>
            <a:r>
              <a:rPr lang="en-US" sz="4000" b="1" dirty="0" err="1">
                <a:latin typeface="VNI-Avo" pitchFamily="2" charset="0"/>
              </a:rPr>
              <a:t>Soá</a:t>
            </a:r>
            <a:r>
              <a:rPr lang="en-US" sz="4000" b="1" dirty="0">
                <a:latin typeface="VNI-Avo" pitchFamily="2" charset="0"/>
              </a:rPr>
              <a:t> ?</a:t>
            </a:r>
          </a:p>
        </p:txBody>
      </p:sp>
      <p:sp>
        <p:nvSpPr>
          <p:cNvPr id="6" name="Flowchart: Connector 5"/>
          <p:cNvSpPr/>
          <p:nvPr/>
        </p:nvSpPr>
        <p:spPr>
          <a:xfrm>
            <a:off x="129215" y="2469374"/>
            <a:ext cx="1299870" cy="1245569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38756" y="2509715"/>
            <a:ext cx="1291241" cy="11550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5992618" y="2156452"/>
            <a:ext cx="1828682" cy="1539845"/>
          </a:xfrm>
          <a:prstGeom prst="triangl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eptagon 8"/>
          <p:cNvSpPr/>
          <p:nvPr/>
        </p:nvSpPr>
        <p:spPr>
          <a:xfrm>
            <a:off x="9203812" y="2227327"/>
            <a:ext cx="1449376" cy="1395207"/>
          </a:xfrm>
          <a:prstGeom prst="heptag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52678" y="2709646"/>
            <a:ext cx="7459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VNI-Avo" pitchFamily="2" charset="0"/>
              </a:rPr>
              <a:t>5</a:t>
            </a:r>
          </a:p>
        </p:txBody>
      </p:sp>
      <p:cxnSp>
        <p:nvCxnSpPr>
          <p:cNvPr id="16" name="Straight Arrow Connector 15"/>
          <p:cNvCxnSpPr>
            <a:stCxn id="6" idx="6"/>
            <a:endCxn id="7" idx="1"/>
          </p:cNvCxnSpPr>
          <p:nvPr/>
        </p:nvCxnSpPr>
        <p:spPr>
          <a:xfrm flipV="1">
            <a:off x="1429085" y="3087258"/>
            <a:ext cx="1509671" cy="4901"/>
          </a:xfrm>
          <a:prstGeom prst="straightConnector1">
            <a:avLst/>
          </a:prstGeom>
          <a:ln>
            <a:solidFill>
              <a:srgbClr val="0A1A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251405" y="3033470"/>
            <a:ext cx="2147103" cy="2"/>
          </a:xfrm>
          <a:prstGeom prst="straightConnector1">
            <a:avLst/>
          </a:prstGeom>
          <a:ln>
            <a:solidFill>
              <a:srgbClr val="0A1A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7414695" y="2979109"/>
            <a:ext cx="1789116" cy="2"/>
          </a:xfrm>
          <a:prstGeom prst="straightConnector1">
            <a:avLst/>
          </a:prstGeom>
          <a:ln>
            <a:solidFill>
              <a:srgbClr val="0A1A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442312" y="2344711"/>
            <a:ext cx="12994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VNI-Avo" pitchFamily="2" charset="0"/>
              </a:rPr>
              <a:t> + 3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16192" y="2293928"/>
            <a:ext cx="12994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VNI-Avo" pitchFamily="2" charset="0"/>
              </a:rPr>
              <a:t> - 4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568678" y="2246274"/>
            <a:ext cx="12994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VNI-Avo" pitchFamily="2" charset="0"/>
              </a:rPr>
              <a:t> + 6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286901" y="2572872"/>
            <a:ext cx="12994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VNI-Avo" pitchFamily="2" charset="0"/>
              </a:rPr>
              <a:t> 10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107579" y="2641878"/>
            <a:ext cx="8492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VNI-Avo" pitchFamily="2" charset="0"/>
              </a:rPr>
              <a:t> 8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419916" y="2616040"/>
            <a:ext cx="8450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VNI-Avo" pitchFamily="2" charset="0"/>
              </a:rPr>
              <a:t> 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403326" y="4142393"/>
            <a:ext cx="1070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VNI-Avo" pitchFamily="2" charset="0"/>
              </a:rPr>
              <a:t> ?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9605557"/>
              </p:ext>
            </p:extLst>
          </p:nvPr>
        </p:nvGraphicFramePr>
        <p:xfrm>
          <a:off x="478853" y="3985934"/>
          <a:ext cx="2033211" cy="9710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32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71068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-262984" y="4098550"/>
            <a:ext cx="31232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VNI-Avo" pitchFamily="2" charset="0"/>
              </a:rPr>
              <a:t> b) &gt;; &lt;; =</a:t>
            </a:r>
          </a:p>
        </p:txBody>
      </p:sp>
      <p:sp>
        <p:nvSpPr>
          <p:cNvPr id="2" name="Rectangle 1"/>
          <p:cNvSpPr/>
          <p:nvPr/>
        </p:nvSpPr>
        <p:spPr>
          <a:xfrm>
            <a:off x="140024" y="4992236"/>
            <a:ext cx="3181346" cy="170950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220937" y="5011447"/>
            <a:ext cx="3248429" cy="166653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8435610" y="5023412"/>
            <a:ext cx="3505707" cy="1678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102579" y="5023413"/>
            <a:ext cx="3285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VNI-Avo" pitchFamily="2" charset="0"/>
              </a:rPr>
              <a:t>5 + 4      9 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651421" y="5093881"/>
            <a:ext cx="864045" cy="805174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8825536" y="5945545"/>
            <a:ext cx="973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VNI-Avo" pitchFamily="2" charset="0"/>
              </a:rPr>
              <a:t>  8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202040" y="5068421"/>
            <a:ext cx="33340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VNI-Avo" pitchFamily="2" charset="0"/>
              </a:rPr>
              <a:t> 3      9 – 7  </a:t>
            </a:r>
          </a:p>
        </p:txBody>
      </p:sp>
      <p:sp>
        <p:nvSpPr>
          <p:cNvPr id="3" name="Rectangle 2"/>
          <p:cNvSpPr/>
          <p:nvPr/>
        </p:nvSpPr>
        <p:spPr>
          <a:xfrm>
            <a:off x="4835299" y="5059891"/>
            <a:ext cx="947493" cy="89762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7215360" y="3276375"/>
            <a:ext cx="970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 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0188463" y="5127560"/>
            <a:ext cx="947493" cy="89762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8463320" y="5227892"/>
            <a:ext cx="3450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VNI-Avo" pitchFamily="2" charset="0"/>
              </a:rPr>
              <a:t> 8 + 0      9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28636" y="5846988"/>
            <a:ext cx="973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VNI-Avo" pitchFamily="2" charset="0"/>
              </a:rPr>
              <a:t>  9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669496" y="5042251"/>
            <a:ext cx="8943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VNI-Avo" pitchFamily="2" charset="0"/>
              </a:rPr>
              <a:t> =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913330" y="5794224"/>
            <a:ext cx="973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VNI-Avo" pitchFamily="2" charset="0"/>
              </a:rPr>
              <a:t>  2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852341" y="5078348"/>
            <a:ext cx="8943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VNI-Avo" pitchFamily="2" charset="0"/>
              </a:rPr>
              <a:t> &gt;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0250912" y="5211040"/>
            <a:ext cx="8943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VNI-Avo" pitchFamily="2" charset="0"/>
              </a:rPr>
              <a:t> &lt;</a:t>
            </a:r>
          </a:p>
        </p:txBody>
      </p:sp>
    </p:spTree>
    <p:extLst>
      <p:ext uri="{BB962C8B-B14F-4D97-AF65-F5344CB8AC3E}">
        <p14:creationId xmlns:p14="http://schemas.microsoft.com/office/powerpoint/2010/main" val="428556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40" grpId="0"/>
      <p:bldP spid="35" grpId="0"/>
      <p:bldP spid="36" grpId="0"/>
      <p:bldP spid="47" grpId="0"/>
      <p:bldP spid="48" grpId="0"/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67040" y="594623"/>
            <a:ext cx="9587753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8" name="Picture 4" descr="Khung ảnh gỗ để bàn hình động vật xinh xắ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94" y="134651"/>
            <a:ext cx="11456895" cy="653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776510" y="5346565"/>
            <a:ext cx="3814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Giaûi</a:t>
            </a:r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lao</a:t>
            </a:r>
            <a:endParaRPr lang="en-US" sz="4800" b="1" dirty="0">
              <a:solidFill>
                <a:srgbClr val="00206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926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892" y="2036259"/>
            <a:ext cx="9565779" cy="481027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304952" y="2537696"/>
            <a:ext cx="1314217" cy="804492"/>
          </a:xfrm>
          <a:prstGeom prst="ellipse">
            <a:avLst/>
          </a:prstGeom>
          <a:ln>
            <a:solidFill>
              <a:srgbClr val="CC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186034" y="2628690"/>
            <a:ext cx="1559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10 - 6</a:t>
            </a:r>
          </a:p>
        </p:txBody>
      </p:sp>
      <p:sp>
        <p:nvSpPr>
          <p:cNvPr id="7" name="Oval 6"/>
          <p:cNvSpPr/>
          <p:nvPr/>
        </p:nvSpPr>
        <p:spPr>
          <a:xfrm>
            <a:off x="6637145" y="2508364"/>
            <a:ext cx="1429981" cy="676464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414496" y="2472946"/>
            <a:ext cx="1693602" cy="649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 2 + 4</a:t>
            </a:r>
          </a:p>
        </p:txBody>
      </p:sp>
      <p:sp>
        <p:nvSpPr>
          <p:cNvPr id="10" name="Oval 9"/>
          <p:cNvSpPr/>
          <p:nvPr/>
        </p:nvSpPr>
        <p:spPr>
          <a:xfrm>
            <a:off x="8851070" y="3445312"/>
            <a:ext cx="1469985" cy="81137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60093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8234457" y="4776411"/>
            <a:ext cx="1297817" cy="854005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52345" y="3506217"/>
            <a:ext cx="1559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 3 + 2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67126" y="4905276"/>
            <a:ext cx="1559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 7 - 4</a:t>
            </a:r>
          </a:p>
        </p:txBody>
      </p:sp>
      <p:sp>
        <p:nvSpPr>
          <p:cNvPr id="15" name="Oval 14"/>
          <p:cNvSpPr/>
          <p:nvPr/>
        </p:nvSpPr>
        <p:spPr>
          <a:xfrm>
            <a:off x="2807558" y="3644153"/>
            <a:ext cx="1378476" cy="833718"/>
          </a:xfrm>
          <a:prstGeom prst="ellips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591771" y="3684612"/>
            <a:ext cx="1559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 4 + 1</a:t>
            </a:r>
          </a:p>
        </p:txBody>
      </p:sp>
      <p:sp>
        <p:nvSpPr>
          <p:cNvPr id="17" name="Oval 16"/>
          <p:cNvSpPr/>
          <p:nvPr/>
        </p:nvSpPr>
        <p:spPr>
          <a:xfrm>
            <a:off x="3684245" y="5216583"/>
            <a:ext cx="1315255" cy="775643"/>
          </a:xfrm>
          <a:prstGeom prst="ellipse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439642" y="5265573"/>
            <a:ext cx="1559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 5 – 0 </a:t>
            </a:r>
          </a:p>
        </p:txBody>
      </p:sp>
      <p:sp>
        <p:nvSpPr>
          <p:cNvPr id="19" name="Oval 18"/>
          <p:cNvSpPr/>
          <p:nvPr/>
        </p:nvSpPr>
        <p:spPr>
          <a:xfrm>
            <a:off x="5968963" y="5508940"/>
            <a:ext cx="1428784" cy="843413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771262" y="5576175"/>
            <a:ext cx="1559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 8 - 2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593244"/>
            <a:ext cx="11942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VNI-Avo" pitchFamily="2" charset="0"/>
              </a:rPr>
              <a:t>3. </a:t>
            </a:r>
            <a:r>
              <a:rPr lang="en-US" sz="3200" b="1" dirty="0" err="1">
                <a:solidFill>
                  <a:srgbClr val="0070C0"/>
                </a:solidFill>
                <a:latin typeface="VNI-Avo" pitchFamily="2" charset="0"/>
              </a:rPr>
              <a:t>Nhöõng</a:t>
            </a:r>
            <a:r>
              <a:rPr lang="en-US" sz="32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Avo" pitchFamily="2" charset="0"/>
              </a:rPr>
              <a:t>boâng</a:t>
            </a:r>
            <a:r>
              <a:rPr lang="en-US" sz="32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Avo" pitchFamily="2" charset="0"/>
              </a:rPr>
              <a:t>hoa</a:t>
            </a:r>
            <a:r>
              <a:rPr lang="en-US" sz="32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Avo" pitchFamily="2" charset="0"/>
              </a:rPr>
              <a:t>naøo</a:t>
            </a:r>
            <a:r>
              <a:rPr lang="en-US" sz="32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Avo" pitchFamily="2" charset="0"/>
              </a:rPr>
              <a:t>ghi</a:t>
            </a:r>
            <a:r>
              <a:rPr lang="en-US" sz="32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Avo" pitchFamily="2" charset="0"/>
              </a:rPr>
              <a:t>pheùp</a:t>
            </a:r>
            <a:r>
              <a:rPr lang="en-US" sz="32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Avo" pitchFamily="2" charset="0"/>
              </a:rPr>
              <a:t>tính</a:t>
            </a:r>
            <a:r>
              <a:rPr lang="en-US" sz="32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Avo" pitchFamily="2" charset="0"/>
              </a:rPr>
              <a:t>coù</a:t>
            </a:r>
            <a:r>
              <a:rPr lang="en-US" sz="32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Avo" pitchFamily="2" charset="0"/>
              </a:rPr>
              <a:t>keát</a:t>
            </a:r>
            <a:r>
              <a:rPr lang="en-US" sz="32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Avo" pitchFamily="2" charset="0"/>
              </a:rPr>
              <a:t>quaû</a:t>
            </a:r>
            <a:r>
              <a:rPr lang="en-US" sz="32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Avo" pitchFamily="2" charset="0"/>
              </a:rPr>
              <a:t>baèng</a:t>
            </a:r>
            <a:r>
              <a:rPr lang="en-US" sz="3200" b="1" dirty="0">
                <a:solidFill>
                  <a:srgbClr val="0070C0"/>
                </a:solidFill>
                <a:latin typeface="VNI-Avo" pitchFamily="2" charset="0"/>
              </a:rPr>
              <a:t> 5?</a:t>
            </a:r>
          </a:p>
        </p:txBody>
      </p:sp>
      <p:sp>
        <p:nvSpPr>
          <p:cNvPr id="3" name="Rectangle 2"/>
          <p:cNvSpPr/>
          <p:nvPr/>
        </p:nvSpPr>
        <p:spPr>
          <a:xfrm>
            <a:off x="6228144" y="3511730"/>
            <a:ext cx="103315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284327" y="3511820"/>
            <a:ext cx="733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 5 </a:t>
            </a:r>
          </a:p>
        </p:txBody>
      </p:sp>
    </p:spTree>
    <p:extLst>
      <p:ext uri="{BB962C8B-B14F-4D97-AF65-F5344CB8AC3E}">
        <p14:creationId xmlns:p14="http://schemas.microsoft.com/office/powerpoint/2010/main" val="7337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892" y="2036259"/>
            <a:ext cx="9565779" cy="481027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304952" y="2537696"/>
            <a:ext cx="1314217" cy="804492"/>
          </a:xfrm>
          <a:prstGeom prst="ellipse">
            <a:avLst/>
          </a:prstGeom>
          <a:ln>
            <a:solidFill>
              <a:srgbClr val="CC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186034" y="2628690"/>
            <a:ext cx="1559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10 - 6</a:t>
            </a:r>
          </a:p>
        </p:txBody>
      </p:sp>
      <p:sp>
        <p:nvSpPr>
          <p:cNvPr id="7" name="Oval 6"/>
          <p:cNvSpPr/>
          <p:nvPr/>
        </p:nvSpPr>
        <p:spPr>
          <a:xfrm>
            <a:off x="6637145" y="2508364"/>
            <a:ext cx="1429981" cy="676464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414496" y="2472946"/>
            <a:ext cx="1693602" cy="649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 2 + 4</a:t>
            </a:r>
          </a:p>
        </p:txBody>
      </p:sp>
      <p:sp>
        <p:nvSpPr>
          <p:cNvPr id="10" name="Oval 9"/>
          <p:cNvSpPr/>
          <p:nvPr/>
        </p:nvSpPr>
        <p:spPr>
          <a:xfrm>
            <a:off x="8851070" y="3445312"/>
            <a:ext cx="1469985" cy="81137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60093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8234457" y="4776411"/>
            <a:ext cx="1297817" cy="854005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52345" y="3506217"/>
            <a:ext cx="1559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 3 + 2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67126" y="4905276"/>
            <a:ext cx="1559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 7 - 4</a:t>
            </a:r>
          </a:p>
        </p:txBody>
      </p:sp>
      <p:sp>
        <p:nvSpPr>
          <p:cNvPr id="15" name="Oval 14"/>
          <p:cNvSpPr/>
          <p:nvPr/>
        </p:nvSpPr>
        <p:spPr>
          <a:xfrm>
            <a:off x="2807558" y="3644153"/>
            <a:ext cx="1378476" cy="833718"/>
          </a:xfrm>
          <a:prstGeom prst="ellips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659713" y="3762701"/>
            <a:ext cx="1559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 4 + 1</a:t>
            </a:r>
          </a:p>
        </p:txBody>
      </p:sp>
      <p:sp>
        <p:nvSpPr>
          <p:cNvPr id="17" name="Oval 16"/>
          <p:cNvSpPr/>
          <p:nvPr/>
        </p:nvSpPr>
        <p:spPr>
          <a:xfrm>
            <a:off x="3684245" y="5216583"/>
            <a:ext cx="1315255" cy="775643"/>
          </a:xfrm>
          <a:prstGeom prst="ellipse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439642" y="5265573"/>
            <a:ext cx="1559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 5 – 0 </a:t>
            </a:r>
          </a:p>
        </p:txBody>
      </p:sp>
      <p:sp>
        <p:nvSpPr>
          <p:cNvPr id="19" name="Oval 18"/>
          <p:cNvSpPr/>
          <p:nvPr/>
        </p:nvSpPr>
        <p:spPr>
          <a:xfrm>
            <a:off x="5968963" y="5508940"/>
            <a:ext cx="1428784" cy="843413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771262" y="5576175"/>
            <a:ext cx="1559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 8 - 2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4308" y="833348"/>
            <a:ext cx="11942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VNI-Avo" pitchFamily="2" charset="0"/>
              </a:rPr>
              <a:t>3. </a:t>
            </a:r>
            <a:r>
              <a:rPr lang="en-US" sz="3200" b="1" dirty="0" err="1">
                <a:solidFill>
                  <a:srgbClr val="0070C0"/>
                </a:solidFill>
                <a:latin typeface="VNI-Avo" pitchFamily="2" charset="0"/>
              </a:rPr>
              <a:t>Nhöõng</a:t>
            </a:r>
            <a:r>
              <a:rPr lang="en-US" sz="32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Avo" pitchFamily="2" charset="0"/>
              </a:rPr>
              <a:t>boâng</a:t>
            </a:r>
            <a:r>
              <a:rPr lang="en-US" sz="32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Avo" pitchFamily="2" charset="0"/>
              </a:rPr>
              <a:t>hoa</a:t>
            </a:r>
            <a:r>
              <a:rPr lang="en-US" sz="32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Avo" pitchFamily="2" charset="0"/>
              </a:rPr>
              <a:t>naøo</a:t>
            </a:r>
            <a:r>
              <a:rPr lang="en-US" sz="32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Avo" pitchFamily="2" charset="0"/>
              </a:rPr>
              <a:t>ghi</a:t>
            </a:r>
            <a:r>
              <a:rPr lang="en-US" sz="32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Avo" pitchFamily="2" charset="0"/>
              </a:rPr>
              <a:t>pheùp</a:t>
            </a:r>
            <a:r>
              <a:rPr lang="en-US" sz="32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Avo" pitchFamily="2" charset="0"/>
              </a:rPr>
              <a:t>tính</a:t>
            </a:r>
            <a:r>
              <a:rPr lang="en-US" sz="32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Avo" pitchFamily="2" charset="0"/>
              </a:rPr>
              <a:t>coù</a:t>
            </a:r>
            <a:r>
              <a:rPr lang="en-US" sz="32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Avo" pitchFamily="2" charset="0"/>
              </a:rPr>
              <a:t>keát</a:t>
            </a:r>
            <a:r>
              <a:rPr lang="en-US" sz="32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Avo" pitchFamily="2" charset="0"/>
              </a:rPr>
              <a:t>quaû</a:t>
            </a:r>
            <a:r>
              <a:rPr lang="en-US" sz="32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Avo" pitchFamily="2" charset="0"/>
              </a:rPr>
              <a:t>baèng</a:t>
            </a:r>
            <a:r>
              <a:rPr lang="en-US" sz="3200" b="1" dirty="0">
                <a:solidFill>
                  <a:srgbClr val="0070C0"/>
                </a:solidFill>
                <a:latin typeface="VNI-Avo" pitchFamily="2" charset="0"/>
              </a:rPr>
              <a:t> 5?</a:t>
            </a:r>
          </a:p>
        </p:txBody>
      </p:sp>
      <p:sp>
        <p:nvSpPr>
          <p:cNvPr id="3" name="Rectangle 2"/>
          <p:cNvSpPr/>
          <p:nvPr/>
        </p:nvSpPr>
        <p:spPr>
          <a:xfrm>
            <a:off x="6228144" y="3511730"/>
            <a:ext cx="103315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284327" y="3511820"/>
            <a:ext cx="733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 5 </a:t>
            </a:r>
          </a:p>
        </p:txBody>
      </p:sp>
      <p:cxnSp>
        <p:nvCxnSpPr>
          <p:cNvPr id="13" name="Straight Arrow Connector 12"/>
          <p:cNvCxnSpPr>
            <a:stCxn id="16" idx="3"/>
          </p:cNvCxnSpPr>
          <p:nvPr/>
        </p:nvCxnSpPr>
        <p:spPr>
          <a:xfrm flipV="1">
            <a:off x="4219571" y="3850997"/>
            <a:ext cx="2008573" cy="23487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4638371" y="3965204"/>
            <a:ext cx="1688498" cy="132357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7225955" y="3898037"/>
            <a:ext cx="1657410" cy="671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3766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35" y="2301082"/>
            <a:ext cx="11322424" cy="4612341"/>
          </a:xfrm>
          <a:prstGeom prst="rect">
            <a:avLst/>
          </a:prstGeom>
        </p:spPr>
      </p:pic>
      <p:sp>
        <p:nvSpPr>
          <p:cNvPr id="5" name="Flowchart: Connector 4"/>
          <p:cNvSpPr/>
          <p:nvPr/>
        </p:nvSpPr>
        <p:spPr>
          <a:xfrm>
            <a:off x="4937316" y="3019506"/>
            <a:ext cx="1102659" cy="1250576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9096097" y="2916394"/>
            <a:ext cx="1102659" cy="1250576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86954" y="3261387"/>
            <a:ext cx="10623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VNI-Avo" pitchFamily="2" charset="0"/>
              </a:rPr>
              <a:t>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385905" y="3112736"/>
            <a:ext cx="10623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VNI-Avo" pitchFamily="2" charset="0"/>
              </a:rPr>
              <a:t>9</a:t>
            </a:r>
          </a:p>
        </p:txBody>
      </p:sp>
      <p:sp>
        <p:nvSpPr>
          <p:cNvPr id="9" name="Flowchart: Connector 8"/>
          <p:cNvSpPr/>
          <p:nvPr/>
        </p:nvSpPr>
        <p:spPr>
          <a:xfrm>
            <a:off x="2880810" y="4580358"/>
            <a:ext cx="1102659" cy="1250576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170048" y="4800356"/>
            <a:ext cx="10623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VNI-Avo" pitchFamily="2" charset="0"/>
              </a:rPr>
              <a:t>2</a:t>
            </a:r>
          </a:p>
        </p:txBody>
      </p:sp>
      <p:sp>
        <p:nvSpPr>
          <p:cNvPr id="11" name="Flowchart: Connector 10"/>
          <p:cNvSpPr/>
          <p:nvPr/>
        </p:nvSpPr>
        <p:spPr>
          <a:xfrm>
            <a:off x="6937312" y="4580357"/>
            <a:ext cx="1102659" cy="1237129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186210" y="4800356"/>
            <a:ext cx="10623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VNI-Avo" pitchFamily="2" charset="0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7040" y="594623"/>
            <a:ext cx="9587753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57446" y="569540"/>
            <a:ext cx="11909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4.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Töø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caùc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soá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döôùi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ñaây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vaø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caùc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daáu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+, - , = ,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coù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theå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laäp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ñöôïc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caùc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pheùp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tính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ñuùng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naøo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949712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1" y="2689412"/>
            <a:ext cx="8001000" cy="4020670"/>
          </a:xfrm>
          <a:prstGeom prst="rect">
            <a:avLst/>
          </a:prstGeom>
        </p:spPr>
      </p:pic>
      <p:sp>
        <p:nvSpPr>
          <p:cNvPr id="5" name="Flowchart: Connector 4"/>
          <p:cNvSpPr/>
          <p:nvPr/>
        </p:nvSpPr>
        <p:spPr>
          <a:xfrm>
            <a:off x="3227294" y="3314476"/>
            <a:ext cx="742728" cy="1116127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6112247" y="3228108"/>
            <a:ext cx="825065" cy="1148707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302574" y="3448108"/>
            <a:ext cx="10623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VNI-Avo" pitchFamily="2" charset="0"/>
              </a:rPr>
              <a:t>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95485" y="3390155"/>
            <a:ext cx="10623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VNI-Avo" pitchFamily="2" charset="0"/>
              </a:rPr>
              <a:t>9</a:t>
            </a:r>
          </a:p>
        </p:txBody>
      </p:sp>
      <p:sp>
        <p:nvSpPr>
          <p:cNvPr id="9" name="Flowchart: Connector 8"/>
          <p:cNvSpPr/>
          <p:nvPr/>
        </p:nvSpPr>
        <p:spPr>
          <a:xfrm>
            <a:off x="1766041" y="4679576"/>
            <a:ext cx="749896" cy="1151358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909575" y="4839756"/>
            <a:ext cx="606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VNI-Avo" pitchFamily="2" charset="0"/>
              </a:rPr>
              <a:t>2</a:t>
            </a:r>
          </a:p>
        </p:txBody>
      </p:sp>
      <p:sp>
        <p:nvSpPr>
          <p:cNvPr id="11" name="Flowchart: Connector 10"/>
          <p:cNvSpPr/>
          <p:nvPr/>
        </p:nvSpPr>
        <p:spPr>
          <a:xfrm>
            <a:off x="4639990" y="4666129"/>
            <a:ext cx="752281" cy="1183342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732740" y="4855748"/>
            <a:ext cx="10623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VNI-Avo" pitchFamily="2" charset="0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7040" y="594623"/>
            <a:ext cx="9587753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82399" y="564447"/>
            <a:ext cx="11909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VNI-Avo" pitchFamily="2" charset="0"/>
              </a:rPr>
              <a:t>4. </a:t>
            </a:r>
            <a:r>
              <a:rPr lang="en-US" sz="3600" b="1" dirty="0" err="1">
                <a:solidFill>
                  <a:srgbClr val="0070C0"/>
                </a:solidFill>
                <a:latin typeface="VNI-Avo" pitchFamily="2" charset="0"/>
              </a:rPr>
              <a:t>Töø</a:t>
            </a:r>
            <a:r>
              <a:rPr lang="en-US" sz="36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VNI-Avo" pitchFamily="2" charset="0"/>
              </a:rPr>
              <a:t>caùc</a:t>
            </a:r>
            <a:r>
              <a:rPr lang="en-US" sz="36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VNI-Avo" pitchFamily="2" charset="0"/>
              </a:rPr>
              <a:t>soá</a:t>
            </a:r>
            <a:r>
              <a:rPr lang="en-US" sz="36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VNI-Avo" pitchFamily="2" charset="0"/>
              </a:rPr>
              <a:t>döôùi</a:t>
            </a:r>
            <a:r>
              <a:rPr lang="en-US" sz="36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VNI-Avo" pitchFamily="2" charset="0"/>
              </a:rPr>
              <a:t>ñaây</a:t>
            </a:r>
            <a:r>
              <a:rPr lang="en-US" sz="36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VNI-Avo" pitchFamily="2" charset="0"/>
              </a:rPr>
              <a:t>vaø</a:t>
            </a:r>
            <a:r>
              <a:rPr lang="en-US" sz="36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VNI-Avo" pitchFamily="2" charset="0"/>
              </a:rPr>
              <a:t>caùc</a:t>
            </a:r>
            <a:r>
              <a:rPr lang="en-US" sz="36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VNI-Avo" pitchFamily="2" charset="0"/>
              </a:rPr>
              <a:t>daáu</a:t>
            </a:r>
            <a:r>
              <a:rPr lang="en-US" sz="3600" b="1" dirty="0">
                <a:solidFill>
                  <a:srgbClr val="0070C0"/>
                </a:solidFill>
                <a:latin typeface="VNI-Avo" pitchFamily="2" charset="0"/>
              </a:rPr>
              <a:t> +, - , = , </a:t>
            </a:r>
            <a:r>
              <a:rPr lang="en-US" sz="3600" b="1" dirty="0" err="1">
                <a:solidFill>
                  <a:srgbClr val="0070C0"/>
                </a:solidFill>
                <a:latin typeface="VNI-Avo" pitchFamily="2" charset="0"/>
              </a:rPr>
              <a:t>em</a:t>
            </a:r>
            <a:r>
              <a:rPr lang="en-US" sz="36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VNI-Avo" pitchFamily="2" charset="0"/>
              </a:rPr>
              <a:t>coù</a:t>
            </a:r>
            <a:r>
              <a:rPr lang="en-US" sz="36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VNI-Avo" pitchFamily="2" charset="0"/>
              </a:rPr>
              <a:t>theå</a:t>
            </a:r>
            <a:r>
              <a:rPr lang="en-US" sz="36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VNI-Avo" pitchFamily="2" charset="0"/>
              </a:rPr>
              <a:t>laäp</a:t>
            </a:r>
            <a:r>
              <a:rPr lang="en-US" sz="36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VNI-Avo" pitchFamily="2" charset="0"/>
              </a:rPr>
              <a:t>ñöôïc</a:t>
            </a:r>
            <a:r>
              <a:rPr lang="en-US" sz="36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VNI-Avo" pitchFamily="2" charset="0"/>
              </a:rPr>
              <a:t>caùc</a:t>
            </a:r>
            <a:r>
              <a:rPr lang="en-US" sz="36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VNI-Avo" pitchFamily="2" charset="0"/>
              </a:rPr>
              <a:t>pheùp</a:t>
            </a:r>
            <a:r>
              <a:rPr lang="en-US" sz="36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VNI-Avo" pitchFamily="2" charset="0"/>
              </a:rPr>
              <a:t>tính</a:t>
            </a:r>
            <a:r>
              <a:rPr lang="en-US" sz="36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VNI-Avo" pitchFamily="2" charset="0"/>
              </a:rPr>
              <a:t>ñuùng</a:t>
            </a:r>
            <a:r>
              <a:rPr lang="en-US" sz="36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VNI-Avo" pitchFamily="2" charset="0"/>
              </a:rPr>
              <a:t>naøo</a:t>
            </a:r>
            <a:r>
              <a:rPr lang="en-US" sz="3600" b="1" dirty="0">
                <a:solidFill>
                  <a:srgbClr val="0070C0"/>
                </a:solidFill>
                <a:latin typeface="VNI-Avo" pitchFamily="2" charset="0"/>
              </a:rPr>
              <a:t>?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299097" y="3131596"/>
            <a:ext cx="307642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70C0"/>
                </a:solidFill>
                <a:latin typeface="VNI-Avo" pitchFamily="2" charset="0"/>
              </a:rPr>
              <a:t>2 + 7 = 9</a:t>
            </a:r>
          </a:p>
          <a:p>
            <a:r>
              <a:rPr lang="en-US" sz="5400" b="1" dirty="0">
                <a:solidFill>
                  <a:srgbClr val="0070C0"/>
                </a:solidFill>
                <a:latin typeface="VNI-Avo" pitchFamily="2" charset="0"/>
              </a:rPr>
              <a:t>7 + 2 = 9</a:t>
            </a:r>
          </a:p>
          <a:p>
            <a:r>
              <a:rPr lang="en-US" sz="5400" b="1" dirty="0">
                <a:solidFill>
                  <a:srgbClr val="0070C0"/>
                </a:solidFill>
                <a:latin typeface="VNI-Avo" pitchFamily="2" charset="0"/>
              </a:rPr>
              <a:t>9 – 2 = 7</a:t>
            </a:r>
          </a:p>
          <a:p>
            <a:r>
              <a:rPr lang="en-US" sz="5400" b="1" dirty="0">
                <a:solidFill>
                  <a:srgbClr val="0070C0"/>
                </a:solidFill>
                <a:latin typeface="VNI-Avo" pitchFamily="2" charset="0"/>
              </a:rPr>
              <a:t>9 – 7 = 2</a:t>
            </a:r>
          </a:p>
        </p:txBody>
      </p:sp>
    </p:spTree>
    <p:extLst>
      <p:ext uri="{BB962C8B-B14F-4D97-AF65-F5344CB8AC3E}">
        <p14:creationId xmlns:p14="http://schemas.microsoft.com/office/powerpoint/2010/main" val="4081300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</TotalTime>
  <Words>381</Words>
  <Application>Microsoft Office PowerPoint</Application>
  <PresentationFormat>Widescreen</PresentationFormat>
  <Paragraphs>105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VNI-Avo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94</cp:revision>
  <dcterms:created xsi:type="dcterms:W3CDTF">2020-12-12T15:44:58Z</dcterms:created>
  <dcterms:modified xsi:type="dcterms:W3CDTF">2022-12-20T01:49:16Z</dcterms:modified>
</cp:coreProperties>
</file>