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34"/>
  </p:notesMasterIdLst>
  <p:sldIdLst>
    <p:sldId id="591" r:id="rId2"/>
    <p:sldId id="524" r:id="rId3"/>
    <p:sldId id="531" r:id="rId4"/>
    <p:sldId id="490" r:id="rId5"/>
    <p:sldId id="534" r:id="rId6"/>
    <p:sldId id="577" r:id="rId7"/>
    <p:sldId id="536" r:id="rId8"/>
    <p:sldId id="579" r:id="rId9"/>
    <p:sldId id="570" r:id="rId10"/>
    <p:sldId id="539" r:id="rId11"/>
    <p:sldId id="575" r:id="rId12"/>
    <p:sldId id="541" r:id="rId13"/>
    <p:sldId id="581" r:id="rId14"/>
    <p:sldId id="545" r:id="rId15"/>
    <p:sldId id="590" r:id="rId16"/>
    <p:sldId id="491" r:id="rId17"/>
    <p:sldId id="582" r:id="rId18"/>
    <p:sldId id="584" r:id="rId19"/>
    <p:sldId id="585" r:id="rId20"/>
    <p:sldId id="568" r:id="rId21"/>
    <p:sldId id="569" r:id="rId22"/>
    <p:sldId id="586" r:id="rId23"/>
    <p:sldId id="587" r:id="rId24"/>
    <p:sldId id="560" r:id="rId25"/>
    <p:sldId id="589" r:id="rId26"/>
    <p:sldId id="588" r:id="rId27"/>
    <p:sldId id="485" r:id="rId28"/>
    <p:sldId id="526" r:id="rId29"/>
    <p:sldId id="555" r:id="rId30"/>
    <p:sldId id="492" r:id="rId31"/>
    <p:sldId id="453" r:id="rId32"/>
    <p:sldId id="454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26E0"/>
    <a:srgbClr val="006600"/>
    <a:srgbClr val="FFFF00"/>
    <a:srgbClr val="008000"/>
    <a:srgbClr val="336600"/>
    <a:srgbClr val="003300"/>
    <a:srgbClr val="0033CC"/>
    <a:srgbClr val="99CCFF"/>
    <a:srgbClr val="FF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>
        <p:scale>
          <a:sx n="40" d="100"/>
          <a:sy n="40" d="100"/>
        </p:scale>
        <p:origin x="1896" y="7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D60DA-A998-44A5-B939-D35E2F2ECBE7}" type="datetimeFigureOut">
              <a:rPr lang="en-US" smtClean="0"/>
              <a:t>30-11-22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2F881-53E6-44FF-B275-B726B6831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66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Các</a:t>
            </a:r>
            <a:r>
              <a:rPr lang="vi-VN" baseline="0" dirty="0"/>
              <a:t> con vừa luyện viết bảng con, bây giờ chúng mình sẽ chuẩn bị vở viết oli và bút chì để viết bài nhé!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CC81D-0CCE-45D6-9647-B0A2D19069B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72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30-11-22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30-11-22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30-11-22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30-11-22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30-11-22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30-11-22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30-11-22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30-11-22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30-11-22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30-11-22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57B78-494D-42B9-9EAD-6E21D11C46B0}" type="datetimeFigureOut">
              <a:rPr lang="en-US" smtClean="0"/>
              <a:t>30-11-22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80157B78-494D-42B9-9EAD-6E21D11C46B0}" type="datetimeFigureOut">
              <a:rPr lang="en-US" smtClean="0"/>
              <a:t>30-11-22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48B62776-71AE-4BDC-8FFF-83B82BABF2D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13360" y="-76201"/>
            <a:ext cx="12755880" cy="6934201"/>
            <a:chOff x="1402137" y="-76201"/>
            <a:chExt cx="9419198" cy="6934201"/>
          </a:xfrm>
        </p:grpSpPr>
        <p:grpSp>
          <p:nvGrpSpPr>
            <p:cNvPr id="5" name="组合 2"/>
            <p:cNvGrpSpPr/>
            <p:nvPr/>
          </p:nvGrpSpPr>
          <p:grpSpPr>
            <a:xfrm>
              <a:off x="1407218" y="-76201"/>
              <a:ext cx="9414117" cy="6934201"/>
              <a:chOff x="595310" y="473849"/>
              <a:chExt cx="11001375" cy="4832924"/>
            </a:xfrm>
          </p:grpSpPr>
          <p:pic>
            <p:nvPicPr>
              <p:cNvPr id="18" name="图片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63" t="7407" r="6388" b="15608"/>
              <a:stretch/>
            </p:blipFill>
            <p:spPr>
              <a:xfrm>
                <a:off x="734575" y="473849"/>
                <a:ext cx="10722846" cy="4832924"/>
              </a:xfrm>
              <a:prstGeom prst="rect">
                <a:avLst/>
              </a:prstGeom>
            </p:spPr>
          </p:pic>
          <p:pic>
            <p:nvPicPr>
              <p:cNvPr id="19" name="图片 2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3488"/>
              <a:stretch>
                <a:fillRect/>
              </a:stretch>
            </p:blipFill>
            <p:spPr>
              <a:xfrm>
                <a:off x="595310" y="658721"/>
                <a:ext cx="11001375" cy="3971926"/>
              </a:xfrm>
              <a:prstGeom prst="rect">
                <a:avLst/>
              </a:prstGeom>
            </p:spPr>
          </p:pic>
        </p:grpSp>
        <p:pic>
          <p:nvPicPr>
            <p:cNvPr id="6" name="图片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50"/>
            <a:stretch>
              <a:fillRect/>
            </a:stretch>
          </p:blipFill>
          <p:spPr>
            <a:xfrm>
              <a:off x="1402137" y="3973348"/>
              <a:ext cx="9419198" cy="2884652"/>
            </a:xfrm>
            <a:prstGeom prst="rect">
              <a:avLst/>
            </a:prstGeom>
          </p:spPr>
        </p:pic>
        <p:pic>
          <p:nvPicPr>
            <p:cNvPr id="7" name="图片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51893" b="32813"/>
            <a:stretch>
              <a:fillRect/>
            </a:stretch>
          </p:blipFill>
          <p:spPr>
            <a:xfrm>
              <a:off x="7740901" y="389541"/>
              <a:ext cx="2409896" cy="1539856"/>
            </a:xfrm>
            <a:prstGeom prst="rect">
              <a:avLst/>
            </a:prstGeom>
          </p:spPr>
        </p:pic>
        <p:pic>
          <p:nvPicPr>
            <p:cNvPr id="8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03" t="26841" r="49140"/>
            <a:stretch>
              <a:fillRect/>
            </a:stretch>
          </p:blipFill>
          <p:spPr>
            <a:xfrm rot="20477042">
              <a:off x="2257030" y="2908395"/>
              <a:ext cx="630478" cy="1250115"/>
            </a:xfrm>
            <a:prstGeom prst="rect">
              <a:avLst/>
            </a:prstGeom>
          </p:spPr>
        </p:pic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12" t="14780" r="45265" b="38396"/>
            <a:stretch>
              <a:fillRect/>
            </a:stretch>
          </p:blipFill>
          <p:spPr>
            <a:xfrm>
              <a:off x="1576069" y="786390"/>
              <a:ext cx="1812650" cy="2036222"/>
            </a:xfrm>
            <a:prstGeom prst="rect">
              <a:avLst/>
            </a:prstGeom>
          </p:spPr>
        </p:pic>
        <p:pic>
          <p:nvPicPr>
            <p:cNvPr id="10" name="图片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672" r="83438" b="10952"/>
            <a:stretch>
              <a:fillRect/>
            </a:stretch>
          </p:blipFill>
          <p:spPr>
            <a:xfrm>
              <a:off x="9464147" y="1688307"/>
              <a:ext cx="805822" cy="1452276"/>
            </a:xfrm>
            <a:prstGeom prst="rect">
              <a:avLst/>
            </a:prstGeom>
          </p:spPr>
        </p:pic>
        <p:pic>
          <p:nvPicPr>
            <p:cNvPr id="11" name="图片 2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8" t="31574" r="32031" b="7401"/>
            <a:stretch>
              <a:fillRect/>
            </a:stretch>
          </p:blipFill>
          <p:spPr>
            <a:xfrm>
              <a:off x="8805851" y="1804501"/>
              <a:ext cx="499251" cy="8560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EA04A1D-6066-48BF-8F9D-3143F8968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5193" y="4601549"/>
              <a:ext cx="1995605" cy="198091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26355" y1="26563" x2="8867" y2="38867"/>
                          <a14:foregroundMark x1="10591" y1="39453" x2="246" y2="60938"/>
                          <a14:foregroundMark x1="1232" y1="61133" x2="9360" y2="81250"/>
                          <a14:foregroundMark x1="15517" y1="87695" x2="34236" y2="97070"/>
                          <a14:foregroundMark x1="50739" y1="96289" x2="81773" y2="88672"/>
                          <a14:foregroundMark x1="94828" y1="64453" x2="88670" y2="80273"/>
                          <a14:foregroundMark x1="72414" y1="28320" x2="88670" y2="41406"/>
                          <a14:foregroundMark x1="89163" y1="41797" x2="96059" y2="636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224" y="2817197"/>
              <a:ext cx="1097768" cy="134019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819401" y="217437"/>
              <a:ext cx="6933417" cy="1133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40778">
                <a:lnSpc>
                  <a:spcPct val="150000"/>
                </a:lnSpc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PHÒNG GIÁO DỤC VÀ ĐÀO TẠO QUẬN LONG BIÊN</a:t>
              </a:r>
            </a:p>
            <a:p>
              <a:pPr algn="ctr" defTabSz="440778">
                <a:lnSpc>
                  <a:spcPct val="150000"/>
                </a:lnSpc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TRƯỜNG TIỂU HỌC PHÚC LỢI</a:t>
              </a:r>
              <a:endParaRPr lang="vi-VN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WordArt 6"/>
            <p:cNvSpPr>
              <a:spLocks noChangeArrowheads="1" noChangeShapeType="1" noTextEdit="1"/>
            </p:cNvSpPr>
            <p:nvPr/>
          </p:nvSpPr>
          <p:spPr bwMode="auto">
            <a:xfrm>
              <a:off x="3378959" y="2616074"/>
              <a:ext cx="5874443" cy="3048080"/>
            </a:xfrm>
            <a:prstGeom prst="rect">
              <a:avLst/>
            </a:prstGeom>
          </p:spPr>
          <p:txBody>
            <a:bodyPr spcFirstLastPara="1" wrap="none" lIns="44021" tIns="22039" rIns="44021" bIns="22039" numCol="1" fromWordArt="1">
              <a:prstTxWarp prst="textArchUp">
                <a:avLst>
                  <a:gd name="adj" fmla="val 11160877"/>
                </a:avLst>
              </a:prstTxWarp>
            </a:bodyPr>
            <a:lstStyle/>
            <a:p>
              <a:pPr algn="ctr" defTabSz="586526">
                <a:lnSpc>
                  <a:spcPct val="150000"/>
                </a:lnSpc>
              </a:pPr>
              <a:r>
                <a:rPr lang="en-US" sz="123400" b="1" kern="10" dirty="0">
                  <a:ln w="9525">
                    <a:solidFill>
                      <a:srgbClr val="993366"/>
                    </a:solidFill>
                    <a:round/>
                  </a:ln>
                  <a:solidFill>
                    <a:srgbClr val="00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CHÀO MỪNG CÁC THẦY, CÔ GIÁO VÀ CÁC EM </a:t>
              </a:r>
            </a:p>
            <a:p>
              <a:pPr algn="ctr" defTabSz="586526">
                <a:lnSpc>
                  <a:spcPct val="150000"/>
                </a:lnSpc>
              </a:pPr>
              <a:r>
                <a:rPr lang="en-US" sz="123400" b="1" kern="10" dirty="0">
                  <a:ln w="9525">
                    <a:solidFill>
                      <a:srgbClr val="993366"/>
                    </a:solidFill>
                    <a:round/>
                  </a:ln>
                  <a:solidFill>
                    <a:srgbClr val="00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 panose="02020603050405020304"/>
                  <a:cs typeface="Times New Roman" panose="02020603050405020304"/>
                </a:rPr>
                <a:t>ĐẾN VỚI TIẾT HỌC </a:t>
              </a:r>
            </a:p>
          </p:txBody>
        </p:sp>
        <p:sp>
          <p:nvSpPr>
            <p:cNvPr id="16" name="圆角矩形 1"/>
            <p:cNvSpPr/>
            <p:nvPr/>
          </p:nvSpPr>
          <p:spPr>
            <a:xfrm>
              <a:off x="3812696" y="4103978"/>
              <a:ext cx="5085923" cy="824316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8671" tIns="29336" rIns="58671" bIns="29336" anchor="ctr"/>
            <a:lstStyle/>
            <a:p>
              <a:pPr algn="ctr" defTabSz="782135">
                <a:defRPr/>
              </a:pPr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MÔN: TIẾNG VIỆT 1</a:t>
              </a:r>
              <a:endPara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0720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" y="2835"/>
            <a:ext cx="227658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2. Đọc từ.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4391" y="1399656"/>
            <a:ext cx="227545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đánh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võng</a:t>
            </a:r>
            <a:endParaRPr lang="en-US" sz="3200" dirty="0">
              <a:solidFill>
                <a:srgbClr val="0070C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4390" y="2116833"/>
            <a:ext cx="227545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dòng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sông</a:t>
            </a:r>
            <a:endParaRPr lang="en-US" sz="3200" dirty="0">
              <a:solidFill>
                <a:srgbClr val="0070C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4389" y="2807116"/>
            <a:ext cx="227545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hùng</a:t>
            </a:r>
            <a:endParaRPr lang="en-US" sz="3200" dirty="0">
              <a:solidFill>
                <a:srgbClr val="0070C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4494" y="1399656"/>
            <a:ext cx="304642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mừng</a:t>
            </a:r>
            <a:endParaRPr lang="en-US" sz="3200" dirty="0">
              <a:solidFill>
                <a:srgbClr val="0070C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24494" y="2116832"/>
            <a:ext cx="304642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xem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xiếc</a:t>
            </a:r>
            <a:endParaRPr lang="en-US" sz="3200" dirty="0">
              <a:solidFill>
                <a:srgbClr val="0070C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4494" y="2807115"/>
            <a:ext cx="304642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hiền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lành</a:t>
            </a:r>
            <a:endParaRPr lang="en-US" sz="3200" dirty="0">
              <a:solidFill>
                <a:srgbClr val="0070C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24494" y="3667853"/>
            <a:ext cx="304642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hiệp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sĩ</a:t>
            </a:r>
            <a:endParaRPr lang="en-US" sz="3200" dirty="0">
              <a:solidFill>
                <a:srgbClr val="0070C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701981" y="1984431"/>
            <a:ext cx="8783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83769" y="2700545"/>
            <a:ext cx="8783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821498" y="2700545"/>
            <a:ext cx="8783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534725" y="3391891"/>
            <a:ext cx="8783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529581" y="1984431"/>
            <a:ext cx="8783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647704" y="2701608"/>
            <a:ext cx="8783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769358" y="3391891"/>
            <a:ext cx="8783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21758" y="4252628"/>
            <a:ext cx="8783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99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70"/>
    </mc:Choice>
    <mc:Fallback xmlns="">
      <p:transition spd="slow" advTm="73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3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3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3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3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3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3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" y="2835"/>
            <a:ext cx="227658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2. Đọc từ.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CC5EC3-410D-4339-A185-8AADD235EE3E}"/>
              </a:ext>
            </a:extLst>
          </p:cNvPr>
          <p:cNvSpPr txBox="1"/>
          <p:nvPr/>
        </p:nvSpPr>
        <p:spPr>
          <a:xfrm>
            <a:off x="1285629" y="891162"/>
            <a:ext cx="2121492" cy="89254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0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ong</a:t>
            </a:r>
            <a:endParaRPr lang="en-US" sz="50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E58102-6E60-4B7F-B901-250C6F03F47C}"/>
              </a:ext>
            </a:extLst>
          </p:cNvPr>
          <p:cNvSpPr txBox="1"/>
          <p:nvPr/>
        </p:nvSpPr>
        <p:spPr>
          <a:xfrm>
            <a:off x="5741680" y="891158"/>
            <a:ext cx="1558028" cy="89254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0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ung</a:t>
            </a:r>
            <a:endParaRPr lang="en-US" sz="50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842451-4A80-4419-8DD4-B475A1A98C99}"/>
              </a:ext>
            </a:extLst>
          </p:cNvPr>
          <p:cNvSpPr txBox="1"/>
          <p:nvPr/>
        </p:nvSpPr>
        <p:spPr>
          <a:xfrm>
            <a:off x="3407121" y="916916"/>
            <a:ext cx="2345236" cy="89254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0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ông</a:t>
            </a:r>
            <a:endParaRPr lang="en-US" sz="50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CC5EC3-410D-4339-A185-8AADD235EE3E}"/>
              </a:ext>
            </a:extLst>
          </p:cNvPr>
          <p:cNvSpPr txBox="1"/>
          <p:nvPr/>
        </p:nvSpPr>
        <p:spPr>
          <a:xfrm>
            <a:off x="1285629" y="2044099"/>
            <a:ext cx="2121492" cy="89254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0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iêc</a:t>
            </a:r>
            <a:endParaRPr lang="en-US" sz="50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E58102-6E60-4B7F-B901-250C6F03F47C}"/>
              </a:ext>
            </a:extLst>
          </p:cNvPr>
          <p:cNvSpPr txBox="1"/>
          <p:nvPr/>
        </p:nvSpPr>
        <p:spPr>
          <a:xfrm>
            <a:off x="7767618" y="2026732"/>
            <a:ext cx="1975435" cy="89254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0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iêp</a:t>
            </a:r>
            <a:endParaRPr lang="en-US" sz="50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842451-4A80-4419-8DD4-B475A1A98C99}"/>
              </a:ext>
            </a:extLst>
          </p:cNvPr>
          <p:cNvSpPr txBox="1"/>
          <p:nvPr/>
        </p:nvSpPr>
        <p:spPr>
          <a:xfrm>
            <a:off x="4383181" y="2074607"/>
            <a:ext cx="2345236" cy="89254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0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iên</a:t>
            </a:r>
            <a:endParaRPr lang="en-US" sz="50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E58102-6E60-4B7F-B901-250C6F03F47C}"/>
              </a:ext>
            </a:extLst>
          </p:cNvPr>
          <p:cNvSpPr txBox="1"/>
          <p:nvPr/>
        </p:nvSpPr>
        <p:spPr>
          <a:xfrm>
            <a:off x="7976322" y="891158"/>
            <a:ext cx="1558028" cy="89254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0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ưng</a:t>
            </a:r>
            <a:endParaRPr lang="en-US" sz="50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18850" y="3292522"/>
            <a:ext cx="227545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đánh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võng</a:t>
            </a:r>
            <a:endParaRPr lang="en-US" sz="3200" dirty="0">
              <a:solidFill>
                <a:srgbClr val="0070C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18849" y="4006629"/>
            <a:ext cx="227545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dòng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sông</a:t>
            </a:r>
            <a:endParaRPr lang="en-US" sz="3200" dirty="0">
              <a:solidFill>
                <a:srgbClr val="0070C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18850" y="4743251"/>
            <a:ext cx="227545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hùng</a:t>
            </a:r>
            <a:endParaRPr lang="en-US" sz="3200" dirty="0">
              <a:solidFill>
                <a:srgbClr val="0070C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29181" y="3293607"/>
            <a:ext cx="304642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mừng</a:t>
            </a:r>
            <a:endParaRPr lang="en-US" sz="3200" dirty="0">
              <a:solidFill>
                <a:srgbClr val="0070C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9181" y="3952156"/>
            <a:ext cx="304642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xem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xiếc</a:t>
            </a:r>
            <a:endParaRPr lang="en-US" sz="3200" dirty="0">
              <a:solidFill>
                <a:srgbClr val="0070C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29181" y="4618951"/>
            <a:ext cx="304642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hiền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lành</a:t>
            </a:r>
            <a:endParaRPr lang="en-US" sz="3200" dirty="0">
              <a:solidFill>
                <a:srgbClr val="0070C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87930" y="5328026"/>
            <a:ext cx="304642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hiệp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sĩ</a:t>
            </a:r>
            <a:endParaRPr lang="en-US" sz="3200" dirty="0">
              <a:solidFill>
                <a:srgbClr val="0070C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091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00712" y="986135"/>
            <a:ext cx="527863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rgbClr val="0070C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51530" y="98613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Dòng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sông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chảy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lững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lờ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.</a:t>
            </a:r>
            <a:endParaRPr lang="en-US" sz="3200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" y="2835"/>
            <a:ext cx="261001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3. Đọc câu.</a:t>
            </a:r>
          </a:p>
        </p:txBody>
      </p:sp>
      <p:sp>
        <p:nvSpPr>
          <p:cNvPr id="4" name="Rectangle 3"/>
          <p:cNvSpPr/>
          <p:nvPr/>
        </p:nvSpPr>
        <p:spPr>
          <a:xfrm>
            <a:off x="2017646" y="2169496"/>
            <a:ext cx="6167131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đồng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rộng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mênh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mông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88777" y="3264625"/>
            <a:ext cx="352641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biếc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8776" y="4089378"/>
            <a:ext cx="760901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xem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xiếc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314686" y="1570911"/>
            <a:ext cx="8319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424513" y="1566371"/>
            <a:ext cx="102018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416326" y="1566371"/>
            <a:ext cx="95391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321481" y="2754271"/>
            <a:ext cx="79254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367604" y="2754271"/>
            <a:ext cx="8319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696533" y="2754271"/>
            <a:ext cx="8319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275628" y="3845446"/>
            <a:ext cx="8319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69285" y="3837962"/>
            <a:ext cx="8319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415604" y="4674153"/>
            <a:ext cx="83192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26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35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6CC5EC3-410D-4339-A185-8AADD235EE3E}"/>
              </a:ext>
            </a:extLst>
          </p:cNvPr>
          <p:cNvSpPr txBox="1"/>
          <p:nvPr/>
        </p:nvSpPr>
        <p:spPr>
          <a:xfrm>
            <a:off x="1152405" y="340073"/>
            <a:ext cx="2121492" cy="89254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0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ong</a:t>
            </a:r>
            <a:endParaRPr lang="en-US" sz="50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E58102-6E60-4B7F-B901-250C6F03F47C}"/>
              </a:ext>
            </a:extLst>
          </p:cNvPr>
          <p:cNvSpPr txBox="1"/>
          <p:nvPr/>
        </p:nvSpPr>
        <p:spPr>
          <a:xfrm>
            <a:off x="5741680" y="363202"/>
            <a:ext cx="1558028" cy="89254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0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ung</a:t>
            </a:r>
            <a:endParaRPr lang="en-US" sz="50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842451-4A80-4419-8DD4-B475A1A98C99}"/>
              </a:ext>
            </a:extLst>
          </p:cNvPr>
          <p:cNvSpPr txBox="1"/>
          <p:nvPr/>
        </p:nvSpPr>
        <p:spPr>
          <a:xfrm>
            <a:off x="3273897" y="342586"/>
            <a:ext cx="2345236" cy="89254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0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ông</a:t>
            </a:r>
            <a:endParaRPr lang="en-US" sz="50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CC5EC3-410D-4339-A185-8AADD235EE3E}"/>
              </a:ext>
            </a:extLst>
          </p:cNvPr>
          <p:cNvSpPr txBox="1"/>
          <p:nvPr/>
        </p:nvSpPr>
        <p:spPr>
          <a:xfrm>
            <a:off x="1285629" y="1255750"/>
            <a:ext cx="2121492" cy="89254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0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iêc</a:t>
            </a:r>
            <a:endParaRPr lang="en-US" sz="50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E58102-6E60-4B7F-B901-250C6F03F47C}"/>
              </a:ext>
            </a:extLst>
          </p:cNvPr>
          <p:cNvSpPr txBox="1"/>
          <p:nvPr/>
        </p:nvSpPr>
        <p:spPr>
          <a:xfrm>
            <a:off x="7537866" y="1290724"/>
            <a:ext cx="1975435" cy="89254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0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iêp</a:t>
            </a:r>
            <a:endParaRPr lang="en-US" sz="50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842451-4A80-4419-8DD4-B475A1A98C99}"/>
              </a:ext>
            </a:extLst>
          </p:cNvPr>
          <p:cNvSpPr txBox="1"/>
          <p:nvPr/>
        </p:nvSpPr>
        <p:spPr>
          <a:xfrm>
            <a:off x="4224676" y="1189870"/>
            <a:ext cx="2345236" cy="89254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0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iên</a:t>
            </a:r>
            <a:endParaRPr lang="en-US" sz="50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E58102-6E60-4B7F-B901-250C6F03F47C}"/>
              </a:ext>
            </a:extLst>
          </p:cNvPr>
          <p:cNvSpPr txBox="1"/>
          <p:nvPr/>
        </p:nvSpPr>
        <p:spPr>
          <a:xfrm>
            <a:off x="7964333" y="365715"/>
            <a:ext cx="1558028" cy="892548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50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ưng</a:t>
            </a:r>
            <a:endParaRPr lang="en-US" sz="50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18848" y="2183272"/>
            <a:ext cx="227545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đánh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võng</a:t>
            </a:r>
            <a:endParaRPr lang="en-US" sz="3200" dirty="0">
              <a:solidFill>
                <a:srgbClr val="0070C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18848" y="2917050"/>
            <a:ext cx="227545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dòng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sông</a:t>
            </a:r>
            <a:endParaRPr lang="en-US" sz="3200" dirty="0">
              <a:solidFill>
                <a:srgbClr val="0070C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18846" y="3585994"/>
            <a:ext cx="2275453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anh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hùng</a:t>
            </a:r>
            <a:endParaRPr lang="en-US" sz="3200" dirty="0">
              <a:solidFill>
                <a:srgbClr val="0070C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53112" y="2229243"/>
            <a:ext cx="304642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vui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mừng</a:t>
            </a:r>
            <a:endParaRPr lang="en-US" sz="3200" dirty="0">
              <a:solidFill>
                <a:srgbClr val="0070C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41123" y="2871558"/>
            <a:ext cx="304642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xem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xiếc</a:t>
            </a:r>
            <a:endParaRPr lang="en-US" sz="3200" dirty="0">
              <a:solidFill>
                <a:srgbClr val="0070C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66881" y="3529042"/>
            <a:ext cx="304642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hiền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lành</a:t>
            </a:r>
            <a:endParaRPr lang="en-US" sz="3200" dirty="0">
              <a:solidFill>
                <a:srgbClr val="0070C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66881" y="4150234"/>
            <a:ext cx="304642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hiệp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sĩ</a:t>
            </a:r>
            <a:endParaRPr lang="en-US" sz="3200" dirty="0">
              <a:solidFill>
                <a:srgbClr val="0070C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76392" y="4249869"/>
            <a:ext cx="6096000" cy="85617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Dòng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sông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chảy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lững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lờ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.</a:t>
            </a:r>
            <a:endParaRPr lang="en-US" sz="3200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52405" y="4907747"/>
            <a:ext cx="611998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Cánh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đồng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rộng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mênh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mông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54730" y="5542238"/>
            <a:ext cx="352641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Biển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xanh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biếc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22861" y="6144435"/>
            <a:ext cx="760901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Hôm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nay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xem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xiếc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8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90"/>
    </mc:Choice>
    <mc:Fallback xmlns="">
      <p:transition spd="slow" advTm="2279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529667" y="2362200"/>
            <a:ext cx="6045200" cy="1897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THƯ GIÃN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5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">
        <p:cut/>
      </p:transition>
    </mc:Choice>
    <mc:Fallback xmlns="">
      <p:transition advTm="5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ị ong na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1977352" cy="673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5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80"/>
    </mc:Choice>
    <mc:Fallback xmlns="">
      <p:transition spd="slow" advTm="48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529667" y="2362200"/>
            <a:ext cx="6045200" cy="18975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HĐ 2: LUYỆN VIẾT</a:t>
            </a:r>
          </a:p>
        </p:txBody>
      </p:sp>
    </p:spTree>
    <p:extLst>
      <p:ext uri="{BB962C8B-B14F-4D97-AF65-F5344CB8AC3E}">
        <p14:creationId xmlns:p14="http://schemas.microsoft.com/office/powerpoint/2010/main" val="227838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"/>
    </mc:Choice>
    <mc:Fallback xmlns="">
      <p:transition spd="slow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593" y="51516"/>
            <a:ext cx="7852893" cy="65596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66888" y="200551"/>
            <a:ext cx="239039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13650" y="136156"/>
            <a:ext cx="1777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5400" dirty="0">
                <a:solidFill>
                  <a:srgbClr val="C126E0"/>
                </a:solidFill>
                <a:latin typeface="HP001" pitchFamily="34" charset="0"/>
                <a:ea typeface="HP001" pitchFamily="34" charset="0"/>
              </a:rPr>
              <a:t>o</a:t>
            </a:r>
            <a:r>
              <a:rPr lang="el-GR" sz="5400" dirty="0">
                <a:solidFill>
                  <a:srgbClr val="C126E0"/>
                </a:solidFill>
                <a:latin typeface="HP001" pitchFamily="34" charset="0"/>
                <a:ea typeface="HP001" pitchFamily="34" charset="0"/>
              </a:rPr>
              <a:t>Ϊ</a:t>
            </a:r>
            <a:r>
              <a:rPr lang="en-US" sz="5400" dirty="0">
                <a:solidFill>
                  <a:srgbClr val="C126E0"/>
                </a:solidFill>
                <a:latin typeface="HP001" pitchFamily="34" charset="0"/>
                <a:ea typeface="HP001" pitchFamily="34" charset="0"/>
              </a:rPr>
              <a:t>ḑ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</a:t>
            </a:r>
            <a:endParaRPr lang="en-US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3650" y="1123881"/>
            <a:ext cx="1777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5400" dirty="0">
                <a:solidFill>
                  <a:srgbClr val="C126E0"/>
                </a:solidFill>
                <a:latin typeface="HP001" pitchFamily="34" charset="0"/>
                <a:ea typeface="HP001" pitchFamily="34" charset="0"/>
              </a:rPr>
              <a:t>ô</a:t>
            </a:r>
            <a:r>
              <a:rPr lang="el-GR" sz="5400" dirty="0">
                <a:solidFill>
                  <a:srgbClr val="C126E0"/>
                </a:solidFill>
                <a:latin typeface="HP001" pitchFamily="34" charset="0"/>
                <a:ea typeface="HP001" pitchFamily="34" charset="0"/>
              </a:rPr>
              <a:t>Ϊ</a:t>
            </a:r>
            <a:r>
              <a:rPr lang="en-US" sz="5400" dirty="0">
                <a:solidFill>
                  <a:srgbClr val="C126E0"/>
                </a:solidFill>
                <a:latin typeface="HP001" pitchFamily="34" charset="0"/>
                <a:ea typeface="HP001" pitchFamily="34" charset="0"/>
              </a:rPr>
              <a:t>ḑ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</a:t>
            </a:r>
            <a:endParaRPr lang="en-US" dirty="0">
              <a:latin typeface="HP001" pitchFamily="34" charset="0"/>
              <a:ea typeface="HP00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7739" y="2098727"/>
            <a:ext cx="1777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5400" dirty="0" err="1">
                <a:solidFill>
                  <a:srgbClr val="C126E0"/>
                </a:solidFill>
                <a:latin typeface="HP001" pitchFamily="34" charset="0"/>
                <a:ea typeface="HP001" pitchFamily="34" charset="0"/>
              </a:rPr>
              <a:t>ʘȰḑ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91666" y="3079828"/>
            <a:ext cx="17772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5400" dirty="0">
                <a:solidFill>
                  <a:srgbClr val="C126E0"/>
                </a:solidFill>
                <a:latin typeface="HP001" pitchFamily="34" charset="0"/>
                <a:ea typeface="HP001" pitchFamily="34" charset="0"/>
              </a:rPr>
              <a:t> </a:t>
            </a:r>
            <a:r>
              <a:rPr lang="en-US" sz="5400" dirty="0" err="1">
                <a:solidFill>
                  <a:srgbClr val="C126E0"/>
                </a:solidFill>
                <a:latin typeface="HP001" pitchFamily="34" charset="0"/>
                <a:ea typeface="HP001" pitchFamily="34" charset="0"/>
              </a:rPr>
              <a:t>ʞȰḑ</a:t>
            </a:r>
            <a:r>
              <a:rPr lang="en-US" sz="5400" dirty="0">
                <a:solidFill>
                  <a:srgbClr val="C126E0"/>
                </a:solidFill>
                <a:latin typeface="HP001" pitchFamily="34" charset="0"/>
                <a:ea typeface="HP001" pitchFamily="34" charset="0"/>
              </a:rPr>
              <a:t>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81291" y="4069357"/>
            <a:ext cx="1955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5400" dirty="0">
                <a:solidFill>
                  <a:srgbClr val="C126E0"/>
                </a:solidFill>
                <a:latin typeface="HP001" pitchFamily="34" charset="0"/>
                <a:ea typeface="HP001" pitchFamily="34" charset="0"/>
              </a:rPr>
              <a:t> </a:t>
            </a:r>
            <a:r>
              <a:rPr lang="el-GR" sz="5400" dirty="0">
                <a:solidFill>
                  <a:srgbClr val="C126E0"/>
                </a:solidFill>
                <a:latin typeface="HP001" pitchFamily="34" charset="0"/>
                <a:ea typeface="HP001" pitchFamily="34" charset="0"/>
              </a:rPr>
              <a:t> Θ</a:t>
            </a:r>
            <a:r>
              <a:rPr lang="en-US" sz="5400" dirty="0" err="1">
                <a:solidFill>
                  <a:srgbClr val="C126E0"/>
                </a:solidFill>
                <a:latin typeface="HP001" pitchFamily="34" charset="0"/>
                <a:ea typeface="HP001" pitchFamily="34" charset="0"/>
              </a:rPr>
              <a:t>ʳɖ</a:t>
            </a:r>
            <a:r>
              <a:rPr lang="en-US" sz="5400" dirty="0">
                <a:solidFill>
                  <a:srgbClr val="C126E0"/>
                </a:solidFill>
                <a:latin typeface="HP001" pitchFamily="34" charset="0"/>
                <a:ea typeface="HP001" pitchFamily="34" charset="0"/>
              </a:rPr>
              <a:t>  </a:t>
            </a:r>
            <a:r>
              <a:rPr lang="en-US" sz="4800" dirty="0">
                <a:latin typeface="HP001" pitchFamily="34" charset="0"/>
                <a:ea typeface="HP001" pitchFamily="34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86891" y="5044203"/>
            <a:ext cx="1955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5400" dirty="0">
                <a:solidFill>
                  <a:srgbClr val="C126E0"/>
                </a:solidFill>
                <a:latin typeface="HP001" pitchFamily="34" charset="0"/>
                <a:ea typeface="HP001" pitchFamily="34" charset="0"/>
              </a:rPr>
              <a:t> </a:t>
            </a:r>
            <a:r>
              <a:rPr lang="el-GR" sz="5400" dirty="0">
                <a:solidFill>
                  <a:srgbClr val="C126E0"/>
                </a:solidFill>
                <a:latin typeface="HP001" pitchFamily="34" charset="0"/>
                <a:ea typeface="HP001" pitchFamily="34" charset="0"/>
              </a:rPr>
              <a:t> Θ</a:t>
            </a:r>
            <a:r>
              <a:rPr lang="en-US" sz="5400" dirty="0" err="1">
                <a:solidFill>
                  <a:srgbClr val="C126E0"/>
                </a:solidFill>
                <a:latin typeface="HP001" pitchFamily="34" charset="0"/>
                <a:ea typeface="HP001" pitchFamily="34" charset="0"/>
              </a:rPr>
              <a:t>ên</a:t>
            </a:r>
            <a:r>
              <a:rPr lang="en-US" sz="5400" dirty="0">
                <a:solidFill>
                  <a:srgbClr val="C126E0"/>
                </a:solidFill>
                <a:latin typeface="HP001" pitchFamily="34" charset="0"/>
                <a:ea typeface="HP001" pitchFamily="34" charset="0"/>
              </a:rPr>
              <a:t> </a:t>
            </a:r>
            <a:endParaRPr lang="en-US" sz="4800" dirty="0">
              <a:latin typeface="HP001" pitchFamily="34" charset="0"/>
              <a:ea typeface="HP001" pitchFamily="34" charset="0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88" b="4156"/>
          <a:stretch/>
        </p:blipFill>
        <p:spPr bwMode="auto">
          <a:xfrm>
            <a:off x="2807593" y="6574663"/>
            <a:ext cx="7852893" cy="27260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2484743" y="6042315"/>
            <a:ext cx="1955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HP001" pitchFamily="34" charset="0"/>
                <a:ea typeface="HP001" pitchFamily="34" charset="0"/>
              </a:rPr>
              <a:t> </a:t>
            </a:r>
            <a:r>
              <a:rPr lang="en-US" sz="5400" dirty="0">
                <a:solidFill>
                  <a:srgbClr val="C126E0"/>
                </a:solidFill>
                <a:latin typeface="HP001" pitchFamily="34" charset="0"/>
                <a:ea typeface="HP001" pitchFamily="34" charset="0"/>
              </a:rPr>
              <a:t> </a:t>
            </a:r>
            <a:r>
              <a:rPr lang="el-GR" sz="5400" dirty="0">
                <a:solidFill>
                  <a:srgbClr val="C126E0"/>
                </a:solidFill>
                <a:latin typeface="HP001" pitchFamily="34" charset="0"/>
                <a:ea typeface="HP001" pitchFamily="34" charset="0"/>
              </a:rPr>
              <a:t> Θ</a:t>
            </a:r>
            <a:r>
              <a:rPr lang="en-US" sz="5400" dirty="0" err="1">
                <a:solidFill>
                  <a:srgbClr val="C126E0"/>
                </a:solidFill>
                <a:latin typeface="HP001" pitchFamily="34" charset="0"/>
                <a:ea typeface="HP001" pitchFamily="34" charset="0"/>
              </a:rPr>
              <a:t>ʳp</a:t>
            </a:r>
            <a:r>
              <a:rPr lang="en-US" sz="5400" dirty="0">
                <a:solidFill>
                  <a:srgbClr val="C126E0"/>
                </a:solidFill>
                <a:latin typeface="HP001" pitchFamily="34" charset="0"/>
                <a:ea typeface="HP001" pitchFamily="34" charset="0"/>
              </a:rPr>
              <a:t> </a:t>
            </a:r>
            <a:endParaRPr lang="en-US" sz="4800" dirty="0"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56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0"/>
    </mc:Choice>
    <mc:Fallback xmlns="">
      <p:transition spd="slow" advTm="77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4" t="2464" r="13883" b="24824"/>
          <a:stretch/>
        </p:blipFill>
        <p:spPr bwMode="auto">
          <a:xfrm>
            <a:off x="2743199" y="540916"/>
            <a:ext cx="8461421" cy="531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6888" y="200551"/>
            <a:ext cx="239039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897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50"/>
    </mc:Choice>
    <mc:Fallback xmlns="">
      <p:transition spd="slow" advTm="1425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52 Ô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4013" y="282528"/>
            <a:ext cx="8993480" cy="575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0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70"/>
    </mc:Choice>
    <mc:Fallback xmlns="">
      <p:transition spd="slow" advTm="33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3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62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3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3" y="2872861"/>
            <a:ext cx="7195481" cy="34199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13348" y="1020348"/>
            <a:ext cx="884088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BÀI: LUYỆN TẬP KĨ NĂNG</a:t>
            </a:r>
          </a:p>
          <a:p>
            <a:pPr algn="ctr"/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TIẾT 1 - TUẦN 14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695144"/>
      </p:ext>
    </p:extLst>
  </p:cSld>
  <p:clrMapOvr>
    <a:masterClrMapping/>
  </p:clrMapOvr>
  <p:transition spd="slow" advTm="995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54 Ư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3216" y="387842"/>
            <a:ext cx="9233771" cy="561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3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0"/>
    </mc:Choice>
    <mc:Fallback xmlns="">
      <p:transition spd="slow" advTm="32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80 vần IẾ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4076" y="128790"/>
            <a:ext cx="9496386" cy="587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7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30"/>
    </mc:Choice>
    <mc:Fallback xmlns="">
      <p:transition spd="slow" advTm="23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49 IÊ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5991" y="310701"/>
            <a:ext cx="9351806" cy="545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05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20"/>
    </mc:Choice>
    <mc:Fallback xmlns="">
      <p:transition spd="slow" advTm="2832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89 vần IÊ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3772" y="414537"/>
            <a:ext cx="8986904" cy="581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1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10"/>
    </mc:Choice>
    <mc:Fallback xmlns="">
      <p:transition spd="slow" advTm="2531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71111" r="53217" b="8888"/>
          <a:stretch>
            <a:fillRect/>
          </a:stretch>
        </p:blipFill>
        <p:spPr bwMode="auto">
          <a:xfrm>
            <a:off x="0" y="2"/>
            <a:ext cx="5767754" cy="6961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754" y="2"/>
            <a:ext cx="6424246" cy="6857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9895464"/>
      </p:ext>
    </p:extLst>
  </p:cSld>
  <p:clrMapOvr>
    <a:masterClrMapping/>
  </p:clrMapOvr>
  <p:transition spd="slow" advTm="17960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3" t="3169" r="12202" b="-1232"/>
          <a:stretch/>
        </p:blipFill>
        <p:spPr bwMode="auto">
          <a:xfrm>
            <a:off x="2871989" y="0"/>
            <a:ext cx="8049296" cy="6752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6888" y="200551"/>
            <a:ext cx="239039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vở</a:t>
            </a: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809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39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5139267" y="2699808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VẬN DỤNG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43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00"/>
    </mc:Choice>
    <mc:Fallback xmlns="">
      <p:transition spd="slow" advTm="2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3427" y="0"/>
            <a:ext cx="10308290" cy="6477000"/>
          </a:xfrm>
          <a:prstGeom prst="ellipse">
            <a:avLst/>
          </a:prstGeom>
          <a:ln w="63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128737" y="2268565"/>
            <a:ext cx="73012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3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36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6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6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36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sz="36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36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36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6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36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vừa</a:t>
            </a:r>
            <a:r>
              <a:rPr lang="en-US" sz="36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36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  <a:p>
            <a:r>
              <a:rPr lang="en-US" sz="36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- </a:t>
            </a:r>
            <a:r>
              <a:rPr lang="en-US" sz="3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6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6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chứa</a:t>
            </a:r>
            <a:r>
              <a:rPr lang="en-US" sz="36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6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vừa</a:t>
            </a:r>
            <a:r>
              <a:rPr lang="en-US" sz="36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36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được</a:t>
            </a:r>
            <a:r>
              <a:rPr lang="en-US" sz="36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7089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00"/>
    </mc:Choice>
    <mc:Fallback xmlns="">
      <p:transition spd="slow" advTm="107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41931" y="2013107"/>
            <a:ext cx="2241175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ong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1931" y="2793036"/>
            <a:ext cx="579902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ong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hút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mật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1931" y="1179390"/>
            <a:ext cx="1470210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Ví dụ.</a:t>
            </a:r>
            <a:endParaRPr lang="en-US" sz="320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576258" y="2564417"/>
            <a:ext cx="61677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76258" y="3377186"/>
            <a:ext cx="61677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50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60"/>
    </mc:Choice>
    <mc:Fallback xmlns="">
      <p:transition spd="slow" advTm="23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582894" y="678674"/>
            <a:ext cx="446789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YÊU CẦU CẦN ĐẠT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32464" y="1447798"/>
            <a:ext cx="9798923" cy="3217333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14350" indent="-514350" algn="just">
              <a:buAutoNum type="arabicPeriod"/>
              <a:defRPr/>
            </a:pP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Luyện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đọc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đúng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ong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ung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ưng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iêc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iên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iêp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;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;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ứng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dụng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514350" indent="-514350" algn="just">
              <a:buFontTx/>
              <a:buAutoNum type="arabicPeriod"/>
              <a:defRPr/>
            </a:pP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đúng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quy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trình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vần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ong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ung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ưng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iêc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iên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iêp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từ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câu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ứng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dụng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514350" indent="-514350" algn="just">
              <a:buAutoNum type="arabicPeriod"/>
              <a:defRPr/>
            </a:pPr>
            <a:endParaRPr lang="en-US" sz="3200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366454"/>
      </p:ext>
    </p:extLst>
  </p:cSld>
  <p:clrMapOvr>
    <a:masterClrMapping/>
  </p:clrMapOvr>
  <p:transition spd="slow" advTm="2054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529666" y="2455333"/>
            <a:ext cx="6087533" cy="20235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33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88985" y="2405271"/>
            <a:ext cx="869821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ĐỊNH  HƯỚNG </a:t>
            </a:r>
          </a:p>
          <a:p>
            <a:pPr algn="ctr"/>
            <a:r>
              <a:rPr lang="en-US" sz="66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HỌC TẬP TIẾP THEO</a:t>
            </a:r>
          </a:p>
        </p:txBody>
      </p:sp>
    </p:spTree>
    <p:extLst>
      <p:ext uri="{BB962C8B-B14F-4D97-AF65-F5344CB8AC3E}">
        <p14:creationId xmlns:p14="http://schemas.microsoft.com/office/powerpoint/2010/main" val="227838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3383" y="816058"/>
            <a:ext cx="7503977" cy="107721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vận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dụng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tốt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nội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dung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học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Chuẩn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bị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200" b="1" dirty="0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 63.</a:t>
            </a:r>
          </a:p>
        </p:txBody>
      </p:sp>
      <p:pic>
        <p:nvPicPr>
          <p:cNvPr id="3" name="Picture 19" descr="1-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870"/>
          <a:stretch/>
        </p:blipFill>
        <p:spPr bwMode="auto">
          <a:xfrm>
            <a:off x="76154" y="2099733"/>
            <a:ext cx="12140809" cy="47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02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00"/>
    </mc:Choice>
    <mc:Fallback xmlns="">
      <p:transition spd="slow" advTm="16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4a5d6a26_12ed0ad3_anhve1033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5"/>
            <a:ext cx="12192000" cy="6868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WordArt 7" descr="Paper bag"/>
          <p:cNvSpPr>
            <a:spLocks noChangeArrowheads="1" noChangeShapeType="1" noTextEdit="1"/>
          </p:cNvSpPr>
          <p:nvPr/>
        </p:nvSpPr>
        <p:spPr bwMode="auto">
          <a:xfrm>
            <a:off x="4011561" y="1828800"/>
            <a:ext cx="7698658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Arial-SGK-TV" pitchFamily="2" charset="0"/>
                <a:ea typeface="+mn-lt"/>
                <a:cs typeface="Arial-SGK-TV" pitchFamily="2" charset="0"/>
              </a:rPr>
              <a:t>TẠM BIỆT CÁC CON !</a:t>
            </a:r>
          </a:p>
        </p:txBody>
      </p:sp>
    </p:spTree>
    <p:extLst>
      <p:ext uri="{BB962C8B-B14F-4D97-AF65-F5344CB8AC3E}">
        <p14:creationId xmlns:p14="http://schemas.microsoft.com/office/powerpoint/2010/main" val="2026508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67733"/>
            <a:ext cx="12192000" cy="692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5139267" y="2699808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336600"/>
                </a:solidFill>
                <a:latin typeface="Arial-SGK-TV" pitchFamily="2" charset="0"/>
                <a:cs typeface="Arial-SGK-TV" pitchFamily="2" charset="0"/>
              </a:rPr>
              <a:t>HĐ1: LUYỆN ĐỌC</a:t>
            </a:r>
          </a:p>
        </p:txBody>
      </p:sp>
    </p:spTree>
    <p:extLst>
      <p:ext uri="{BB962C8B-B14F-4D97-AF65-F5344CB8AC3E}">
        <p14:creationId xmlns:p14="http://schemas.microsoft.com/office/powerpoint/2010/main" val="2278382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6CC5EC3-410D-4339-A185-8AADD235EE3E}"/>
              </a:ext>
            </a:extLst>
          </p:cNvPr>
          <p:cNvSpPr txBox="1"/>
          <p:nvPr/>
        </p:nvSpPr>
        <p:spPr>
          <a:xfrm>
            <a:off x="720834" y="1778697"/>
            <a:ext cx="2769341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9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ong</a:t>
            </a:r>
            <a:endParaRPr lang="en-US" sz="96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E58102-6E60-4B7F-B901-250C6F03F47C}"/>
              </a:ext>
            </a:extLst>
          </p:cNvPr>
          <p:cNvSpPr txBox="1"/>
          <p:nvPr/>
        </p:nvSpPr>
        <p:spPr>
          <a:xfrm>
            <a:off x="6310226" y="1894603"/>
            <a:ext cx="2704985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9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ung</a:t>
            </a:r>
            <a:endParaRPr lang="en-US" sz="96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842451-4A80-4419-8DD4-B475A1A98C99}"/>
              </a:ext>
            </a:extLst>
          </p:cNvPr>
          <p:cNvSpPr txBox="1"/>
          <p:nvPr/>
        </p:nvSpPr>
        <p:spPr>
          <a:xfrm>
            <a:off x="3490175" y="1881728"/>
            <a:ext cx="2627290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9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ông</a:t>
            </a:r>
            <a:endParaRPr lang="en-US" sz="96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" y="2835"/>
            <a:ext cx="260840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1. Đọc vần.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E58102-6E60-4B7F-B901-250C6F03F47C}"/>
              </a:ext>
            </a:extLst>
          </p:cNvPr>
          <p:cNvSpPr txBox="1"/>
          <p:nvPr/>
        </p:nvSpPr>
        <p:spPr>
          <a:xfrm>
            <a:off x="9015211" y="1893869"/>
            <a:ext cx="2704985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9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ưng</a:t>
            </a:r>
            <a:endParaRPr lang="en-US" sz="96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49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370"/>
    </mc:Choice>
    <mc:Fallback xmlns="">
      <p:transition advTm="19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6CC5EC3-410D-4339-A185-8AADD235EE3E}"/>
              </a:ext>
            </a:extLst>
          </p:cNvPr>
          <p:cNvSpPr txBox="1"/>
          <p:nvPr/>
        </p:nvSpPr>
        <p:spPr>
          <a:xfrm>
            <a:off x="772732" y="1881728"/>
            <a:ext cx="2486005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9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E58102-6E60-4B7F-B901-250C6F03F47C}"/>
              </a:ext>
            </a:extLst>
          </p:cNvPr>
          <p:cNvSpPr txBox="1"/>
          <p:nvPr/>
        </p:nvSpPr>
        <p:spPr>
          <a:xfrm>
            <a:off x="6310226" y="1894603"/>
            <a:ext cx="2704985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9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u</a:t>
            </a:r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842451-4A80-4419-8DD4-B475A1A98C99}"/>
              </a:ext>
            </a:extLst>
          </p:cNvPr>
          <p:cNvSpPr txBox="1"/>
          <p:nvPr/>
        </p:nvSpPr>
        <p:spPr>
          <a:xfrm>
            <a:off x="3490175" y="1881728"/>
            <a:ext cx="2627290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9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ô</a:t>
            </a:r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" y="2835"/>
            <a:ext cx="260840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1. Đọc vần.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E58102-6E60-4B7F-B901-250C6F03F47C}"/>
              </a:ext>
            </a:extLst>
          </p:cNvPr>
          <p:cNvSpPr txBox="1"/>
          <p:nvPr/>
        </p:nvSpPr>
        <p:spPr>
          <a:xfrm>
            <a:off x="9015211" y="1893869"/>
            <a:ext cx="2704985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9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sz="9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1673" y="3812146"/>
            <a:ext cx="92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859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5740"/>
    </mc:Choice>
    <mc:Fallback xmlns="">
      <p:transition advTm="35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6CC5EC3-410D-4339-A185-8AADD235EE3E}"/>
              </a:ext>
            </a:extLst>
          </p:cNvPr>
          <p:cNvSpPr txBox="1"/>
          <p:nvPr/>
        </p:nvSpPr>
        <p:spPr>
          <a:xfrm>
            <a:off x="720834" y="1778694"/>
            <a:ext cx="2627673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9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iêc</a:t>
            </a:r>
            <a:endParaRPr lang="en-US" sz="96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E58102-6E60-4B7F-B901-250C6F03F47C}"/>
              </a:ext>
            </a:extLst>
          </p:cNvPr>
          <p:cNvSpPr txBox="1"/>
          <p:nvPr/>
        </p:nvSpPr>
        <p:spPr>
          <a:xfrm>
            <a:off x="8190541" y="1778694"/>
            <a:ext cx="3302212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9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iêp</a:t>
            </a:r>
            <a:endParaRPr lang="en-US" sz="96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842451-4A80-4419-8DD4-B475A1A98C99}"/>
              </a:ext>
            </a:extLst>
          </p:cNvPr>
          <p:cNvSpPr txBox="1"/>
          <p:nvPr/>
        </p:nvSpPr>
        <p:spPr>
          <a:xfrm>
            <a:off x="4410814" y="1778691"/>
            <a:ext cx="2839992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9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iên</a:t>
            </a:r>
            <a:endParaRPr lang="en-US" sz="96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" y="2835"/>
            <a:ext cx="260840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1. Đọc vần.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094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630"/>
    </mc:Choice>
    <mc:Fallback xmlns="">
      <p:transition advTm="14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3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6CC5EC3-410D-4339-A185-8AADD235EE3E}"/>
              </a:ext>
            </a:extLst>
          </p:cNvPr>
          <p:cNvSpPr txBox="1"/>
          <p:nvPr/>
        </p:nvSpPr>
        <p:spPr>
          <a:xfrm>
            <a:off x="720834" y="1778694"/>
            <a:ext cx="2627673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</a:t>
            </a:r>
            <a:r>
              <a:rPr lang="en-US" sz="9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c</a:t>
            </a:r>
            <a:endParaRPr lang="en-US" sz="96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E58102-6E60-4B7F-B901-250C6F03F47C}"/>
              </a:ext>
            </a:extLst>
          </p:cNvPr>
          <p:cNvSpPr txBox="1"/>
          <p:nvPr/>
        </p:nvSpPr>
        <p:spPr>
          <a:xfrm>
            <a:off x="8190541" y="1778694"/>
            <a:ext cx="3302212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</a:t>
            </a:r>
            <a:r>
              <a:rPr lang="en-US" sz="9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p</a:t>
            </a:r>
            <a:endParaRPr lang="en-US" sz="96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842451-4A80-4419-8DD4-B475A1A98C99}"/>
              </a:ext>
            </a:extLst>
          </p:cNvPr>
          <p:cNvSpPr txBox="1"/>
          <p:nvPr/>
        </p:nvSpPr>
        <p:spPr>
          <a:xfrm>
            <a:off x="4410814" y="1778691"/>
            <a:ext cx="2839992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iê</a:t>
            </a:r>
            <a:r>
              <a:rPr lang="en-US" sz="9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96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" y="2835"/>
            <a:ext cx="260840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1. Đọc vần.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758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1030"/>
    </mc:Choice>
    <mc:Fallback xmlns="">
      <p:transition advTm="31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96CC5EC3-410D-4339-A185-8AADD235EE3E}"/>
              </a:ext>
            </a:extLst>
          </p:cNvPr>
          <p:cNvSpPr txBox="1"/>
          <p:nvPr/>
        </p:nvSpPr>
        <p:spPr>
          <a:xfrm>
            <a:off x="720834" y="855302"/>
            <a:ext cx="3546366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9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ong</a:t>
            </a:r>
            <a:endParaRPr lang="en-US" sz="96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E58102-6E60-4B7F-B901-250C6F03F47C}"/>
              </a:ext>
            </a:extLst>
          </p:cNvPr>
          <p:cNvSpPr txBox="1"/>
          <p:nvPr/>
        </p:nvSpPr>
        <p:spPr>
          <a:xfrm>
            <a:off x="6186658" y="873474"/>
            <a:ext cx="2764159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9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ung</a:t>
            </a:r>
            <a:endParaRPr lang="en-US" sz="96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842451-4A80-4419-8DD4-B475A1A98C99}"/>
              </a:ext>
            </a:extLst>
          </p:cNvPr>
          <p:cNvSpPr txBox="1"/>
          <p:nvPr/>
        </p:nvSpPr>
        <p:spPr>
          <a:xfrm>
            <a:off x="3483536" y="873474"/>
            <a:ext cx="2659687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9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ông</a:t>
            </a:r>
            <a:endParaRPr lang="en-US" sz="96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" y="2835"/>
            <a:ext cx="260840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1. Đọc vần.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CC5EC3-410D-4339-A185-8AADD235EE3E}"/>
              </a:ext>
            </a:extLst>
          </p:cNvPr>
          <p:cNvSpPr txBox="1"/>
          <p:nvPr/>
        </p:nvSpPr>
        <p:spPr>
          <a:xfrm>
            <a:off x="720834" y="3177500"/>
            <a:ext cx="3546366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9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iêc</a:t>
            </a:r>
            <a:endParaRPr lang="en-US" sz="96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E58102-6E60-4B7F-B901-250C6F03F47C}"/>
              </a:ext>
            </a:extLst>
          </p:cNvPr>
          <p:cNvSpPr txBox="1"/>
          <p:nvPr/>
        </p:nvSpPr>
        <p:spPr>
          <a:xfrm>
            <a:off x="6915532" y="3163820"/>
            <a:ext cx="3302212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9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iêp</a:t>
            </a:r>
            <a:endParaRPr lang="en-US" sz="96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842451-4A80-4419-8DD4-B475A1A98C99}"/>
              </a:ext>
            </a:extLst>
          </p:cNvPr>
          <p:cNvSpPr txBox="1"/>
          <p:nvPr/>
        </p:nvSpPr>
        <p:spPr>
          <a:xfrm>
            <a:off x="3956733" y="3151739"/>
            <a:ext cx="3920386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9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iên</a:t>
            </a:r>
            <a:endParaRPr lang="en-US" sz="96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E58102-6E60-4B7F-B901-250C6F03F47C}"/>
              </a:ext>
            </a:extLst>
          </p:cNvPr>
          <p:cNvSpPr txBox="1"/>
          <p:nvPr/>
        </p:nvSpPr>
        <p:spPr>
          <a:xfrm>
            <a:off x="8935792" y="873474"/>
            <a:ext cx="2764159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9600" b="1" dirty="0" err="1">
                <a:solidFill>
                  <a:srgbClr val="006600"/>
                </a:solidFill>
                <a:latin typeface="Arial-SGK-TV" pitchFamily="2" charset="0"/>
                <a:cs typeface="Arial-SGK-TV" pitchFamily="2" charset="0"/>
              </a:rPr>
              <a:t>ưng</a:t>
            </a:r>
            <a:endParaRPr lang="en-US" sz="9600" b="1" dirty="0">
              <a:solidFill>
                <a:srgbClr val="0066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764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210"/>
    </mc:Choice>
    <mc:Fallback xmlns="">
      <p:transition advTm="1321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7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57&quot;/&gt;&lt;/object&gt;&lt;object type=&quot;3&quot; unique_id=&quot;10006&quot;&gt;&lt;property id=&quot;20148&quot; value=&quot;5&quot;/&gt;&lt;property id=&quot;20300&quot; value=&quot;Slide 4&quot;/&gt;&lt;property id=&quot;20307&quot; value=&quot;258&quot;/&gt;&lt;/object&gt;&lt;object type=&quot;3&quot; unique_id=&quot;10007&quot;&gt;&lt;property id=&quot;20148&quot; value=&quot;5&quot;/&gt;&lt;property id=&quot;20300&quot; value=&quot;Slide 5&quot;/&gt;&lt;property id=&quot;20307&quot; value=&quot;259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5&quot;/&gt;&lt;/object&gt;&lt;object type=&quot;3&quot; unique_id=&quot;10014&quot;&gt;&lt;property id=&quot;20148&quot; value=&quot;5&quot;/&gt;&lt;property id=&quot;20300&quot; value=&quot;Slide 12&quot;/&gt;&lt;property id=&quot;20307&quot; value=&quot;266&quot;/&gt;&lt;/object&gt;&lt;object type=&quot;3&quot; unique_id=&quot;10057&quot;&gt;&lt;property id=&quot;20148&quot; value=&quot;5&quot;/&gt;&lt;property id=&quot;20300&quot; value=&quot;Slide 13&quot;/&gt;&lt;property id=&quot;20307&quot; value=&quot;268&quot;/&gt;&lt;/object&gt;&lt;/object&gt;&lt;object type=&quot;8&quot; unique_id=&quot;1002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6|1.4|3.2|0.8|0.9|0.2|1|0.2|13|10.1|0.3|1|3.8|0.2|3.9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6|1.4|3.2|0.8|0.9|0.2|1|0.2|13|10.1|0.3|1|3.8|0.2|3.9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6|1.4|3.2|0.8|0.9|0.2|1|0.2|13|10.1|0.3|1|3.8|0.2|3.9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6|1.4|3.2|0.8|0.9|0.2|1|0.2|13|10.1|0.3|1|3.8|0.2|3.9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6|1.4|3.2|0.8|0.9|0.2|1|0.2|13|10.1|0.3|1|3.8|0.2|3.9|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7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4854</TotalTime>
  <Words>402</Words>
  <Application>Microsoft Office PowerPoint</Application>
  <PresentationFormat>Widescreen</PresentationFormat>
  <Paragraphs>108</Paragraphs>
  <Slides>32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.VnAvant</vt:lpstr>
      <vt:lpstr>Arial</vt:lpstr>
      <vt:lpstr>Arial Black</vt:lpstr>
      <vt:lpstr>Arial-Rounded</vt:lpstr>
      <vt:lpstr>Arial-SGK-TV</vt:lpstr>
      <vt:lpstr>Calibri</vt:lpstr>
      <vt:lpstr>HP001</vt:lpstr>
      <vt:lpstr>黑体</vt:lpstr>
      <vt:lpstr>Times New Roman</vt:lpstr>
      <vt:lpstr>Essential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Admin</cp:lastModifiedBy>
  <cp:revision>300</cp:revision>
  <dcterms:created xsi:type="dcterms:W3CDTF">2018-08-07T02:06:19Z</dcterms:created>
  <dcterms:modified xsi:type="dcterms:W3CDTF">2022-11-30T07:14:53Z</dcterms:modified>
</cp:coreProperties>
</file>